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Montserrat"/>
      <p:regular r:id="rId44"/>
      <p:bold r:id="rId45"/>
      <p:italic r:id="rId46"/>
      <p:boldItalic r:id="rId47"/>
    </p:embeddedFont>
    <p:embeddedFont>
      <p:font typeface="Montserrat Medium"/>
      <p:regular r:id="rId48"/>
      <p:bold r:id="rId49"/>
      <p:italic r:id="rId50"/>
      <p:boldItalic r:id="rId51"/>
    </p:embeddedFont>
    <p:embeddedFont>
      <p:font typeface="Montserrat Light"/>
      <p:regular r:id="rId52"/>
      <p:bold r:id="rId53"/>
      <p:italic r:id="rId54"/>
      <p:boldItalic r:id="rId55"/>
    </p:embeddedFont>
    <p:embeddedFont>
      <p:font typeface="Reem Kufi"/>
      <p:regular r:id="rId56"/>
    </p:embeddedFont>
    <p:embeddedFont>
      <p:font typeface="Source Sans Pr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Montserrat-regular.fntdata"/><Relationship Id="rId43" Type="http://schemas.openxmlformats.org/officeDocument/2006/relationships/slide" Target="slides/slide38.xml"/><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Medium-regular.fntdata"/><Relationship Id="rId47" Type="http://schemas.openxmlformats.org/officeDocument/2006/relationships/font" Target="fonts/Montserrat-boldItalic.fntdata"/><Relationship Id="rId49" Type="http://schemas.openxmlformats.org/officeDocument/2006/relationships/font" Target="fonts/MontserratMedium-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SourceSansPr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6.xml"/><Relationship Id="rId55" Type="http://schemas.openxmlformats.org/officeDocument/2006/relationships/font" Target="fonts/MontserratLight-boldItalic.fntdata"/><Relationship Id="rId10" Type="http://schemas.openxmlformats.org/officeDocument/2006/relationships/slide" Target="slides/slide5.xml"/><Relationship Id="rId54" Type="http://schemas.openxmlformats.org/officeDocument/2006/relationships/font" Target="fonts/MontserratLight-italic.fntdata"/><Relationship Id="rId13" Type="http://schemas.openxmlformats.org/officeDocument/2006/relationships/slide" Target="slides/slide8.xml"/><Relationship Id="rId57" Type="http://schemas.openxmlformats.org/officeDocument/2006/relationships/font" Target="fonts/SourceSansPro-regular.fntdata"/><Relationship Id="rId12" Type="http://schemas.openxmlformats.org/officeDocument/2006/relationships/slide" Target="slides/slide7.xml"/><Relationship Id="rId56" Type="http://schemas.openxmlformats.org/officeDocument/2006/relationships/font" Target="fonts/ReemKufi-regular.fntdata"/><Relationship Id="rId15" Type="http://schemas.openxmlformats.org/officeDocument/2006/relationships/slide" Target="slides/slide10.xml"/><Relationship Id="rId59" Type="http://schemas.openxmlformats.org/officeDocument/2006/relationships/font" Target="fonts/SourceSansPro-italic.fntdata"/><Relationship Id="rId14" Type="http://schemas.openxmlformats.org/officeDocument/2006/relationships/slide" Target="slides/slide9.xml"/><Relationship Id="rId58" Type="http://schemas.openxmlformats.org/officeDocument/2006/relationships/font" Target="fonts/SourceSansPr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bf0fb01c00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bf0fb01c00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bdda1b1e9b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bdda1b1e9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dda1b1e9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dda1b1e9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bdda1b1e9b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bdda1b1e9b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bdda1b1e9b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bdda1b1e9b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bdda1b1e9b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bdda1b1e9b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dda1b1e9b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dda1b1e9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bdda1b1e9b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bdda1b1e9b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bdda1b1e9b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bdda1b1e9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task was originally just listen to a story. However, this went hand in hand with finding a story and we assumed that most people would listen to the story even if we just instructed them to find it. Thus we combined them as our simple task as it is the most intuitive out of all three and most streamlined in our opinion.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bdda1b1e9b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bdda1b1e9b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dda1b1e9b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dda1b1e9b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task was originally just listen to a story. However, this went hand in hand with finding a story and we assumed that most people would listen to the story even if we just instructed them to find it. Thus we combined them as our simple task as it is the most intuitive out of all three and most streamlined in our opinion.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dd19dfb09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dd19dfb09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bdda1b1e9b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bdda1b1e9b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bdda1b1e9b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bdda1b1e9b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task was originally just listen to a story. However, this went hand in hand with finding a story and we assumed that most people would listen to the story even if we just instructed them to find it. Thus we combined them as our simple task as it is the most intuitive out of all three and most streamlined in our opinion.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bf0fb01a7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bf0fb01a7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f0fb01a7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bf0fb01a7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task was originally just listen to a story. However, this went hand in hand with finding a story and we assumed that most people would listen to the story even if we just instructed them to find it. Thus we combined them as our simple task as it is the most intuitive out of all three and most streamlined in our opinion.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bdd19dfb09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bdd19dfb09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bf0fb01a7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bf0fb01a7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1: Listening to stories nearby. The app will automatically open the map to stories near you (using your current location as a default). You can then click on the title to receive a preview of the story (first few lines of the transcript). Pressing the big mint play button allows you to play the story.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bf0fb01a7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bf0fb01a7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2: Listening to remote stories. You can search for locations using the search bar. Then you can either listen to the story by pressing the mint button or using the preview page as pictured on slide 23.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bf0fb01a72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bf0fb01a7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2: Listening to remote stories. You can search for locations using the search bar. Then you can either listen to the story by pressing the mint button or using the preview page as pictured on slide 23.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bf0fb01a7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bf0fb01a7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2: Listening to remote stories. You can search for locations using the search bar. Then you can either listen to the story by pressing the mint button or using the preview page as pictured on slide 23.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f0fb01a7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bf0fb01a7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2: Listening to remote stories. You can search for locations using the search bar. Then you can either listen to the story by pressing the mint button or using the preview page as pictured on slide 23.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bdd19dfb09_0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bdd19dfb09_0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1000">
                <a:solidFill>
                  <a:schemeClr val="dk1"/>
                </a:solidFill>
                <a:highlight>
                  <a:srgbClr val="FFFFFF"/>
                </a:highlight>
              </a:rPr>
              <a:t>I think the problem and solution overview could just a touch bit more refining; I don't think it's precise to simply pin the problem on the questions. I would lean in a little bit more on the "personal perspectives" part and add something about specifically allowing people to get a feel for a place.</a:t>
            </a:r>
            <a:endParaRPr sz="1000">
              <a:solidFill>
                <a:schemeClr val="dk1"/>
              </a:solidFill>
              <a:highlight>
                <a:srgbClr val="FFFFFF"/>
              </a:highlight>
            </a:endParaRPr>
          </a:p>
          <a:p>
            <a:pPr indent="0" lvl="0" marL="0" rtl="0" algn="l">
              <a:spcBef>
                <a:spcPts val="0"/>
              </a:spcBef>
              <a:spcAft>
                <a:spcPts val="0"/>
              </a:spcAft>
              <a:buNone/>
            </a:pPr>
            <a:r>
              <a:t/>
            </a:r>
            <a:endParaRPr sz="1000">
              <a:solidFill>
                <a:schemeClr val="dk1"/>
              </a:solidFill>
              <a:highlight>
                <a:srgbClr val="FFFFFF"/>
              </a:highlight>
            </a:endParaRPr>
          </a:p>
          <a:p>
            <a:pPr indent="0" lvl="0" marL="0" rtl="0" algn="l">
              <a:spcBef>
                <a:spcPts val="0"/>
              </a:spcBef>
              <a:spcAft>
                <a:spcPts val="0"/>
              </a:spcAft>
              <a:buNone/>
            </a:pPr>
            <a:r>
              <a:rPr lang="en" sz="1000">
                <a:solidFill>
                  <a:schemeClr val="dk1"/>
                </a:solidFill>
                <a:highlight>
                  <a:srgbClr val="FFFFFF"/>
                </a:highlight>
              </a:rPr>
              <a:t>Value prop and mission statement are good - I might change "stories from locals" to "local narratives" because it rolls off the tongue better.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f0fb01a7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bf0fb01a7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bf0fb01a72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bf0fb01a7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bf0fb01a7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bf0fb01a7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bf0fb01a7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bf0fb01a7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bf0fb01a7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bf0fb01a7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bf0fb01a7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bf0fb01a7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bf0fb01c00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bf0fb01c00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c02aa0cf5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c02aa0cf5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c02aa0cf5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c02aa0cf5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dd19dfb0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dd19dfb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dd19dfb0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bdd19dfb0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bdd19dfb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bdd19dfb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dd19dfb0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dd19dfb0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listening to a story</a:t>
            </a:r>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Focus on simplicity</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Primarily pushing buttons/minimal text input</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Phone interface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bdd19dfb0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bdd19dfb0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bdda1b1e9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bdda1b1e9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50" name="Shape 50"/>
        <p:cNvGrpSpPr/>
        <p:nvPr/>
      </p:nvGrpSpPr>
      <p:grpSpPr>
        <a:xfrm>
          <a:off x="0" y="0"/>
          <a:ext cx="0" cy="0"/>
          <a:chOff x="0" y="0"/>
          <a:chExt cx="0" cy="0"/>
        </a:xfrm>
      </p:grpSpPr>
      <p:sp>
        <p:nvSpPr>
          <p:cNvPr id="51" name="Google Shape;51;p13"/>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52" name="Google Shape;52;p13"/>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3" name="Google Shape;53;p13"/>
          <p:cNvSpPr txBox="1"/>
          <p:nvPr>
            <p:ph idx="1" type="subTitle"/>
          </p:nvPr>
        </p:nvSpPr>
        <p:spPr>
          <a:xfrm>
            <a:off x="20478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4" name="Google Shape;54;p13"/>
          <p:cNvSpPr txBox="1"/>
          <p:nvPr>
            <p:ph idx="3" type="subTitle"/>
          </p:nvPr>
        </p:nvSpPr>
        <p:spPr>
          <a:xfrm>
            <a:off x="20478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5" name="Google Shape;55;p13"/>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6" name="Google Shape;56;p13"/>
          <p:cNvSpPr txBox="1"/>
          <p:nvPr>
            <p:ph idx="5" type="subTitle"/>
          </p:nvPr>
        </p:nvSpPr>
        <p:spPr>
          <a:xfrm>
            <a:off x="20478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7" name="Google Shape;57;p13"/>
          <p:cNvSpPr txBox="1"/>
          <p:nvPr>
            <p:ph idx="6" type="subTitle"/>
          </p:nvPr>
        </p:nvSpPr>
        <p:spPr>
          <a:xfrm>
            <a:off x="20478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8" name="Google Shape;58;p13"/>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9" name="Google Shape;59;p13"/>
          <p:cNvSpPr txBox="1"/>
          <p:nvPr>
            <p:ph idx="8" type="subTitle"/>
          </p:nvPr>
        </p:nvSpPr>
        <p:spPr>
          <a:xfrm>
            <a:off x="58671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0" name="Google Shape;60;p13"/>
          <p:cNvSpPr txBox="1"/>
          <p:nvPr>
            <p:ph idx="9" type="subTitle"/>
          </p:nvPr>
        </p:nvSpPr>
        <p:spPr>
          <a:xfrm>
            <a:off x="58671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1" name="Google Shape;61;p13"/>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62" name="Google Shape;62;p13"/>
          <p:cNvSpPr txBox="1"/>
          <p:nvPr>
            <p:ph idx="14" type="subTitle"/>
          </p:nvPr>
        </p:nvSpPr>
        <p:spPr>
          <a:xfrm>
            <a:off x="58671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3" name="Google Shape;63;p13"/>
          <p:cNvSpPr txBox="1"/>
          <p:nvPr>
            <p:ph idx="15" type="subTitle"/>
          </p:nvPr>
        </p:nvSpPr>
        <p:spPr>
          <a:xfrm>
            <a:off x="58671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4" name="Google Shape;64;p13"/>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bg>
      <p:bgPr>
        <a:solidFill>
          <a:schemeClr val="lt1"/>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720000" y="540000"/>
            <a:ext cx="2861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4"/>
          <p:cNvSpPr txBox="1"/>
          <p:nvPr/>
        </p:nvSpPr>
        <p:spPr>
          <a:xfrm>
            <a:off x="2293625" y="3662200"/>
            <a:ext cx="4552800" cy="572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2"/>
                </a:solidFill>
                <a:latin typeface="Source Sans Pro"/>
                <a:ea typeface="Source Sans Pro"/>
                <a:cs typeface="Source Sans Pro"/>
                <a:sym typeface="Source Sans Pro"/>
              </a:rPr>
              <a:t>CREDITS: This presentation template was created by </a:t>
            </a:r>
            <a:r>
              <a:rPr b="1" lang="en" sz="1200">
                <a:solidFill>
                  <a:schemeClr val="dk2"/>
                </a:solidFill>
                <a:uFill>
                  <a:noFill/>
                </a:uFill>
                <a:latin typeface="Source Sans Pro"/>
                <a:ea typeface="Source Sans Pro"/>
                <a:cs typeface="Source Sans Pro"/>
                <a:sym typeface="Source Sans Pro"/>
                <a:hlinkClick r:id="rId2">
                  <a:extLst>
                    <a:ext uri="{A12FA001-AC4F-418D-AE19-62706E023703}">
                      <ahyp:hlinkClr val="tx"/>
                    </a:ext>
                  </a:extLst>
                </a:hlinkClick>
              </a:rPr>
              <a:t>Slidesgo</a:t>
            </a:r>
            <a:r>
              <a:rPr lang="en" sz="1200">
                <a:solidFill>
                  <a:schemeClr val="dk2"/>
                </a:solidFill>
                <a:latin typeface="Source Sans Pro"/>
                <a:ea typeface="Source Sans Pro"/>
                <a:cs typeface="Source Sans Pro"/>
                <a:sym typeface="Source Sans Pro"/>
              </a:rPr>
              <a:t>, including icons by </a:t>
            </a:r>
            <a:r>
              <a:rPr b="1" lang="en" sz="1200">
                <a:solidFill>
                  <a:schemeClr val="dk2"/>
                </a:solidFill>
                <a:uFill>
                  <a:noFill/>
                </a:uFill>
                <a:latin typeface="Source Sans Pro"/>
                <a:ea typeface="Source Sans Pro"/>
                <a:cs typeface="Source Sans Pro"/>
                <a:sym typeface="Source Sans Pro"/>
                <a:hlinkClick r:id="rId3">
                  <a:extLst>
                    <a:ext uri="{A12FA001-AC4F-418D-AE19-62706E023703}">
                      <ahyp:hlinkClr val="tx"/>
                    </a:ext>
                  </a:extLst>
                </a:hlinkClick>
              </a:rPr>
              <a:t>Flaticon</a:t>
            </a:r>
            <a:r>
              <a:rPr lang="en" sz="1200">
                <a:solidFill>
                  <a:schemeClr val="dk2"/>
                </a:solidFill>
                <a:latin typeface="Source Sans Pro"/>
                <a:ea typeface="Source Sans Pro"/>
                <a:cs typeface="Source Sans Pro"/>
                <a:sym typeface="Source Sans Pro"/>
              </a:rPr>
              <a:t>, and infographics &amp; images by </a:t>
            </a:r>
            <a:r>
              <a:rPr b="1" lang="en" sz="1200">
                <a:solidFill>
                  <a:schemeClr val="dk2"/>
                </a:solidFill>
                <a:uFill>
                  <a:noFill/>
                </a:uFill>
                <a:latin typeface="Source Sans Pro"/>
                <a:ea typeface="Source Sans Pro"/>
                <a:cs typeface="Source Sans Pro"/>
                <a:sym typeface="Source Sans Pro"/>
                <a:hlinkClick r:id="rId4">
                  <a:extLst>
                    <a:ext uri="{A12FA001-AC4F-418D-AE19-62706E023703}">
                      <ahyp:hlinkClr val="tx"/>
                    </a:ext>
                  </a:extLst>
                </a:hlinkClick>
              </a:rPr>
              <a:t>Freepik</a:t>
            </a:r>
            <a:endParaRPr b="1" sz="1200">
              <a:solidFill>
                <a:schemeClr val="dk2"/>
              </a:solidFill>
              <a:latin typeface="Source Sans Pro"/>
              <a:ea typeface="Source Sans Pro"/>
              <a:cs typeface="Source Sans Pro"/>
              <a:sym typeface="Source Sans Pro"/>
            </a:endParaRPr>
          </a:p>
        </p:txBody>
      </p:sp>
      <p:sp>
        <p:nvSpPr>
          <p:cNvPr id="68" name="Google Shape;68;p14"/>
          <p:cNvSpPr txBox="1"/>
          <p:nvPr>
            <p:ph idx="1" type="subTitle"/>
          </p:nvPr>
        </p:nvSpPr>
        <p:spPr>
          <a:xfrm>
            <a:off x="3101850" y="1499650"/>
            <a:ext cx="2940300" cy="1100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4"/>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71" name="Shape 71"/>
        <p:cNvGrpSpPr/>
        <p:nvPr/>
      </p:nvGrpSpPr>
      <p:grpSpPr>
        <a:xfrm>
          <a:off x="0" y="0"/>
          <a:ext cx="0" cy="0"/>
          <a:chOff x="0" y="0"/>
          <a:chExt cx="0" cy="0"/>
        </a:xfrm>
      </p:grpSpPr>
      <p:sp>
        <p:nvSpPr>
          <p:cNvPr id="72" name="Google Shape;72;p15"/>
          <p:cNvSpPr txBox="1"/>
          <p:nvPr>
            <p:ph hasCustomPrompt="1" type="title"/>
          </p:nvPr>
        </p:nvSpPr>
        <p:spPr>
          <a:xfrm>
            <a:off x="3781075" y="1635450"/>
            <a:ext cx="1714500" cy="973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6000"/>
              <a:buNone/>
              <a:defRPr sz="6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3" name="Google Shape;73;p15"/>
          <p:cNvSpPr txBox="1"/>
          <p:nvPr>
            <p:ph idx="2" type="title"/>
          </p:nvPr>
        </p:nvSpPr>
        <p:spPr>
          <a:xfrm>
            <a:off x="2343300" y="2406625"/>
            <a:ext cx="4457700" cy="609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2"/>
              </a:buClr>
              <a:buSzPts val="3000"/>
              <a:buNone/>
              <a:defRPr sz="3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74" name="Google Shape;74;p15"/>
          <p:cNvSpPr/>
          <p:nvPr/>
        </p:nvSpPr>
        <p:spPr>
          <a:xfrm>
            <a:off x="3515050"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720000"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ph idx="1" type="subTitle"/>
          </p:nvPr>
        </p:nvSpPr>
        <p:spPr>
          <a:xfrm>
            <a:off x="2343300" y="2895900"/>
            <a:ext cx="4457700" cy="456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7">
    <p:spTree>
      <p:nvGrpSpPr>
        <p:cNvPr id="79" name="Shape 79"/>
        <p:cNvGrpSpPr/>
        <p:nvPr/>
      </p:nvGrpSpPr>
      <p:grpSpPr>
        <a:xfrm>
          <a:off x="0" y="0"/>
          <a:ext cx="0" cy="0"/>
          <a:chOff x="0" y="0"/>
          <a:chExt cx="0" cy="0"/>
        </a:xfrm>
      </p:grpSpPr>
      <p:sp>
        <p:nvSpPr>
          <p:cNvPr id="80" name="Google Shape;80;p16"/>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81" name="Google Shape;81;p16"/>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2" name="Google Shape;82;p16"/>
          <p:cNvSpPr txBox="1"/>
          <p:nvPr>
            <p:ph idx="1" type="subTitle"/>
          </p:nvPr>
        </p:nvSpPr>
        <p:spPr>
          <a:xfrm>
            <a:off x="20478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3" name="Google Shape;83;p16"/>
          <p:cNvSpPr txBox="1"/>
          <p:nvPr>
            <p:ph idx="3" type="subTitle"/>
          </p:nvPr>
        </p:nvSpPr>
        <p:spPr>
          <a:xfrm>
            <a:off x="20478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4" name="Google Shape;84;p16"/>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5" name="Google Shape;85;p16"/>
          <p:cNvSpPr txBox="1"/>
          <p:nvPr>
            <p:ph idx="5" type="subTitle"/>
          </p:nvPr>
        </p:nvSpPr>
        <p:spPr>
          <a:xfrm>
            <a:off x="20478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6" name="Google Shape;86;p16"/>
          <p:cNvSpPr txBox="1"/>
          <p:nvPr>
            <p:ph idx="6" type="subTitle"/>
          </p:nvPr>
        </p:nvSpPr>
        <p:spPr>
          <a:xfrm>
            <a:off x="20478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7" name="Google Shape;87;p16"/>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8" name="Google Shape;88;p16"/>
          <p:cNvSpPr txBox="1"/>
          <p:nvPr>
            <p:ph idx="8" type="subTitle"/>
          </p:nvPr>
        </p:nvSpPr>
        <p:spPr>
          <a:xfrm>
            <a:off x="58671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9" name="Google Shape;89;p16"/>
          <p:cNvSpPr txBox="1"/>
          <p:nvPr>
            <p:ph idx="9" type="subTitle"/>
          </p:nvPr>
        </p:nvSpPr>
        <p:spPr>
          <a:xfrm>
            <a:off x="58671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0" name="Google Shape;90;p16"/>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91" name="Google Shape;91;p16"/>
          <p:cNvSpPr txBox="1"/>
          <p:nvPr>
            <p:ph idx="14" type="subTitle"/>
          </p:nvPr>
        </p:nvSpPr>
        <p:spPr>
          <a:xfrm>
            <a:off x="58671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2" name="Google Shape;92;p16"/>
          <p:cNvSpPr txBox="1"/>
          <p:nvPr>
            <p:ph idx="15" type="subTitle"/>
          </p:nvPr>
        </p:nvSpPr>
        <p:spPr>
          <a:xfrm>
            <a:off x="58671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3" name="Google Shape;93;p16"/>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94" name="Shape 94"/>
        <p:cNvGrpSpPr/>
        <p:nvPr/>
      </p:nvGrpSpPr>
      <p:grpSpPr>
        <a:xfrm>
          <a:off x="0" y="0"/>
          <a:ext cx="0" cy="0"/>
          <a:chOff x="0" y="0"/>
          <a:chExt cx="0" cy="0"/>
        </a:xfrm>
      </p:grpSpPr>
      <p:sp>
        <p:nvSpPr>
          <p:cNvPr id="95" name="Google Shape;95;p17"/>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97" name="Shape 97"/>
        <p:cNvGrpSpPr/>
        <p:nvPr/>
      </p:nvGrpSpPr>
      <p:grpSpPr>
        <a:xfrm>
          <a:off x="0" y="0"/>
          <a:ext cx="0" cy="0"/>
          <a:chOff x="0" y="0"/>
          <a:chExt cx="0" cy="0"/>
        </a:xfrm>
      </p:grpSpPr>
      <p:sp>
        <p:nvSpPr>
          <p:cNvPr id="98" name="Google Shape;98;p18"/>
          <p:cNvSpPr txBox="1"/>
          <p:nvPr>
            <p:ph type="title"/>
          </p:nvPr>
        </p:nvSpPr>
        <p:spPr>
          <a:xfrm>
            <a:off x="3657825" y="540000"/>
            <a:ext cx="47661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8"/>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2">
  <p:cSld name="CUSTOM_7_1">
    <p:bg>
      <p:bgPr>
        <a:solidFill>
          <a:schemeClr val="lt1"/>
        </a:solidFill>
      </p:bgPr>
    </p:bg>
    <p:spTree>
      <p:nvGrpSpPr>
        <p:cNvPr id="100" name="Shape 100"/>
        <p:cNvGrpSpPr/>
        <p:nvPr/>
      </p:nvGrpSpPr>
      <p:grpSpPr>
        <a:xfrm>
          <a:off x="0" y="0"/>
          <a:ext cx="0" cy="0"/>
          <a:chOff x="0" y="0"/>
          <a:chExt cx="0" cy="0"/>
        </a:xfrm>
      </p:grpSpPr>
      <p:sp>
        <p:nvSpPr>
          <p:cNvPr id="101" name="Google Shape;101;p19"/>
          <p:cNvSpPr txBox="1"/>
          <p:nvPr>
            <p:ph idx="1" type="subTitle"/>
          </p:nvPr>
        </p:nvSpPr>
        <p:spPr>
          <a:xfrm>
            <a:off x="1160550" y="1619250"/>
            <a:ext cx="4758900" cy="2949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2" name="Google Shape;102;p19"/>
          <p:cNvSpPr txBox="1"/>
          <p:nvPr>
            <p:ph type="title"/>
          </p:nvPr>
        </p:nvSpPr>
        <p:spPr>
          <a:xfrm>
            <a:off x="720000" y="540000"/>
            <a:ext cx="3852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03" name="Google Shape;103;p19"/>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_1">
    <p:spTree>
      <p:nvGrpSpPr>
        <p:cNvPr id="105" name="Shape 105"/>
        <p:cNvGrpSpPr/>
        <p:nvPr/>
      </p:nvGrpSpPr>
      <p:grpSpPr>
        <a:xfrm>
          <a:off x="0" y="0"/>
          <a:ext cx="0" cy="0"/>
          <a:chOff x="0" y="0"/>
          <a:chExt cx="0" cy="0"/>
        </a:xfrm>
      </p:grpSpPr>
      <p:sp>
        <p:nvSpPr>
          <p:cNvPr id="106" name="Google Shape;106;p20"/>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txBox="1"/>
          <p:nvPr>
            <p:ph type="title"/>
          </p:nvPr>
        </p:nvSpPr>
        <p:spPr>
          <a:xfrm>
            <a:off x="4930625" y="540000"/>
            <a:ext cx="34932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0"/>
          <p:cNvSpPr txBox="1"/>
          <p:nvPr>
            <p:ph idx="1" type="subTitle"/>
          </p:nvPr>
        </p:nvSpPr>
        <p:spPr>
          <a:xfrm>
            <a:off x="723900" y="2076450"/>
            <a:ext cx="2790900" cy="16479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3_1_2">
    <p:spTree>
      <p:nvGrpSpPr>
        <p:cNvPr id="109" name="Shape 109"/>
        <p:cNvGrpSpPr/>
        <p:nvPr/>
      </p:nvGrpSpPr>
      <p:grpSpPr>
        <a:xfrm>
          <a:off x="0" y="0"/>
          <a:ext cx="0" cy="0"/>
          <a:chOff x="0" y="0"/>
          <a:chExt cx="0" cy="0"/>
        </a:xfrm>
      </p:grpSpPr>
      <p:sp>
        <p:nvSpPr>
          <p:cNvPr id="110" name="Google Shape;110;p21"/>
          <p:cNvSpPr txBox="1"/>
          <p:nvPr>
            <p:ph idx="1" type="subTitle"/>
          </p:nvPr>
        </p:nvSpPr>
        <p:spPr>
          <a:xfrm>
            <a:off x="723900" y="2076450"/>
            <a:ext cx="2790900" cy="12507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1" name="Google Shape;111;p21"/>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12" name="Google Shape;112;p21"/>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1"/>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_1">
    <p:bg>
      <p:bgPr>
        <a:solidFill>
          <a:schemeClr val="lt1"/>
        </a:solidFill>
      </p:bgPr>
    </p:bg>
    <p:spTree>
      <p:nvGrpSpPr>
        <p:cNvPr id="114" name="Shape 114"/>
        <p:cNvGrpSpPr/>
        <p:nvPr/>
      </p:nvGrpSpPr>
      <p:grpSpPr>
        <a:xfrm>
          <a:off x="0" y="0"/>
          <a:ext cx="0" cy="0"/>
          <a:chOff x="0" y="0"/>
          <a:chExt cx="0" cy="0"/>
        </a:xfrm>
      </p:grpSpPr>
      <p:sp>
        <p:nvSpPr>
          <p:cNvPr id="115" name="Google Shape;115;p22"/>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2"/>
          <p:cNvSpPr txBox="1"/>
          <p:nvPr>
            <p:ph idx="1" type="subTitle"/>
          </p:nvPr>
        </p:nvSpPr>
        <p:spPr>
          <a:xfrm>
            <a:off x="5686200" y="1518250"/>
            <a:ext cx="2737800" cy="16479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117" name="Google Shape;117;p22"/>
          <p:cNvSpPr txBox="1"/>
          <p:nvPr>
            <p:ph type="title"/>
          </p:nvPr>
        </p:nvSpPr>
        <p:spPr>
          <a:xfrm>
            <a:off x="720000" y="540000"/>
            <a:ext cx="4966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_2">
    <p:spTree>
      <p:nvGrpSpPr>
        <p:cNvPr id="118" name="Shape 118"/>
        <p:cNvGrpSpPr/>
        <p:nvPr/>
      </p:nvGrpSpPr>
      <p:grpSpPr>
        <a:xfrm>
          <a:off x="0" y="0"/>
          <a:ext cx="0" cy="0"/>
          <a:chOff x="0" y="0"/>
          <a:chExt cx="0" cy="0"/>
        </a:xfrm>
      </p:grpSpPr>
      <p:sp>
        <p:nvSpPr>
          <p:cNvPr id="119" name="Google Shape;119;p23"/>
          <p:cNvSpPr txBox="1"/>
          <p:nvPr>
            <p:ph type="title"/>
          </p:nvPr>
        </p:nvSpPr>
        <p:spPr>
          <a:xfrm>
            <a:off x="720000" y="540000"/>
            <a:ext cx="3556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20" name="Google Shape;120;p23"/>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_2">
    <p:spTree>
      <p:nvGrpSpPr>
        <p:cNvPr id="122" name="Shape 122"/>
        <p:cNvGrpSpPr/>
        <p:nvPr/>
      </p:nvGrpSpPr>
      <p:grpSpPr>
        <a:xfrm>
          <a:off x="0" y="0"/>
          <a:ext cx="0" cy="0"/>
          <a:chOff x="0" y="0"/>
          <a:chExt cx="0" cy="0"/>
        </a:xfrm>
      </p:grpSpPr>
      <p:sp>
        <p:nvSpPr>
          <p:cNvPr id="123" name="Google Shape;123;p24"/>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txBox="1"/>
          <p:nvPr>
            <p:ph type="title"/>
          </p:nvPr>
        </p:nvSpPr>
        <p:spPr>
          <a:xfrm>
            <a:off x="5360825" y="540000"/>
            <a:ext cx="30630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idx="1" type="body"/>
          </p:nvPr>
        </p:nvSpPr>
        <p:spPr>
          <a:xfrm>
            <a:off x="4312575" y="1188025"/>
            <a:ext cx="3790500" cy="32313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7" name="Google Shape;127;p25"/>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5"/>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5"/>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30" name="Google Shape;130;p25"/>
          <p:cNvSpPr txBox="1"/>
          <p:nvPr>
            <p:ph idx="2" type="subTitle"/>
          </p:nvPr>
        </p:nvSpPr>
        <p:spPr>
          <a:xfrm>
            <a:off x="720000" y="147945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solidFill>
                  <a:schemeClr val="accent1"/>
                </a:solidFill>
              </a:defRPr>
            </a:lvl1pPr>
            <a:lvl2pPr lvl="1" rtl="0">
              <a:spcBef>
                <a:spcPts val="1200"/>
              </a:spcBef>
              <a:spcAft>
                <a:spcPts val="0"/>
              </a:spcAft>
              <a:buNone/>
              <a:defRPr>
                <a:solidFill>
                  <a:schemeClr val="accent1"/>
                </a:solidFill>
              </a:defRPr>
            </a:lvl2pPr>
            <a:lvl3pPr lvl="2" rtl="0">
              <a:spcBef>
                <a:spcPts val="1200"/>
              </a:spcBef>
              <a:spcAft>
                <a:spcPts val="0"/>
              </a:spcAft>
              <a:buNone/>
              <a:defRPr>
                <a:solidFill>
                  <a:schemeClr val="accent1"/>
                </a:solidFill>
              </a:defRPr>
            </a:lvl3pPr>
            <a:lvl4pPr lvl="3" rtl="0">
              <a:spcBef>
                <a:spcPts val="1200"/>
              </a:spcBef>
              <a:spcAft>
                <a:spcPts val="0"/>
              </a:spcAft>
              <a:buNone/>
              <a:defRPr>
                <a:solidFill>
                  <a:schemeClr val="accent1"/>
                </a:solidFill>
              </a:defRPr>
            </a:lvl4pPr>
            <a:lvl5pPr lvl="4" rtl="0">
              <a:spcBef>
                <a:spcPts val="1200"/>
              </a:spcBef>
              <a:spcAft>
                <a:spcPts val="0"/>
              </a:spcAft>
              <a:buNone/>
              <a:defRPr>
                <a:solidFill>
                  <a:schemeClr val="accent1"/>
                </a:solidFill>
              </a:defRPr>
            </a:lvl5pPr>
            <a:lvl6pPr lvl="5" rtl="0">
              <a:spcBef>
                <a:spcPts val="1200"/>
              </a:spcBef>
              <a:spcAft>
                <a:spcPts val="0"/>
              </a:spcAft>
              <a:buNone/>
              <a:defRPr>
                <a:solidFill>
                  <a:schemeClr val="accent1"/>
                </a:solidFill>
              </a:defRPr>
            </a:lvl6pPr>
            <a:lvl7pPr lvl="6" rtl="0">
              <a:spcBef>
                <a:spcPts val="1200"/>
              </a:spcBef>
              <a:spcAft>
                <a:spcPts val="0"/>
              </a:spcAft>
              <a:buNone/>
              <a:defRPr>
                <a:solidFill>
                  <a:schemeClr val="accent1"/>
                </a:solidFill>
              </a:defRPr>
            </a:lvl7pPr>
            <a:lvl8pPr lvl="7" rtl="0">
              <a:spcBef>
                <a:spcPts val="1200"/>
              </a:spcBef>
              <a:spcAft>
                <a:spcPts val="0"/>
              </a:spcAft>
              <a:buNone/>
              <a:defRPr>
                <a:solidFill>
                  <a:schemeClr val="accent1"/>
                </a:solidFill>
              </a:defRPr>
            </a:lvl8pPr>
            <a:lvl9pPr lvl="8" rtl="0">
              <a:spcBef>
                <a:spcPts val="1200"/>
              </a:spcBef>
              <a:spcAft>
                <a:spcPts val="1200"/>
              </a:spcAft>
              <a:buNone/>
              <a:defRPr>
                <a:solidFill>
                  <a:schemeClr val="accen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bg>
      <p:bgPr>
        <a:solidFill>
          <a:schemeClr val="lt1"/>
        </a:solidFill>
      </p:bgPr>
    </p:bg>
    <p:spTree>
      <p:nvGrpSpPr>
        <p:cNvPr id="131" name="Shape 131"/>
        <p:cNvGrpSpPr/>
        <p:nvPr/>
      </p:nvGrpSpPr>
      <p:grpSpPr>
        <a:xfrm>
          <a:off x="0" y="0"/>
          <a:ext cx="0" cy="0"/>
          <a:chOff x="0" y="0"/>
          <a:chExt cx="0" cy="0"/>
        </a:xfrm>
      </p:grpSpPr>
      <p:sp>
        <p:nvSpPr>
          <p:cNvPr id="132" name="Google Shape;132;p26"/>
          <p:cNvSpPr txBox="1"/>
          <p:nvPr>
            <p:ph type="ctrTitle"/>
          </p:nvPr>
        </p:nvSpPr>
        <p:spPr>
          <a:xfrm>
            <a:off x="2646000" y="2744300"/>
            <a:ext cx="3852000" cy="1492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EBB55A"/>
              </a:buClr>
              <a:buSzPts val="5200"/>
              <a:buNone/>
              <a:defRPr sz="48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 name="Google Shape;133;p2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1">
  <p:cSld name="CUSTOM_7_2">
    <p:bg>
      <p:bgPr>
        <a:solidFill>
          <a:schemeClr val="lt1"/>
        </a:solidFill>
      </p:bgPr>
    </p:bg>
    <p:spTree>
      <p:nvGrpSpPr>
        <p:cNvPr id="135" name="Shape 135"/>
        <p:cNvGrpSpPr/>
        <p:nvPr/>
      </p:nvGrpSpPr>
      <p:grpSpPr>
        <a:xfrm>
          <a:off x="0" y="0"/>
          <a:ext cx="0" cy="0"/>
          <a:chOff x="0" y="0"/>
          <a:chExt cx="0" cy="0"/>
        </a:xfrm>
      </p:grpSpPr>
      <p:sp>
        <p:nvSpPr>
          <p:cNvPr id="136" name="Google Shape;136;p27"/>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7"/>
          <p:cNvSpPr txBox="1"/>
          <p:nvPr>
            <p:ph type="title"/>
          </p:nvPr>
        </p:nvSpPr>
        <p:spPr>
          <a:xfrm>
            <a:off x="5360825" y="540000"/>
            <a:ext cx="30630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7"/>
          <p:cNvSpPr txBox="1"/>
          <p:nvPr>
            <p:ph idx="1" type="subTitle"/>
          </p:nvPr>
        </p:nvSpPr>
        <p:spPr>
          <a:xfrm>
            <a:off x="1160550" y="1619250"/>
            <a:ext cx="4758900" cy="2524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600"/>
              <a:buChar char="●"/>
              <a:defRPr sz="1600"/>
            </a:lvl1pPr>
            <a:lvl2pPr lvl="1" rtl="0">
              <a:spcBef>
                <a:spcPts val="0"/>
              </a:spcBef>
              <a:spcAft>
                <a:spcPts val="0"/>
              </a:spcAft>
              <a:buSzPts val="1600"/>
              <a:buChar char="○"/>
              <a:defRPr sz="1600"/>
            </a:lvl2pPr>
            <a:lvl3pPr lvl="2" rtl="0">
              <a:spcBef>
                <a:spcPts val="0"/>
              </a:spcBef>
              <a:spcAft>
                <a:spcPts val="0"/>
              </a:spcAft>
              <a:buSzPts val="1600"/>
              <a:buChar char="■"/>
              <a:defRPr sz="1600"/>
            </a:lvl3pPr>
            <a:lvl4pPr lvl="3" rtl="0">
              <a:spcBef>
                <a:spcPts val="0"/>
              </a:spcBef>
              <a:spcAft>
                <a:spcPts val="0"/>
              </a:spcAft>
              <a:buSzPts val="1600"/>
              <a:buChar char="●"/>
              <a:defRPr sz="1600"/>
            </a:lvl4pPr>
            <a:lvl5pPr lvl="4" rtl="0">
              <a:spcBef>
                <a:spcPts val="0"/>
              </a:spcBef>
              <a:spcAft>
                <a:spcPts val="0"/>
              </a:spcAft>
              <a:buSzPts val="1600"/>
              <a:buChar char="○"/>
              <a:defRPr sz="1600"/>
            </a:lvl5pPr>
            <a:lvl6pPr lvl="5" rtl="0">
              <a:spcBef>
                <a:spcPts val="0"/>
              </a:spcBef>
              <a:spcAft>
                <a:spcPts val="0"/>
              </a:spcAft>
              <a:buSzPts val="1600"/>
              <a:buChar char="■"/>
              <a:defRPr sz="1600"/>
            </a:lvl6pPr>
            <a:lvl7pPr lvl="6" rtl="0">
              <a:spcBef>
                <a:spcPts val="0"/>
              </a:spcBef>
              <a:spcAft>
                <a:spcPts val="0"/>
              </a:spcAft>
              <a:buSzPts val="1600"/>
              <a:buChar char="●"/>
              <a:defRPr sz="1600"/>
            </a:lvl7pPr>
            <a:lvl8pPr lvl="7" rtl="0">
              <a:spcBef>
                <a:spcPts val="0"/>
              </a:spcBef>
              <a:spcAft>
                <a:spcPts val="0"/>
              </a:spcAft>
              <a:buSzPts val="1600"/>
              <a:buChar char="○"/>
              <a:defRPr sz="1600"/>
            </a:lvl8pPr>
            <a:lvl9pPr lvl="8" rtl="0">
              <a:spcBef>
                <a:spcPts val="0"/>
              </a:spcBef>
              <a:spcAft>
                <a:spcPts val="0"/>
              </a:spcAft>
              <a:buSzPts val="1600"/>
              <a:buChar char="■"/>
              <a:defRPr sz="1600"/>
            </a:lvl9pPr>
          </a:lstStyle>
          <a:p/>
        </p:txBody>
      </p:sp>
      <p:sp>
        <p:nvSpPr>
          <p:cNvPr id="139" name="Google Shape;139;p27"/>
          <p:cNvSpPr/>
          <p:nvPr/>
        </p:nvSpPr>
        <p:spPr>
          <a:xfrm flipH="1">
            <a:off x="3515112" y="4341175"/>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lt1"/>
        </a:solidFill>
      </p:bgPr>
    </p:bg>
    <p:spTree>
      <p:nvGrpSpPr>
        <p:cNvPr id="140" name="Shape 140"/>
        <p:cNvGrpSpPr/>
        <p:nvPr/>
      </p:nvGrpSpPr>
      <p:grpSpPr>
        <a:xfrm>
          <a:off x="0" y="0"/>
          <a:ext cx="0" cy="0"/>
          <a:chOff x="0" y="0"/>
          <a:chExt cx="0" cy="0"/>
        </a:xfrm>
      </p:grpSpPr>
      <p:sp>
        <p:nvSpPr>
          <p:cNvPr id="141" name="Google Shape;141;p28"/>
          <p:cNvSpPr txBox="1"/>
          <p:nvPr>
            <p:ph idx="1" type="body"/>
          </p:nvPr>
        </p:nvSpPr>
        <p:spPr>
          <a:xfrm>
            <a:off x="1192350" y="1286875"/>
            <a:ext cx="6759300" cy="3172800"/>
          </a:xfrm>
          <a:prstGeom prst="rect">
            <a:avLst/>
          </a:prstGeom>
        </p:spPr>
        <p:txBody>
          <a:bodyPr anchorCtr="0" anchor="t" bIns="91425" lIns="91425" spcFirstLastPara="1" rIns="91425" wrap="square" tIns="91425">
            <a:norm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0"/>
              </a:spcBef>
              <a:spcAft>
                <a:spcPts val="0"/>
              </a:spcAft>
              <a:buSzPts val="1200"/>
              <a:buChar char="○"/>
              <a:defRPr sz="1200"/>
            </a:lvl2pPr>
            <a:lvl3pPr indent="-304800" lvl="2" marL="1371600" rtl="0">
              <a:lnSpc>
                <a:spcPct val="100000"/>
              </a:lnSpc>
              <a:spcBef>
                <a:spcPts val="0"/>
              </a:spcBef>
              <a:spcAft>
                <a:spcPts val="0"/>
              </a:spcAft>
              <a:buSzPts val="1200"/>
              <a:buChar char="■"/>
              <a:defRPr sz="1200"/>
            </a:lvl3pPr>
            <a:lvl4pPr indent="-304800" lvl="3" marL="1828800" rtl="0">
              <a:lnSpc>
                <a:spcPct val="100000"/>
              </a:lnSpc>
              <a:spcBef>
                <a:spcPts val="0"/>
              </a:spcBef>
              <a:spcAft>
                <a:spcPts val="0"/>
              </a:spcAft>
              <a:buSzPts val="1200"/>
              <a:buChar char="●"/>
              <a:defRPr sz="1200"/>
            </a:lvl4pPr>
            <a:lvl5pPr indent="-304800" lvl="4" marL="2286000" rtl="0">
              <a:lnSpc>
                <a:spcPct val="100000"/>
              </a:lnSpc>
              <a:spcBef>
                <a:spcPts val="0"/>
              </a:spcBef>
              <a:spcAft>
                <a:spcPts val="0"/>
              </a:spcAft>
              <a:buSzPts val="1200"/>
              <a:buChar char="○"/>
              <a:defRPr sz="1200"/>
            </a:lvl5pPr>
            <a:lvl6pPr indent="-304800" lvl="5" marL="2743200" rtl="0">
              <a:lnSpc>
                <a:spcPct val="100000"/>
              </a:lnSpc>
              <a:spcBef>
                <a:spcPts val="0"/>
              </a:spcBef>
              <a:spcAft>
                <a:spcPts val="0"/>
              </a:spcAft>
              <a:buSzPts val="1200"/>
              <a:buChar char="■"/>
              <a:defRPr sz="1200"/>
            </a:lvl6pPr>
            <a:lvl7pPr indent="-304800" lvl="6" marL="3200400" rtl="0">
              <a:lnSpc>
                <a:spcPct val="100000"/>
              </a:lnSpc>
              <a:spcBef>
                <a:spcPts val="0"/>
              </a:spcBef>
              <a:spcAft>
                <a:spcPts val="0"/>
              </a:spcAft>
              <a:buSzPts val="1200"/>
              <a:buChar char="●"/>
              <a:defRPr sz="1200"/>
            </a:lvl7pPr>
            <a:lvl8pPr indent="-304800" lvl="7" marL="3657600" rtl="0">
              <a:lnSpc>
                <a:spcPct val="100000"/>
              </a:lnSpc>
              <a:spcBef>
                <a:spcPts val="0"/>
              </a:spcBef>
              <a:spcAft>
                <a:spcPts val="0"/>
              </a:spcAft>
              <a:buSzPts val="1200"/>
              <a:buChar char="○"/>
              <a:defRPr sz="1200"/>
            </a:lvl8pPr>
            <a:lvl9pPr indent="-304800" lvl="8" marL="4114800" rtl="0">
              <a:lnSpc>
                <a:spcPct val="100000"/>
              </a:lnSpc>
              <a:spcBef>
                <a:spcPts val="0"/>
              </a:spcBef>
              <a:spcAft>
                <a:spcPts val="0"/>
              </a:spcAft>
              <a:buSzPts val="1200"/>
              <a:buChar char="■"/>
              <a:defRPr sz="1200"/>
            </a:lvl9pPr>
          </a:lstStyle>
          <a:p/>
        </p:txBody>
      </p:sp>
      <p:sp>
        <p:nvSpPr>
          <p:cNvPr id="142" name="Google Shape;142;p28"/>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txBox="1"/>
          <p:nvPr>
            <p:ph type="title"/>
          </p:nvPr>
        </p:nvSpPr>
        <p:spPr>
          <a:xfrm>
            <a:off x="2410375" y="540000"/>
            <a:ext cx="60135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5_1_1">
    <p:spTree>
      <p:nvGrpSpPr>
        <p:cNvPr id="144" name="Shape 144"/>
        <p:cNvGrpSpPr/>
        <p:nvPr/>
      </p:nvGrpSpPr>
      <p:grpSpPr>
        <a:xfrm>
          <a:off x="0" y="0"/>
          <a:ext cx="0" cy="0"/>
          <a:chOff x="0" y="0"/>
          <a:chExt cx="0" cy="0"/>
        </a:xfrm>
      </p:grpSpPr>
      <p:sp>
        <p:nvSpPr>
          <p:cNvPr id="145" name="Google Shape;145;p29"/>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9"/>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9"/>
          <p:cNvSpPr txBox="1"/>
          <p:nvPr>
            <p:ph type="title"/>
          </p:nvPr>
        </p:nvSpPr>
        <p:spPr>
          <a:xfrm>
            <a:off x="720000" y="540000"/>
            <a:ext cx="3852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48" name="Google Shape;148;p29"/>
          <p:cNvSpPr txBox="1"/>
          <p:nvPr>
            <p:ph hasCustomPrompt="1" idx="2" type="title"/>
          </p:nvPr>
        </p:nvSpPr>
        <p:spPr>
          <a:xfrm>
            <a:off x="720000"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29"/>
          <p:cNvSpPr txBox="1"/>
          <p:nvPr>
            <p:ph idx="1" type="subTitle"/>
          </p:nvPr>
        </p:nvSpPr>
        <p:spPr>
          <a:xfrm>
            <a:off x="721345"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0" name="Google Shape;150;p29"/>
          <p:cNvSpPr txBox="1"/>
          <p:nvPr>
            <p:ph hasCustomPrompt="1" idx="3" type="title"/>
          </p:nvPr>
        </p:nvSpPr>
        <p:spPr>
          <a:xfrm>
            <a:off x="3578625"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1" name="Google Shape;151;p29"/>
          <p:cNvSpPr txBox="1"/>
          <p:nvPr>
            <p:ph idx="4" type="subTitle"/>
          </p:nvPr>
        </p:nvSpPr>
        <p:spPr>
          <a:xfrm>
            <a:off x="3579970"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2" name="Google Shape;152;p29"/>
          <p:cNvSpPr txBox="1"/>
          <p:nvPr>
            <p:ph hasCustomPrompt="1" idx="5" type="title"/>
          </p:nvPr>
        </p:nvSpPr>
        <p:spPr>
          <a:xfrm>
            <a:off x="6437250"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3" name="Google Shape;153;p29"/>
          <p:cNvSpPr txBox="1"/>
          <p:nvPr>
            <p:ph idx="6" type="subTitle"/>
          </p:nvPr>
        </p:nvSpPr>
        <p:spPr>
          <a:xfrm>
            <a:off x="6438595"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4" name="Google Shape;154;p29"/>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jp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15.jpg"/><Relationship Id="rId5"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6.png"/><Relationship Id="rId5" Type="http://schemas.openxmlformats.org/officeDocument/2006/relationships/image" Target="../media/image47.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jp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nvSpPr>
        <p:spPr>
          <a:xfrm>
            <a:off x="0" y="4343100"/>
            <a:ext cx="7306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Studio: Arts &amp; Culture</a:t>
            </a:r>
            <a:endParaRPr sz="2000">
              <a:latin typeface="Montserrat Light"/>
              <a:ea typeface="Montserrat Light"/>
              <a:cs typeface="Montserrat Light"/>
              <a:sym typeface="Montserrat Light"/>
            </a:endParaRPr>
          </a:p>
          <a:p>
            <a:pPr indent="0" lvl="0" marL="0" rtl="0" algn="l">
              <a:spcBef>
                <a:spcPts val="0"/>
              </a:spcBef>
              <a:spcAft>
                <a:spcPts val="0"/>
              </a:spcAft>
              <a:buNone/>
            </a:pPr>
            <a:r>
              <a:rPr lang="en" sz="2000">
                <a:latin typeface="Montserrat Light"/>
                <a:ea typeface="Montserrat Light"/>
                <a:cs typeface="Montserrat Light"/>
                <a:sym typeface="Montserrat Light"/>
              </a:rPr>
              <a:t>Taylor Lallas, Krishnan Nair, Baker Sharp, Ayelet Drazen</a:t>
            </a:r>
            <a:endParaRPr b="1" sz="2000">
              <a:latin typeface="Montserrat"/>
              <a:ea typeface="Montserrat"/>
              <a:cs typeface="Montserrat"/>
              <a:sym typeface="Montserrat"/>
            </a:endParaRPr>
          </a:p>
        </p:txBody>
      </p:sp>
      <p:pic>
        <p:nvPicPr>
          <p:cNvPr id="160" name="Google Shape;160;p30"/>
          <p:cNvPicPr preferRelativeResize="0"/>
          <p:nvPr/>
        </p:nvPicPr>
        <p:blipFill rotWithShape="1">
          <a:blip r:embed="rId3">
            <a:alphaModFix/>
          </a:blip>
          <a:srcRect b="32625" l="0" r="0" t="34217"/>
          <a:stretch/>
        </p:blipFill>
        <p:spPr>
          <a:xfrm>
            <a:off x="2095500" y="1542575"/>
            <a:ext cx="4953000" cy="164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1:</a:t>
            </a:r>
            <a:r>
              <a:rPr b="1" lang="en">
                <a:solidFill>
                  <a:srgbClr val="000000"/>
                </a:solidFill>
              </a:rPr>
              <a:t> </a:t>
            </a:r>
            <a:r>
              <a:rPr lang="en">
                <a:solidFill>
                  <a:srgbClr val="000000"/>
                </a:solidFill>
                <a:latin typeface="Montserrat"/>
                <a:ea typeface="Montserrat"/>
                <a:cs typeface="Montserrat"/>
                <a:sym typeface="Montserrat"/>
              </a:rPr>
              <a:t>Navigation</a:t>
            </a:r>
            <a:endParaRPr>
              <a:solidFill>
                <a:srgbClr val="000000"/>
              </a:solidFill>
              <a:latin typeface="Montserrat"/>
              <a:ea typeface="Montserrat"/>
              <a:cs typeface="Montserrat"/>
              <a:sym typeface="Montserrat"/>
            </a:endParaRPr>
          </a:p>
        </p:txBody>
      </p:sp>
      <p:pic>
        <p:nvPicPr>
          <p:cNvPr id="268" name="Google Shape;268;p39"/>
          <p:cNvPicPr preferRelativeResize="0"/>
          <p:nvPr/>
        </p:nvPicPr>
        <p:blipFill>
          <a:blip r:embed="rId3">
            <a:alphaModFix/>
          </a:blip>
          <a:stretch>
            <a:fillRect/>
          </a:stretch>
        </p:blipFill>
        <p:spPr>
          <a:xfrm>
            <a:off x="556721" y="1545975"/>
            <a:ext cx="1621876" cy="3182926"/>
          </a:xfrm>
          <a:prstGeom prst="rect">
            <a:avLst/>
          </a:prstGeom>
          <a:noFill/>
          <a:ln>
            <a:noFill/>
          </a:ln>
        </p:spPr>
      </p:pic>
      <p:pic>
        <p:nvPicPr>
          <p:cNvPr id="269" name="Google Shape;269;p39"/>
          <p:cNvPicPr preferRelativeResize="0"/>
          <p:nvPr/>
        </p:nvPicPr>
        <p:blipFill>
          <a:blip r:embed="rId4">
            <a:alphaModFix/>
          </a:blip>
          <a:stretch>
            <a:fillRect/>
          </a:stretch>
        </p:blipFill>
        <p:spPr>
          <a:xfrm>
            <a:off x="696158" y="2017825"/>
            <a:ext cx="1391700" cy="1803806"/>
          </a:xfrm>
          <a:prstGeom prst="rect">
            <a:avLst/>
          </a:prstGeom>
          <a:noFill/>
          <a:ln>
            <a:noFill/>
          </a:ln>
        </p:spPr>
      </p:pic>
      <p:pic>
        <p:nvPicPr>
          <p:cNvPr id="270" name="Google Shape;270;p39"/>
          <p:cNvPicPr preferRelativeResize="0"/>
          <p:nvPr/>
        </p:nvPicPr>
        <p:blipFill>
          <a:blip r:embed="rId5">
            <a:alphaModFix/>
          </a:blip>
          <a:stretch>
            <a:fillRect/>
          </a:stretch>
        </p:blipFill>
        <p:spPr>
          <a:xfrm>
            <a:off x="696158" y="3897825"/>
            <a:ext cx="1391701" cy="432562"/>
          </a:xfrm>
          <a:prstGeom prst="rect">
            <a:avLst/>
          </a:prstGeom>
          <a:noFill/>
          <a:ln>
            <a:noFill/>
          </a:ln>
        </p:spPr>
      </p:pic>
      <p:sp>
        <p:nvSpPr>
          <p:cNvPr id="271" name="Google Shape;271;p39"/>
          <p:cNvSpPr/>
          <p:nvPr/>
        </p:nvSpPr>
        <p:spPr>
          <a:xfrm>
            <a:off x="474183" y="3915625"/>
            <a:ext cx="1822200" cy="5622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9"/>
          <p:cNvSpPr/>
          <p:nvPr/>
        </p:nvSpPr>
        <p:spPr>
          <a:xfrm>
            <a:off x="3805425" y="2679947"/>
            <a:ext cx="3860700" cy="9150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39"/>
          <p:cNvPicPr preferRelativeResize="0"/>
          <p:nvPr/>
        </p:nvPicPr>
        <p:blipFill>
          <a:blip r:embed="rId5">
            <a:alphaModFix/>
          </a:blip>
          <a:stretch>
            <a:fillRect/>
          </a:stretch>
        </p:blipFill>
        <p:spPr>
          <a:xfrm>
            <a:off x="3805425" y="2623100"/>
            <a:ext cx="4766099" cy="1274725"/>
          </a:xfrm>
          <a:prstGeom prst="rect">
            <a:avLst/>
          </a:prstGeom>
          <a:noFill/>
          <a:ln>
            <a:noFill/>
          </a:ln>
        </p:spPr>
      </p:pic>
      <p:cxnSp>
        <p:nvCxnSpPr>
          <p:cNvPr id="274" name="Google Shape;274;p39"/>
          <p:cNvCxnSpPr>
            <a:stCxn id="271" idx="3"/>
            <a:endCxn id="272" idx="1"/>
          </p:cNvCxnSpPr>
          <p:nvPr/>
        </p:nvCxnSpPr>
        <p:spPr>
          <a:xfrm flipH="1" rot="10800000">
            <a:off x="2296383" y="3137425"/>
            <a:ext cx="1509000" cy="10593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0"/>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0" name="Google Shape;280;p40"/>
          <p:cNvSpPr txBox="1"/>
          <p:nvPr/>
        </p:nvSpPr>
        <p:spPr>
          <a:xfrm>
            <a:off x="4679950" y="1175275"/>
            <a:ext cx="4194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After: </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We designed a persistent navigation bar that is situated at the bottom of the screen. We believe a clearly visible and easily accessible bar will make navigation easier. We want navigation to be a subconscious process, so that that navigation does not detract from the </a:t>
            </a:r>
            <a:r>
              <a:rPr lang="en">
                <a:latin typeface="Montserrat"/>
                <a:ea typeface="Montserrat"/>
                <a:cs typeface="Montserrat"/>
                <a:sym typeface="Montserrat"/>
              </a:rPr>
              <a:t>experience</a:t>
            </a:r>
            <a:r>
              <a:rPr lang="en">
                <a:latin typeface="Montserrat"/>
                <a:ea typeface="Montserrat"/>
                <a:cs typeface="Montserrat"/>
                <a:sym typeface="Montserrat"/>
              </a:rPr>
              <a:t> of the app. For our medium-fi prototype, the design of our navigation bar changed to be more simplistic. We use icons to eliminate </a:t>
            </a:r>
            <a:r>
              <a:rPr lang="en">
                <a:latin typeface="Montserrat"/>
                <a:ea typeface="Montserrat"/>
                <a:cs typeface="Montserrat"/>
                <a:sym typeface="Montserrat"/>
              </a:rPr>
              <a:t>unnecessary</a:t>
            </a:r>
            <a:r>
              <a:rPr lang="en">
                <a:latin typeface="Montserrat"/>
                <a:ea typeface="Montserrat"/>
                <a:cs typeface="Montserrat"/>
                <a:sym typeface="Montserrat"/>
              </a:rPr>
              <a:t> text and combine the “stories nearby” and “remote stories” functionality” as they require the same interface</a:t>
            </a:r>
            <a:r>
              <a:rPr lang="en" sz="1350">
                <a:solidFill>
                  <a:schemeClr val="dk1"/>
                </a:solidFill>
                <a:latin typeface="Times New Roman"/>
                <a:ea typeface="Times New Roman"/>
                <a:cs typeface="Times New Roman"/>
                <a:sym typeface="Times New Roman"/>
              </a:rPr>
              <a:t>–</a:t>
            </a:r>
            <a:r>
              <a:rPr lang="en">
                <a:solidFill>
                  <a:schemeClr val="dk1"/>
                </a:solidFill>
                <a:latin typeface="Montserrat"/>
                <a:ea typeface="Montserrat"/>
                <a:cs typeface="Montserrat"/>
                <a:sym typeface="Montserrat"/>
              </a:rPr>
              <a:t>a map.</a:t>
            </a:r>
            <a:endParaRPr>
              <a:latin typeface="Montserrat"/>
              <a:ea typeface="Montserrat"/>
              <a:cs typeface="Montserrat"/>
              <a:sym typeface="Montserrat"/>
            </a:endParaRPr>
          </a:p>
        </p:txBody>
      </p:sp>
      <p:sp>
        <p:nvSpPr>
          <p:cNvPr id="281" name="Google Shape;281;p40"/>
          <p:cNvSpPr txBox="1"/>
          <p:nvPr/>
        </p:nvSpPr>
        <p:spPr>
          <a:xfrm>
            <a:off x="280450" y="1245150"/>
            <a:ext cx="3882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Before: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originally had a side swipe menu that allowed participants to navigate between different parts of the app (finding remote/nearby stories, uploading stories, playlists). However, interviewees felt that the menu was unintuitive and difficult to access. Many were looking for the three lines icon (i.e. the hamburger menu) to for navigation. People were frustrated that they couldn’t easily switch between playlists and finding stories. </a:t>
            </a:r>
            <a:endParaRPr/>
          </a:p>
        </p:txBody>
      </p:sp>
      <p:sp>
        <p:nvSpPr>
          <p:cNvPr id="282" name="Google Shape;282;p40"/>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1:</a:t>
            </a:r>
            <a:r>
              <a:rPr b="1" lang="en">
                <a:solidFill>
                  <a:srgbClr val="000000"/>
                </a:solidFill>
              </a:rPr>
              <a:t> </a:t>
            </a:r>
            <a:r>
              <a:rPr lang="en">
                <a:solidFill>
                  <a:srgbClr val="000000"/>
                </a:solidFill>
                <a:latin typeface="Montserrat"/>
                <a:ea typeface="Montserrat"/>
                <a:cs typeface="Montserrat"/>
                <a:sym typeface="Montserrat"/>
              </a:rPr>
              <a:t>Navigation</a:t>
            </a:r>
            <a:endParaRPr>
              <a:solidFill>
                <a:srgbClr val="000000"/>
              </a:solidFill>
              <a:latin typeface="Montserrat"/>
              <a:ea typeface="Montserrat"/>
              <a:cs typeface="Montserrat"/>
              <a:sym typeface="Montserrat"/>
            </a:endParaRPr>
          </a:p>
        </p:txBody>
      </p:sp>
      <p:sp>
        <p:nvSpPr>
          <p:cNvPr id="283" name="Google Shape;283;p40"/>
          <p:cNvSpPr/>
          <p:nvPr/>
        </p:nvSpPr>
        <p:spPr>
          <a:xfrm>
            <a:off x="4370796" y="1339075"/>
            <a:ext cx="83700" cy="2770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nvSpPr>
        <p:spPr>
          <a:xfrm>
            <a:off x="1419225" y="971175"/>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Before</a:t>
            </a:r>
            <a:endParaRPr sz="2000">
              <a:latin typeface="Montserrat Medium"/>
              <a:ea typeface="Montserrat Medium"/>
              <a:cs typeface="Montserrat Medium"/>
              <a:sym typeface="Montserrat Medium"/>
            </a:endParaRPr>
          </a:p>
        </p:txBody>
      </p:sp>
      <p:sp>
        <p:nvSpPr>
          <p:cNvPr id="289" name="Google Shape;289;p41"/>
          <p:cNvSpPr txBox="1"/>
          <p:nvPr/>
        </p:nvSpPr>
        <p:spPr>
          <a:xfrm>
            <a:off x="5902125" y="971175"/>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After</a:t>
            </a:r>
            <a:endParaRPr sz="2000">
              <a:latin typeface="Montserrat Medium"/>
              <a:ea typeface="Montserrat Medium"/>
              <a:cs typeface="Montserrat Medium"/>
              <a:sym typeface="Montserrat Medium"/>
            </a:endParaRPr>
          </a:p>
        </p:txBody>
      </p:sp>
      <p:pic>
        <p:nvPicPr>
          <p:cNvPr id="290" name="Google Shape;290;p41"/>
          <p:cNvPicPr preferRelativeResize="0"/>
          <p:nvPr/>
        </p:nvPicPr>
        <p:blipFill>
          <a:blip r:embed="rId3">
            <a:alphaModFix/>
          </a:blip>
          <a:stretch>
            <a:fillRect/>
          </a:stretch>
        </p:blipFill>
        <p:spPr>
          <a:xfrm>
            <a:off x="1000400" y="1463775"/>
            <a:ext cx="2616954" cy="3385800"/>
          </a:xfrm>
          <a:prstGeom prst="rect">
            <a:avLst/>
          </a:prstGeom>
          <a:noFill/>
          <a:ln>
            <a:noFill/>
          </a:ln>
        </p:spPr>
      </p:pic>
      <p:cxnSp>
        <p:nvCxnSpPr>
          <p:cNvPr id="291" name="Google Shape;291;p41"/>
          <p:cNvCxnSpPr/>
          <p:nvPr/>
        </p:nvCxnSpPr>
        <p:spPr>
          <a:xfrm>
            <a:off x="3821700" y="2953775"/>
            <a:ext cx="1612500" cy="12000"/>
          </a:xfrm>
          <a:prstGeom prst="straightConnector1">
            <a:avLst/>
          </a:prstGeom>
          <a:noFill/>
          <a:ln cap="flat" cmpd="sng" w="38100">
            <a:solidFill>
              <a:srgbClr val="00C3B1"/>
            </a:solidFill>
            <a:prstDash val="solid"/>
            <a:round/>
            <a:headEnd len="med" w="med" type="none"/>
            <a:tailEnd len="med" w="med" type="triangle"/>
          </a:ln>
        </p:spPr>
      </p:cxnSp>
      <p:pic>
        <p:nvPicPr>
          <p:cNvPr id="292" name="Google Shape;292;p41"/>
          <p:cNvPicPr preferRelativeResize="0"/>
          <p:nvPr/>
        </p:nvPicPr>
        <p:blipFill>
          <a:blip r:embed="rId4">
            <a:alphaModFix/>
          </a:blip>
          <a:stretch>
            <a:fillRect/>
          </a:stretch>
        </p:blipFill>
        <p:spPr>
          <a:xfrm>
            <a:off x="5434200" y="1463775"/>
            <a:ext cx="2715157" cy="3385801"/>
          </a:xfrm>
          <a:prstGeom prst="rect">
            <a:avLst/>
          </a:prstGeom>
          <a:noFill/>
          <a:ln>
            <a:noFill/>
          </a:ln>
        </p:spPr>
      </p:pic>
      <p:sp>
        <p:nvSpPr>
          <p:cNvPr id="293" name="Google Shape;293;p41"/>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2:</a:t>
            </a:r>
            <a:r>
              <a:rPr b="1" lang="en">
                <a:solidFill>
                  <a:srgbClr val="000000"/>
                </a:solidFill>
              </a:rPr>
              <a:t> </a:t>
            </a:r>
            <a:r>
              <a:rPr lang="en">
                <a:solidFill>
                  <a:srgbClr val="000000"/>
                </a:solidFill>
                <a:latin typeface="Montserrat"/>
                <a:ea typeface="Montserrat"/>
                <a:cs typeface="Montserrat"/>
                <a:sym typeface="Montserrat"/>
              </a:rPr>
              <a:t>Playlist</a:t>
            </a:r>
            <a:endParaRPr>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2"/>
          <p:cNvSpPr txBox="1"/>
          <p:nvPr/>
        </p:nvSpPr>
        <p:spPr>
          <a:xfrm>
            <a:off x="1419225" y="971175"/>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Map View</a:t>
            </a:r>
            <a:endParaRPr sz="2000">
              <a:latin typeface="Montserrat Medium"/>
              <a:ea typeface="Montserrat Medium"/>
              <a:cs typeface="Montserrat Medium"/>
              <a:sym typeface="Montserrat Medium"/>
            </a:endParaRPr>
          </a:p>
        </p:txBody>
      </p:sp>
      <p:sp>
        <p:nvSpPr>
          <p:cNvPr id="299" name="Google Shape;299;p42"/>
          <p:cNvSpPr txBox="1"/>
          <p:nvPr/>
        </p:nvSpPr>
        <p:spPr>
          <a:xfrm>
            <a:off x="5902125" y="971175"/>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List View</a:t>
            </a:r>
            <a:endParaRPr sz="2000">
              <a:latin typeface="Montserrat Medium"/>
              <a:ea typeface="Montserrat Medium"/>
              <a:cs typeface="Montserrat Medium"/>
              <a:sym typeface="Montserrat Medium"/>
            </a:endParaRPr>
          </a:p>
        </p:txBody>
      </p:sp>
      <p:pic>
        <p:nvPicPr>
          <p:cNvPr id="300" name="Google Shape;300;p42"/>
          <p:cNvPicPr preferRelativeResize="0"/>
          <p:nvPr/>
        </p:nvPicPr>
        <p:blipFill>
          <a:blip r:embed="rId3">
            <a:alphaModFix/>
          </a:blip>
          <a:stretch>
            <a:fillRect/>
          </a:stretch>
        </p:blipFill>
        <p:spPr>
          <a:xfrm>
            <a:off x="980163" y="1463775"/>
            <a:ext cx="2657423" cy="3374927"/>
          </a:xfrm>
          <a:prstGeom prst="rect">
            <a:avLst/>
          </a:prstGeom>
          <a:noFill/>
          <a:ln>
            <a:noFill/>
          </a:ln>
        </p:spPr>
      </p:pic>
      <p:pic>
        <p:nvPicPr>
          <p:cNvPr id="301" name="Google Shape;301;p42"/>
          <p:cNvPicPr preferRelativeResize="0"/>
          <p:nvPr/>
        </p:nvPicPr>
        <p:blipFill>
          <a:blip r:embed="rId4">
            <a:alphaModFix/>
          </a:blip>
          <a:stretch>
            <a:fillRect/>
          </a:stretch>
        </p:blipFill>
        <p:spPr>
          <a:xfrm>
            <a:off x="5474473" y="1463775"/>
            <a:ext cx="2634603" cy="3374926"/>
          </a:xfrm>
          <a:prstGeom prst="rect">
            <a:avLst/>
          </a:prstGeom>
          <a:noFill/>
          <a:ln>
            <a:noFill/>
          </a:ln>
        </p:spPr>
      </p:pic>
      <p:sp>
        <p:nvSpPr>
          <p:cNvPr id="302" name="Google Shape;302;p42"/>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2:</a:t>
            </a:r>
            <a:r>
              <a:rPr b="1" lang="en">
                <a:solidFill>
                  <a:srgbClr val="000000"/>
                </a:solidFill>
              </a:rPr>
              <a:t> </a:t>
            </a:r>
            <a:r>
              <a:rPr lang="en">
                <a:solidFill>
                  <a:srgbClr val="000000"/>
                </a:solidFill>
                <a:latin typeface="Montserrat"/>
                <a:ea typeface="Montserrat"/>
                <a:cs typeface="Montserrat"/>
                <a:sym typeface="Montserrat"/>
              </a:rPr>
              <a:t>Playlist</a:t>
            </a:r>
            <a:endParaRPr>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3"/>
          <p:cNvSpPr/>
          <p:nvPr/>
        </p:nvSpPr>
        <p:spPr>
          <a:xfrm>
            <a:off x="3950475" y="-442950"/>
            <a:ext cx="859200" cy="97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3"/>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9" name="Google Shape;309;p43"/>
          <p:cNvSpPr txBox="1"/>
          <p:nvPr/>
        </p:nvSpPr>
        <p:spPr>
          <a:xfrm>
            <a:off x="4679925" y="1282975"/>
            <a:ext cx="4194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After: </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We revamped our playlist by allowing users to create as many playlists as they want. We then provide two viewing options for the playlists. The users can either view the playlists via a list view, similar to the interface used when searching for stories or they can switch to a map view using the icon on the top right. This allows them to see how their stories are connected to one another geographically, enabling user to make cross- cultural connections via narratives. </a:t>
            </a:r>
            <a:endParaRPr>
              <a:latin typeface="Montserrat"/>
              <a:ea typeface="Montserrat"/>
              <a:cs typeface="Montserrat"/>
              <a:sym typeface="Montserrat"/>
            </a:endParaRPr>
          </a:p>
        </p:txBody>
      </p:sp>
      <p:sp>
        <p:nvSpPr>
          <p:cNvPr id="310" name="Google Shape;310;p43"/>
          <p:cNvSpPr txBox="1"/>
          <p:nvPr/>
        </p:nvSpPr>
        <p:spPr>
          <a:xfrm>
            <a:off x="280450" y="1282975"/>
            <a:ext cx="3991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Before: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We originally had a playlist functionality that served almost like a saved library. Users could save stories they want to listen to later for easy access. During our interviews, we learned that people wanted more options to sort and categorize their stories in playlists. This brought up the need to create individual playlists that users can design based on common themes or locations. We also learned that users wanted to see their saved stories back on the map in order to draw visual connections, and orient themselves.  </a:t>
            </a:r>
            <a:endParaRPr/>
          </a:p>
        </p:txBody>
      </p:sp>
      <p:sp>
        <p:nvSpPr>
          <p:cNvPr id="311" name="Google Shape;311;p43"/>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2:</a:t>
            </a:r>
            <a:r>
              <a:rPr b="1" lang="en">
                <a:solidFill>
                  <a:srgbClr val="000000"/>
                </a:solidFill>
              </a:rPr>
              <a:t> </a:t>
            </a:r>
            <a:r>
              <a:rPr lang="en">
                <a:solidFill>
                  <a:srgbClr val="000000"/>
                </a:solidFill>
                <a:latin typeface="Montserrat"/>
                <a:ea typeface="Montserrat"/>
                <a:cs typeface="Montserrat"/>
                <a:sym typeface="Montserrat"/>
              </a:rPr>
              <a:t>Playlist</a:t>
            </a:r>
            <a:endParaRPr>
              <a:solidFill>
                <a:srgbClr val="000000"/>
              </a:solidFill>
              <a:latin typeface="Montserrat"/>
              <a:ea typeface="Montserrat"/>
              <a:cs typeface="Montserrat"/>
              <a:sym typeface="Montserrat"/>
            </a:endParaRPr>
          </a:p>
        </p:txBody>
      </p:sp>
      <p:sp>
        <p:nvSpPr>
          <p:cNvPr id="312" name="Google Shape;312;p43"/>
          <p:cNvSpPr/>
          <p:nvPr/>
        </p:nvSpPr>
        <p:spPr>
          <a:xfrm>
            <a:off x="4370788" y="1442575"/>
            <a:ext cx="100800" cy="2667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cxnSp>
        <p:nvCxnSpPr>
          <p:cNvPr id="317" name="Google Shape;317;p44"/>
          <p:cNvCxnSpPr/>
          <p:nvPr/>
        </p:nvCxnSpPr>
        <p:spPr>
          <a:xfrm flipH="1" rot="10800000">
            <a:off x="3122575" y="3401550"/>
            <a:ext cx="3025500" cy="36300"/>
          </a:xfrm>
          <a:prstGeom prst="straightConnector1">
            <a:avLst/>
          </a:prstGeom>
          <a:noFill/>
          <a:ln cap="flat" cmpd="sng" w="38100">
            <a:solidFill>
              <a:schemeClr val="dk2"/>
            </a:solidFill>
            <a:prstDash val="dot"/>
            <a:round/>
            <a:headEnd len="med" w="med" type="none"/>
            <a:tailEnd len="med" w="med" type="none"/>
          </a:ln>
        </p:spPr>
      </p:cxnSp>
      <p:pic>
        <p:nvPicPr>
          <p:cNvPr id="318" name="Google Shape;318;p44"/>
          <p:cNvPicPr preferRelativeResize="0"/>
          <p:nvPr/>
        </p:nvPicPr>
        <p:blipFill rotWithShape="1">
          <a:blip r:embed="rId3">
            <a:alphaModFix/>
          </a:blip>
          <a:srcRect b="61342" l="0" r="35591" t="0"/>
          <a:stretch/>
        </p:blipFill>
        <p:spPr>
          <a:xfrm rot="5400000">
            <a:off x="1219765" y="2140076"/>
            <a:ext cx="3044286" cy="2310619"/>
          </a:xfrm>
          <a:prstGeom prst="rect">
            <a:avLst/>
          </a:prstGeom>
          <a:noFill/>
          <a:ln>
            <a:noFill/>
          </a:ln>
        </p:spPr>
      </p:pic>
      <p:pic>
        <p:nvPicPr>
          <p:cNvPr id="319" name="Google Shape;319;p44"/>
          <p:cNvPicPr preferRelativeResize="0"/>
          <p:nvPr/>
        </p:nvPicPr>
        <p:blipFill rotWithShape="1">
          <a:blip r:embed="rId4">
            <a:alphaModFix/>
          </a:blip>
          <a:srcRect b="61795" l="0" r="34636" t="0"/>
          <a:stretch/>
        </p:blipFill>
        <p:spPr>
          <a:xfrm rot="5400000">
            <a:off x="4905465" y="2188852"/>
            <a:ext cx="2994000" cy="2213071"/>
          </a:xfrm>
          <a:prstGeom prst="rect">
            <a:avLst/>
          </a:prstGeom>
          <a:noFill/>
          <a:ln>
            <a:noFill/>
          </a:ln>
        </p:spPr>
      </p:pic>
      <p:sp>
        <p:nvSpPr>
          <p:cNvPr id="320" name="Google Shape;320;p44"/>
          <p:cNvSpPr txBox="1"/>
          <p:nvPr/>
        </p:nvSpPr>
        <p:spPr>
          <a:xfrm>
            <a:off x="3313350" y="1120475"/>
            <a:ext cx="2517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Before</a:t>
            </a:r>
            <a:endParaRPr sz="2000">
              <a:latin typeface="Montserrat Medium"/>
              <a:ea typeface="Montserrat Medium"/>
              <a:cs typeface="Montserrat Medium"/>
              <a:sym typeface="Montserrat Medium"/>
            </a:endParaRPr>
          </a:p>
        </p:txBody>
      </p:sp>
      <p:sp>
        <p:nvSpPr>
          <p:cNvPr id="321" name="Google Shape;321;p44"/>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3:</a:t>
            </a:r>
            <a:r>
              <a:rPr b="1" lang="en">
                <a:solidFill>
                  <a:srgbClr val="000000"/>
                </a:solidFill>
              </a:rPr>
              <a:t> </a:t>
            </a:r>
            <a:r>
              <a:rPr lang="en">
                <a:solidFill>
                  <a:srgbClr val="000000"/>
                </a:solidFill>
                <a:latin typeface="Montserrat"/>
                <a:ea typeface="Montserrat"/>
                <a:cs typeface="Montserrat"/>
                <a:sym typeface="Montserrat"/>
              </a:rPr>
              <a:t>Switching between Stories</a:t>
            </a:r>
            <a:endParaRPr>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cxnSp>
        <p:nvCxnSpPr>
          <p:cNvPr id="326" name="Google Shape;326;p45"/>
          <p:cNvCxnSpPr/>
          <p:nvPr/>
        </p:nvCxnSpPr>
        <p:spPr>
          <a:xfrm>
            <a:off x="2153057" y="3377312"/>
            <a:ext cx="4998300" cy="0"/>
          </a:xfrm>
          <a:prstGeom prst="straightConnector1">
            <a:avLst/>
          </a:prstGeom>
          <a:noFill/>
          <a:ln cap="flat" cmpd="sng" w="38100">
            <a:solidFill>
              <a:schemeClr val="dk2"/>
            </a:solidFill>
            <a:prstDash val="dot"/>
            <a:round/>
            <a:headEnd len="med" w="med" type="none"/>
            <a:tailEnd len="med" w="med" type="none"/>
          </a:ln>
        </p:spPr>
      </p:cxnSp>
      <p:pic>
        <p:nvPicPr>
          <p:cNvPr id="327" name="Google Shape;327;p45"/>
          <p:cNvPicPr preferRelativeResize="0"/>
          <p:nvPr/>
        </p:nvPicPr>
        <p:blipFill rotWithShape="1">
          <a:blip r:embed="rId3">
            <a:alphaModFix/>
          </a:blip>
          <a:srcRect b="61342" l="0" r="35591" t="0"/>
          <a:stretch/>
        </p:blipFill>
        <p:spPr>
          <a:xfrm rot="5400000">
            <a:off x="1375640" y="1979901"/>
            <a:ext cx="3044286" cy="2310619"/>
          </a:xfrm>
          <a:prstGeom prst="rect">
            <a:avLst/>
          </a:prstGeom>
          <a:noFill/>
          <a:ln>
            <a:noFill/>
          </a:ln>
        </p:spPr>
      </p:pic>
      <p:sp>
        <p:nvSpPr>
          <p:cNvPr id="328" name="Google Shape;328;p45"/>
          <p:cNvSpPr txBox="1"/>
          <p:nvPr/>
        </p:nvSpPr>
        <p:spPr>
          <a:xfrm>
            <a:off x="3313350" y="1120475"/>
            <a:ext cx="2517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After</a:t>
            </a:r>
            <a:endParaRPr sz="2000">
              <a:latin typeface="Montserrat Medium"/>
              <a:ea typeface="Montserrat Medium"/>
              <a:cs typeface="Montserrat Medium"/>
              <a:sym typeface="Montserrat Medium"/>
            </a:endParaRPr>
          </a:p>
        </p:txBody>
      </p:sp>
      <p:pic>
        <p:nvPicPr>
          <p:cNvPr id="329" name="Google Shape;329;p45"/>
          <p:cNvPicPr preferRelativeResize="0"/>
          <p:nvPr/>
        </p:nvPicPr>
        <p:blipFill rotWithShape="1">
          <a:blip r:embed="rId4">
            <a:alphaModFix/>
          </a:blip>
          <a:srcRect b="12342" l="7233" r="18039" t="0"/>
          <a:stretch/>
        </p:blipFill>
        <p:spPr>
          <a:xfrm>
            <a:off x="5033400" y="1613075"/>
            <a:ext cx="2134157" cy="3044274"/>
          </a:xfrm>
          <a:prstGeom prst="rect">
            <a:avLst/>
          </a:prstGeom>
          <a:noFill/>
          <a:ln>
            <a:noFill/>
          </a:ln>
        </p:spPr>
      </p:pic>
      <p:sp>
        <p:nvSpPr>
          <p:cNvPr id="330" name="Google Shape;330;p45"/>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3:</a:t>
            </a:r>
            <a:r>
              <a:rPr b="1" lang="en">
                <a:solidFill>
                  <a:srgbClr val="000000"/>
                </a:solidFill>
              </a:rPr>
              <a:t> </a:t>
            </a:r>
            <a:r>
              <a:rPr lang="en">
                <a:solidFill>
                  <a:srgbClr val="000000"/>
                </a:solidFill>
                <a:latin typeface="Montserrat"/>
                <a:ea typeface="Montserrat"/>
                <a:cs typeface="Montserrat"/>
                <a:sym typeface="Montserrat"/>
              </a:rPr>
              <a:t>Switching between Stories</a:t>
            </a:r>
            <a:endParaRPr>
              <a:solidFill>
                <a:srgbClr val="00000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6"/>
          <p:cNvSpPr/>
          <p:nvPr/>
        </p:nvSpPr>
        <p:spPr>
          <a:xfrm>
            <a:off x="3950475" y="-442950"/>
            <a:ext cx="859200" cy="97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6"/>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7" name="Google Shape;337;p46"/>
          <p:cNvSpPr txBox="1"/>
          <p:nvPr/>
        </p:nvSpPr>
        <p:spPr>
          <a:xfrm>
            <a:off x="4679925" y="1282975"/>
            <a:ext cx="3838800" cy="28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a:latin typeface="Montserrat"/>
                <a:ea typeface="Montserrat"/>
                <a:cs typeface="Montserrat"/>
                <a:sym typeface="Montserrat"/>
              </a:rPr>
              <a:t>After: </a:t>
            </a:r>
            <a:endParaRPr b="1" sz="1350">
              <a:latin typeface="Montserrat"/>
              <a:ea typeface="Montserrat"/>
              <a:cs typeface="Montserrat"/>
              <a:sym typeface="Montserrat"/>
            </a:endParaRPr>
          </a:p>
          <a:p>
            <a:pPr indent="0" lvl="0" marL="0" rtl="0" algn="l">
              <a:spcBef>
                <a:spcPts val="0"/>
              </a:spcBef>
              <a:spcAft>
                <a:spcPts val="0"/>
              </a:spcAft>
              <a:buNone/>
            </a:pPr>
            <a:r>
              <a:rPr lang="en" sz="1350">
                <a:latin typeface="Montserrat"/>
                <a:ea typeface="Montserrat"/>
                <a:cs typeface="Montserrat"/>
                <a:sym typeface="Montserrat"/>
              </a:rPr>
              <a:t>We plan to redesign the flow of finding and listening to stories to provide easier access to different stories at the same location. To do this, the glowing orbs appear at key locations with an image of that location. When you click on an orb, it opens a page that contains a list of stories that are at that location. A user can then choose to play the story directly on that screen, or click the page for more information and a more detailed story listening screen. </a:t>
            </a:r>
            <a:endParaRPr sz="1350">
              <a:latin typeface="Montserrat"/>
              <a:ea typeface="Montserrat"/>
              <a:cs typeface="Montserrat"/>
              <a:sym typeface="Montserrat"/>
            </a:endParaRPr>
          </a:p>
        </p:txBody>
      </p:sp>
      <p:sp>
        <p:nvSpPr>
          <p:cNvPr id="338" name="Google Shape;338;p46"/>
          <p:cNvSpPr txBox="1"/>
          <p:nvPr/>
        </p:nvSpPr>
        <p:spPr>
          <a:xfrm>
            <a:off x="280450" y="1282975"/>
            <a:ext cx="40041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a:solidFill>
                  <a:schemeClr val="dk1"/>
                </a:solidFill>
                <a:latin typeface="Montserrat"/>
                <a:ea typeface="Montserrat"/>
                <a:cs typeface="Montserrat"/>
                <a:sym typeface="Montserrat"/>
              </a:rPr>
              <a:t>Before: </a:t>
            </a:r>
            <a:endParaRPr b="1" sz="13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350">
                <a:solidFill>
                  <a:schemeClr val="dk1"/>
                </a:solidFill>
                <a:latin typeface="Montserrat"/>
                <a:ea typeface="Montserrat"/>
                <a:cs typeface="Montserrat"/>
                <a:sym typeface="Montserrat"/>
              </a:rPr>
              <a:t>Originally, the map had multi-colored glowing orbs that indicated individual stories. When you click on the glowing orb, it takes you directly to the story preview. Based on our prototype testing, we realized that most people associated the orbs with key locations rather than stories themselves. Many people were confused because the prototype made it seem as if there is a maximum of one story per location at any given time. However, our mission is to provide users with multiple local perspectives, not just a single one. </a:t>
            </a:r>
            <a:endParaRPr sz="1350"/>
          </a:p>
        </p:txBody>
      </p:sp>
      <p:sp>
        <p:nvSpPr>
          <p:cNvPr id="339" name="Google Shape;339;p46"/>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3:</a:t>
            </a:r>
            <a:r>
              <a:rPr b="1" lang="en">
                <a:solidFill>
                  <a:srgbClr val="000000"/>
                </a:solidFill>
              </a:rPr>
              <a:t> </a:t>
            </a:r>
            <a:r>
              <a:rPr lang="en">
                <a:solidFill>
                  <a:srgbClr val="000000"/>
                </a:solidFill>
                <a:latin typeface="Montserrat"/>
                <a:ea typeface="Montserrat"/>
                <a:cs typeface="Montserrat"/>
                <a:sym typeface="Montserrat"/>
              </a:rPr>
              <a:t>Switching between Stories</a:t>
            </a:r>
            <a:endParaRPr>
              <a:solidFill>
                <a:srgbClr val="000000"/>
              </a:solidFill>
              <a:latin typeface="Montserrat"/>
              <a:ea typeface="Montserrat"/>
              <a:cs typeface="Montserrat"/>
              <a:sym typeface="Montserrat"/>
            </a:endParaRPr>
          </a:p>
        </p:txBody>
      </p:sp>
      <p:sp>
        <p:nvSpPr>
          <p:cNvPr id="340" name="Google Shape;340;p46"/>
          <p:cNvSpPr/>
          <p:nvPr/>
        </p:nvSpPr>
        <p:spPr>
          <a:xfrm>
            <a:off x="4370788" y="1442575"/>
            <a:ext cx="100800" cy="2667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7"/>
          <p:cNvPicPr preferRelativeResize="0"/>
          <p:nvPr/>
        </p:nvPicPr>
        <p:blipFill rotWithShape="1">
          <a:blip r:embed="rId3">
            <a:alphaModFix/>
          </a:blip>
          <a:srcRect b="61795" l="0" r="34636" t="0"/>
          <a:stretch/>
        </p:blipFill>
        <p:spPr>
          <a:xfrm rot="5400000">
            <a:off x="167895" y="2113061"/>
            <a:ext cx="2768350" cy="2427851"/>
          </a:xfrm>
          <a:prstGeom prst="rect">
            <a:avLst/>
          </a:prstGeom>
          <a:noFill/>
          <a:ln>
            <a:noFill/>
          </a:ln>
        </p:spPr>
      </p:pic>
      <p:pic>
        <p:nvPicPr>
          <p:cNvPr id="346" name="Google Shape;346;p47"/>
          <p:cNvPicPr preferRelativeResize="0"/>
          <p:nvPr/>
        </p:nvPicPr>
        <p:blipFill>
          <a:blip r:embed="rId4">
            <a:alphaModFix/>
          </a:blip>
          <a:stretch>
            <a:fillRect/>
          </a:stretch>
        </p:blipFill>
        <p:spPr>
          <a:xfrm>
            <a:off x="3725025" y="1816150"/>
            <a:ext cx="2535000" cy="3061874"/>
          </a:xfrm>
          <a:prstGeom prst="rect">
            <a:avLst/>
          </a:prstGeom>
          <a:noFill/>
          <a:ln>
            <a:noFill/>
          </a:ln>
        </p:spPr>
      </p:pic>
      <p:pic>
        <p:nvPicPr>
          <p:cNvPr id="347" name="Google Shape;347;p47"/>
          <p:cNvPicPr preferRelativeResize="0"/>
          <p:nvPr/>
        </p:nvPicPr>
        <p:blipFill>
          <a:blip r:embed="rId5">
            <a:alphaModFix/>
          </a:blip>
          <a:stretch>
            <a:fillRect/>
          </a:stretch>
        </p:blipFill>
        <p:spPr>
          <a:xfrm>
            <a:off x="6260025" y="1942802"/>
            <a:ext cx="2939993" cy="2768350"/>
          </a:xfrm>
          <a:prstGeom prst="rect">
            <a:avLst/>
          </a:prstGeom>
          <a:noFill/>
          <a:ln>
            <a:noFill/>
          </a:ln>
        </p:spPr>
      </p:pic>
      <p:cxnSp>
        <p:nvCxnSpPr>
          <p:cNvPr id="348" name="Google Shape;348;p47"/>
          <p:cNvCxnSpPr/>
          <p:nvPr/>
        </p:nvCxnSpPr>
        <p:spPr>
          <a:xfrm flipH="1" rot="10800000">
            <a:off x="2765996" y="3486362"/>
            <a:ext cx="1119000" cy="7500"/>
          </a:xfrm>
          <a:prstGeom prst="straightConnector1">
            <a:avLst/>
          </a:prstGeom>
          <a:noFill/>
          <a:ln cap="flat" cmpd="sng" w="38100">
            <a:solidFill>
              <a:srgbClr val="00C3B1"/>
            </a:solidFill>
            <a:prstDash val="solid"/>
            <a:round/>
            <a:headEnd len="med" w="med" type="none"/>
            <a:tailEnd len="med" w="med" type="triangle"/>
          </a:ln>
        </p:spPr>
      </p:cxnSp>
      <p:cxnSp>
        <p:nvCxnSpPr>
          <p:cNvPr id="349" name="Google Shape;349;p47"/>
          <p:cNvCxnSpPr/>
          <p:nvPr/>
        </p:nvCxnSpPr>
        <p:spPr>
          <a:xfrm flipH="1" rot="10800000">
            <a:off x="5121322" y="3462060"/>
            <a:ext cx="996900" cy="112200"/>
          </a:xfrm>
          <a:prstGeom prst="straightConnector1">
            <a:avLst/>
          </a:prstGeom>
          <a:noFill/>
          <a:ln cap="flat" cmpd="sng" w="38100">
            <a:solidFill>
              <a:srgbClr val="00C3B1"/>
            </a:solidFill>
            <a:prstDash val="solid"/>
            <a:round/>
            <a:headEnd len="med" w="med" type="none"/>
            <a:tailEnd len="med" w="med" type="triangle"/>
          </a:ln>
        </p:spPr>
      </p:cxnSp>
      <p:sp>
        <p:nvSpPr>
          <p:cNvPr id="350" name="Google Shape;350;p47"/>
          <p:cNvSpPr txBox="1"/>
          <p:nvPr/>
        </p:nvSpPr>
        <p:spPr>
          <a:xfrm>
            <a:off x="583825" y="1356638"/>
            <a:ext cx="193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1" name="Google Shape;351;p47"/>
          <p:cNvSpPr txBox="1"/>
          <p:nvPr/>
        </p:nvSpPr>
        <p:spPr>
          <a:xfrm>
            <a:off x="735175" y="13566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Before</a:t>
            </a:r>
            <a:endParaRPr sz="2000">
              <a:latin typeface="Montserrat"/>
              <a:ea typeface="Montserrat"/>
              <a:cs typeface="Montserrat"/>
              <a:sym typeface="Montserrat"/>
            </a:endParaRPr>
          </a:p>
        </p:txBody>
      </p:sp>
      <p:sp>
        <p:nvSpPr>
          <p:cNvPr id="352" name="Google Shape;352;p47"/>
          <p:cNvSpPr txBox="1"/>
          <p:nvPr/>
        </p:nvSpPr>
        <p:spPr>
          <a:xfrm>
            <a:off x="5367675" y="13104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After</a:t>
            </a:r>
            <a:endParaRPr sz="2000">
              <a:latin typeface="Montserrat"/>
              <a:ea typeface="Montserrat"/>
              <a:cs typeface="Montserrat"/>
              <a:sym typeface="Montserrat"/>
            </a:endParaRPr>
          </a:p>
        </p:txBody>
      </p:sp>
      <p:sp>
        <p:nvSpPr>
          <p:cNvPr id="353" name="Google Shape;353;p47"/>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4</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Direction to Stories</a:t>
            </a:r>
            <a:endParaRPr>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8"/>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9" name="Google Shape;359;p48"/>
          <p:cNvSpPr txBox="1"/>
          <p:nvPr/>
        </p:nvSpPr>
        <p:spPr>
          <a:xfrm>
            <a:off x="4668725" y="1231300"/>
            <a:ext cx="40041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a:latin typeface="Montserrat"/>
                <a:ea typeface="Montserrat"/>
                <a:cs typeface="Montserrat"/>
                <a:sym typeface="Montserrat"/>
              </a:rPr>
              <a:t>After: </a:t>
            </a:r>
            <a:endParaRPr b="1" sz="1350">
              <a:latin typeface="Montserrat"/>
              <a:ea typeface="Montserrat"/>
              <a:cs typeface="Montserrat"/>
              <a:sym typeface="Montserrat"/>
            </a:endParaRPr>
          </a:p>
          <a:p>
            <a:pPr indent="0" lvl="0" marL="0" rtl="0" algn="l">
              <a:spcBef>
                <a:spcPts val="0"/>
              </a:spcBef>
              <a:spcAft>
                <a:spcPts val="0"/>
              </a:spcAft>
              <a:buNone/>
            </a:pPr>
            <a:r>
              <a:rPr lang="en" sz="1350">
                <a:latin typeface="Montserrat"/>
                <a:ea typeface="Montserrat"/>
                <a:cs typeface="Montserrat"/>
                <a:sym typeface="Montserrat"/>
              </a:rPr>
              <a:t>On the stories preview page, we now include a blue navigation button if the story is within a reasonable distance of the user (100 miles). The cap on distance is implemented because we do not want to include navigation/directions for stories in other countries or those that are incredibly far away. The navigation will be in app to provide a streamlined service as opposed to requiring users to jump between apps when trying to navigate to a story. This will be especially useful for users who are physically exploring a new place they are familiar with. </a:t>
            </a:r>
            <a:endParaRPr sz="1350">
              <a:latin typeface="Montserrat"/>
              <a:ea typeface="Montserrat"/>
              <a:cs typeface="Montserrat"/>
              <a:sym typeface="Montserrat"/>
            </a:endParaRPr>
          </a:p>
        </p:txBody>
      </p:sp>
      <p:sp>
        <p:nvSpPr>
          <p:cNvPr id="360" name="Google Shape;360;p48"/>
          <p:cNvSpPr txBox="1"/>
          <p:nvPr/>
        </p:nvSpPr>
        <p:spPr>
          <a:xfrm>
            <a:off x="280450" y="1231300"/>
            <a:ext cx="4004100" cy="28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a:solidFill>
                  <a:schemeClr val="dk1"/>
                </a:solidFill>
                <a:latin typeface="Montserrat"/>
                <a:ea typeface="Montserrat"/>
                <a:cs typeface="Montserrat"/>
                <a:sym typeface="Montserrat"/>
              </a:rPr>
              <a:t>Before: </a:t>
            </a:r>
            <a:endParaRPr b="1" sz="13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350">
                <a:solidFill>
                  <a:schemeClr val="dk1"/>
                </a:solidFill>
                <a:latin typeface="Montserrat"/>
                <a:ea typeface="Montserrat"/>
                <a:cs typeface="Montserrat"/>
                <a:sym typeface="Montserrat"/>
              </a:rPr>
              <a:t>We originally did not have any functionality that allowed users to gain access to directions/navigation to the location of the stories. During our interviews, we learned that people envisioned themselves using the app to plan their days and would like to visit the sites associated with the stories they are listening to. This came as a surprise as we thought people would prefer to just stay at home to listen to stories during their free time. However a sense of adventure was desired when exploring new cultures. </a:t>
            </a:r>
            <a:endParaRPr sz="1350"/>
          </a:p>
        </p:txBody>
      </p:sp>
      <p:sp>
        <p:nvSpPr>
          <p:cNvPr id="361" name="Google Shape;361;p48"/>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4</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Direction to Stories</a:t>
            </a:r>
            <a:endParaRPr>
              <a:solidFill>
                <a:srgbClr val="000000"/>
              </a:solidFill>
              <a:latin typeface="Montserrat"/>
              <a:ea typeface="Montserrat"/>
              <a:cs typeface="Montserrat"/>
              <a:sym typeface="Montserrat"/>
            </a:endParaRPr>
          </a:p>
        </p:txBody>
      </p:sp>
      <p:sp>
        <p:nvSpPr>
          <p:cNvPr id="362" name="Google Shape;362;p48"/>
          <p:cNvSpPr/>
          <p:nvPr/>
        </p:nvSpPr>
        <p:spPr>
          <a:xfrm>
            <a:off x="4370788" y="1442575"/>
            <a:ext cx="100800" cy="2667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nvSpPr>
        <p:spPr>
          <a:xfrm>
            <a:off x="952476" y="3841897"/>
            <a:ext cx="7738800" cy="1162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t/>
            </a:r>
            <a:endParaRPr sz="2100">
              <a:solidFill>
                <a:srgbClr val="252831"/>
              </a:solidFill>
              <a:latin typeface="Montserrat"/>
              <a:ea typeface="Montserrat"/>
              <a:cs typeface="Montserrat"/>
              <a:sym typeface="Montserrat"/>
            </a:endParaRPr>
          </a:p>
        </p:txBody>
      </p:sp>
      <p:pic>
        <p:nvPicPr>
          <p:cNvPr id="166" name="Google Shape;166;p31"/>
          <p:cNvPicPr preferRelativeResize="0"/>
          <p:nvPr/>
        </p:nvPicPr>
        <p:blipFill rotWithShape="1">
          <a:blip r:embed="rId3">
            <a:alphaModFix/>
          </a:blip>
          <a:srcRect b="0" l="6302" r="6892" t="0"/>
          <a:stretch/>
        </p:blipFill>
        <p:spPr>
          <a:xfrm>
            <a:off x="952475" y="1375002"/>
            <a:ext cx="1579439" cy="1899436"/>
          </a:xfrm>
          <a:prstGeom prst="rect">
            <a:avLst/>
          </a:prstGeom>
          <a:noFill/>
          <a:ln>
            <a:noFill/>
          </a:ln>
        </p:spPr>
      </p:pic>
      <p:sp>
        <p:nvSpPr>
          <p:cNvPr id="167" name="Google Shape;167;p31"/>
          <p:cNvSpPr txBox="1"/>
          <p:nvPr/>
        </p:nvSpPr>
        <p:spPr>
          <a:xfrm>
            <a:off x="952476" y="353210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Taylor Lallas</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B.A. Economics</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M.S. Computer Science</a:t>
            </a:r>
            <a:endParaRPr sz="1000">
              <a:solidFill>
                <a:srgbClr val="252831"/>
              </a:solidFill>
              <a:latin typeface="Montserrat"/>
              <a:ea typeface="Montserrat"/>
              <a:cs typeface="Montserrat"/>
              <a:sym typeface="Montserrat"/>
            </a:endParaRPr>
          </a:p>
        </p:txBody>
      </p:sp>
      <p:pic>
        <p:nvPicPr>
          <p:cNvPr id="168" name="Google Shape;168;p31"/>
          <p:cNvPicPr preferRelativeResize="0"/>
          <p:nvPr/>
        </p:nvPicPr>
        <p:blipFill rotWithShape="1">
          <a:blip r:embed="rId4">
            <a:alphaModFix/>
          </a:blip>
          <a:srcRect b="0" l="7677" r="7677" t="11504"/>
          <a:stretch/>
        </p:blipFill>
        <p:spPr>
          <a:xfrm>
            <a:off x="6288075" y="1375025"/>
            <a:ext cx="1581676" cy="1899402"/>
          </a:xfrm>
          <a:prstGeom prst="rect">
            <a:avLst/>
          </a:prstGeom>
          <a:noFill/>
          <a:ln>
            <a:noFill/>
          </a:ln>
        </p:spPr>
      </p:pic>
      <p:sp>
        <p:nvSpPr>
          <p:cNvPr id="169" name="Google Shape;169;p31"/>
          <p:cNvSpPr txBox="1"/>
          <p:nvPr/>
        </p:nvSpPr>
        <p:spPr>
          <a:xfrm>
            <a:off x="6240475" y="353210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Ayelet Drazen</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B.A. Political Science</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M.S. Computer Science</a:t>
            </a:r>
            <a:endParaRPr sz="1000">
              <a:solidFill>
                <a:srgbClr val="252831"/>
              </a:solidFill>
              <a:latin typeface="Montserrat"/>
              <a:ea typeface="Montserrat"/>
              <a:cs typeface="Montserrat"/>
              <a:sym typeface="Montserrat"/>
            </a:endParaRPr>
          </a:p>
        </p:txBody>
      </p:sp>
      <p:sp>
        <p:nvSpPr>
          <p:cNvPr id="170" name="Google Shape;170;p31"/>
          <p:cNvSpPr txBox="1"/>
          <p:nvPr/>
        </p:nvSpPr>
        <p:spPr>
          <a:xfrm>
            <a:off x="2688834" y="353210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Krishnan Nair</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B.S. Computer Science</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252831"/>
              </a:solidFill>
              <a:latin typeface="Montserrat"/>
              <a:ea typeface="Montserrat"/>
              <a:cs typeface="Montserrat"/>
              <a:sym typeface="Montserrat"/>
            </a:endParaRPr>
          </a:p>
        </p:txBody>
      </p:sp>
      <p:sp>
        <p:nvSpPr>
          <p:cNvPr id="171" name="Google Shape;171;p31"/>
          <p:cNvSpPr txBox="1"/>
          <p:nvPr/>
        </p:nvSpPr>
        <p:spPr>
          <a:xfrm>
            <a:off x="4425192" y="336371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Baker Sharp</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B.S.. Computer Science</a:t>
            </a:r>
            <a:endParaRPr sz="1000">
              <a:solidFill>
                <a:srgbClr val="252831"/>
              </a:solidFill>
              <a:latin typeface="Montserrat"/>
              <a:ea typeface="Montserrat"/>
              <a:cs typeface="Montserrat"/>
              <a:sym typeface="Montserrat"/>
            </a:endParaRPr>
          </a:p>
        </p:txBody>
      </p:sp>
      <p:pic>
        <p:nvPicPr>
          <p:cNvPr id="172" name="Google Shape;172;p31"/>
          <p:cNvPicPr preferRelativeResize="0"/>
          <p:nvPr/>
        </p:nvPicPr>
        <p:blipFill rotWithShape="1">
          <a:blip r:embed="rId5">
            <a:alphaModFix/>
          </a:blip>
          <a:srcRect b="20338" l="12083" r="13278" t="16558"/>
          <a:stretch/>
        </p:blipFill>
        <p:spPr>
          <a:xfrm>
            <a:off x="2730265" y="1375000"/>
            <a:ext cx="1579435" cy="1899435"/>
          </a:xfrm>
          <a:prstGeom prst="rect">
            <a:avLst/>
          </a:prstGeom>
          <a:noFill/>
          <a:ln>
            <a:noFill/>
          </a:ln>
        </p:spPr>
      </p:pic>
      <p:pic>
        <p:nvPicPr>
          <p:cNvPr id="173" name="Google Shape;173;p31"/>
          <p:cNvPicPr preferRelativeResize="0"/>
          <p:nvPr/>
        </p:nvPicPr>
        <p:blipFill rotWithShape="1">
          <a:blip r:embed="rId6">
            <a:alphaModFix/>
          </a:blip>
          <a:srcRect b="3549" l="11024" r="0" t="0"/>
          <a:stretch/>
        </p:blipFill>
        <p:spPr>
          <a:xfrm>
            <a:off x="4508053" y="1375000"/>
            <a:ext cx="1581664" cy="1899435"/>
          </a:xfrm>
          <a:prstGeom prst="rect">
            <a:avLst/>
          </a:prstGeom>
          <a:noFill/>
          <a:ln>
            <a:noFill/>
          </a:ln>
        </p:spPr>
      </p:pic>
      <p:sp>
        <p:nvSpPr>
          <p:cNvPr id="174" name="Google Shape;174;p31"/>
          <p:cNvSpPr txBox="1"/>
          <p:nvPr/>
        </p:nvSpPr>
        <p:spPr>
          <a:xfrm>
            <a:off x="2803650" y="296850"/>
            <a:ext cx="353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Meet Our Team</a:t>
            </a:r>
            <a:endParaRPr b="1" sz="28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9"/>
          <p:cNvPicPr preferRelativeResize="0"/>
          <p:nvPr/>
        </p:nvPicPr>
        <p:blipFill rotWithShape="1">
          <a:blip r:embed="rId3">
            <a:alphaModFix/>
          </a:blip>
          <a:srcRect b="61795" l="0" r="34636" t="0"/>
          <a:stretch/>
        </p:blipFill>
        <p:spPr>
          <a:xfrm rot="5400000">
            <a:off x="167895" y="2113061"/>
            <a:ext cx="2768350" cy="2427851"/>
          </a:xfrm>
          <a:prstGeom prst="rect">
            <a:avLst/>
          </a:prstGeom>
          <a:noFill/>
          <a:ln>
            <a:noFill/>
          </a:ln>
        </p:spPr>
      </p:pic>
      <p:sp>
        <p:nvSpPr>
          <p:cNvPr id="368" name="Google Shape;368;p49"/>
          <p:cNvSpPr txBox="1"/>
          <p:nvPr/>
        </p:nvSpPr>
        <p:spPr>
          <a:xfrm>
            <a:off x="583825" y="1356638"/>
            <a:ext cx="193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9" name="Google Shape;369;p49"/>
          <p:cNvSpPr txBox="1"/>
          <p:nvPr/>
        </p:nvSpPr>
        <p:spPr>
          <a:xfrm>
            <a:off x="735175" y="13566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Before</a:t>
            </a:r>
            <a:endParaRPr sz="2000">
              <a:latin typeface="Montserrat"/>
              <a:ea typeface="Montserrat"/>
              <a:cs typeface="Montserrat"/>
              <a:sym typeface="Montserrat"/>
            </a:endParaRPr>
          </a:p>
        </p:txBody>
      </p:sp>
      <p:sp>
        <p:nvSpPr>
          <p:cNvPr id="370" name="Google Shape;370;p49"/>
          <p:cNvSpPr txBox="1"/>
          <p:nvPr/>
        </p:nvSpPr>
        <p:spPr>
          <a:xfrm>
            <a:off x="5367675" y="13104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After</a:t>
            </a:r>
            <a:endParaRPr sz="2000">
              <a:latin typeface="Montserrat"/>
              <a:ea typeface="Montserrat"/>
              <a:cs typeface="Montserrat"/>
              <a:sym typeface="Montserrat"/>
            </a:endParaRPr>
          </a:p>
        </p:txBody>
      </p:sp>
      <p:pic>
        <p:nvPicPr>
          <p:cNvPr id="371" name="Google Shape;371;p49"/>
          <p:cNvPicPr preferRelativeResize="0"/>
          <p:nvPr/>
        </p:nvPicPr>
        <p:blipFill>
          <a:blip r:embed="rId4">
            <a:alphaModFix/>
          </a:blip>
          <a:stretch>
            <a:fillRect/>
          </a:stretch>
        </p:blipFill>
        <p:spPr>
          <a:xfrm>
            <a:off x="3947125" y="1849250"/>
            <a:ext cx="5196873" cy="3401100"/>
          </a:xfrm>
          <a:prstGeom prst="rect">
            <a:avLst/>
          </a:prstGeom>
          <a:noFill/>
          <a:ln>
            <a:noFill/>
          </a:ln>
        </p:spPr>
      </p:pic>
      <p:cxnSp>
        <p:nvCxnSpPr>
          <p:cNvPr id="372" name="Google Shape;372;p49"/>
          <p:cNvCxnSpPr/>
          <p:nvPr/>
        </p:nvCxnSpPr>
        <p:spPr>
          <a:xfrm>
            <a:off x="2765996" y="3326987"/>
            <a:ext cx="1615200" cy="2100"/>
          </a:xfrm>
          <a:prstGeom prst="straightConnector1">
            <a:avLst/>
          </a:prstGeom>
          <a:noFill/>
          <a:ln cap="flat" cmpd="sng" w="38100">
            <a:solidFill>
              <a:schemeClr val="accent1"/>
            </a:solidFill>
            <a:prstDash val="solid"/>
            <a:round/>
            <a:headEnd len="med" w="med" type="none"/>
            <a:tailEnd len="med" w="med" type="triangle"/>
          </a:ln>
        </p:spPr>
      </p:cxnSp>
      <p:cxnSp>
        <p:nvCxnSpPr>
          <p:cNvPr id="373" name="Google Shape;373;p49"/>
          <p:cNvCxnSpPr/>
          <p:nvPr/>
        </p:nvCxnSpPr>
        <p:spPr>
          <a:xfrm flipH="1" rot="10800000">
            <a:off x="5494650" y="3304650"/>
            <a:ext cx="1137600" cy="60600"/>
          </a:xfrm>
          <a:prstGeom prst="straightConnector1">
            <a:avLst/>
          </a:prstGeom>
          <a:noFill/>
          <a:ln cap="flat" cmpd="sng" w="38100">
            <a:solidFill>
              <a:schemeClr val="accent1"/>
            </a:solidFill>
            <a:prstDash val="solid"/>
            <a:round/>
            <a:headEnd len="med" w="med" type="none"/>
            <a:tailEnd len="med" w="med" type="triangle"/>
          </a:ln>
        </p:spPr>
      </p:cxnSp>
      <p:sp>
        <p:nvSpPr>
          <p:cNvPr id="374" name="Google Shape;374;p49"/>
          <p:cNvSpPr/>
          <p:nvPr/>
        </p:nvSpPr>
        <p:spPr>
          <a:xfrm>
            <a:off x="4574850" y="3183700"/>
            <a:ext cx="919800" cy="3267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9"/>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5</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Profiles</a:t>
            </a:r>
            <a:endParaRPr>
              <a:solidFill>
                <a:srgbClr val="0000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0"/>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1" name="Google Shape;381;p50"/>
          <p:cNvSpPr txBox="1"/>
          <p:nvPr/>
        </p:nvSpPr>
        <p:spPr>
          <a:xfrm>
            <a:off x="4984725" y="1148525"/>
            <a:ext cx="38388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After: </a:t>
            </a:r>
            <a:endParaRPr b="1">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To address these issues, we develop an author profile each author that is displayed on stories. The profiles give users greater insight in to the author’s background and perspectives while maintaining some distance for comfort on both ends. The information available includes a biography, a list of the author’s stories, and the author’s playlists. In this profile section, authors can specify their relation to the locations they tell stories at and how their perspective is unique. </a:t>
            </a:r>
            <a:endParaRPr sz="1300">
              <a:latin typeface="Montserrat"/>
              <a:ea typeface="Montserrat"/>
              <a:cs typeface="Montserrat"/>
              <a:sym typeface="Montserrat"/>
            </a:endParaRPr>
          </a:p>
        </p:txBody>
      </p:sp>
      <p:sp>
        <p:nvSpPr>
          <p:cNvPr id="382" name="Google Shape;382;p50"/>
          <p:cNvSpPr txBox="1"/>
          <p:nvPr/>
        </p:nvSpPr>
        <p:spPr>
          <a:xfrm>
            <a:off x="280325" y="1148525"/>
            <a:ext cx="41946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Before: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lang="en" sz="1300">
                <a:solidFill>
                  <a:schemeClr val="dk1"/>
                </a:solidFill>
                <a:latin typeface="Montserrat"/>
                <a:ea typeface="Montserrat"/>
                <a:cs typeface="Montserrat"/>
                <a:sym typeface="Montserrat"/>
              </a:rPr>
              <a:t>During our prototyping interviews, we quickly learned that there was a desire to connect with the authors of stories on a deeper level. Users also wanted to ensure that the stories they listen o were coming from locals and not tourists or random bots. This user need came into conflict with wanting to relieve the pressure that locals feel when being bombarded with questions. To balance this tension, we turn to other forms of information that can be provided for users to learn more about authors, such as a biography, access to an author’s other stories, and an author’s playlists. We also need a way of providing some sort of credibility to the authors of the stories. </a:t>
            </a:r>
            <a:endParaRPr sz="1300"/>
          </a:p>
        </p:txBody>
      </p:sp>
      <p:sp>
        <p:nvSpPr>
          <p:cNvPr id="383" name="Google Shape;383;p50"/>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5</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Profiles</a:t>
            </a:r>
            <a:endParaRPr>
              <a:solidFill>
                <a:srgbClr val="000000"/>
              </a:solidFill>
              <a:latin typeface="Montserrat"/>
              <a:ea typeface="Montserrat"/>
              <a:cs typeface="Montserrat"/>
              <a:sym typeface="Montserrat"/>
            </a:endParaRPr>
          </a:p>
        </p:txBody>
      </p:sp>
      <p:sp>
        <p:nvSpPr>
          <p:cNvPr id="384" name="Google Shape;384;p50"/>
          <p:cNvSpPr/>
          <p:nvPr/>
        </p:nvSpPr>
        <p:spPr>
          <a:xfrm>
            <a:off x="4523188" y="1442575"/>
            <a:ext cx="100800" cy="2667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1"/>
          <p:cNvSpPr txBox="1"/>
          <p:nvPr/>
        </p:nvSpPr>
        <p:spPr>
          <a:xfrm>
            <a:off x="583825" y="1356638"/>
            <a:ext cx="193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0" name="Google Shape;390;p51"/>
          <p:cNvSpPr txBox="1"/>
          <p:nvPr/>
        </p:nvSpPr>
        <p:spPr>
          <a:xfrm>
            <a:off x="735175" y="13566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Before</a:t>
            </a:r>
            <a:endParaRPr sz="2000">
              <a:latin typeface="Montserrat"/>
              <a:ea typeface="Montserrat"/>
              <a:cs typeface="Montserrat"/>
              <a:sym typeface="Montserrat"/>
            </a:endParaRPr>
          </a:p>
        </p:txBody>
      </p:sp>
      <p:sp>
        <p:nvSpPr>
          <p:cNvPr id="391" name="Google Shape;391;p51"/>
          <p:cNvSpPr txBox="1"/>
          <p:nvPr/>
        </p:nvSpPr>
        <p:spPr>
          <a:xfrm>
            <a:off x="6801825" y="1356650"/>
            <a:ext cx="163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a:ea typeface="Montserrat"/>
                <a:cs typeface="Montserrat"/>
                <a:sym typeface="Montserrat"/>
              </a:rPr>
              <a:t>After</a:t>
            </a:r>
            <a:endParaRPr sz="2000">
              <a:latin typeface="Montserrat"/>
              <a:ea typeface="Montserrat"/>
              <a:cs typeface="Montserrat"/>
              <a:sym typeface="Montserrat"/>
            </a:endParaRPr>
          </a:p>
        </p:txBody>
      </p:sp>
      <p:pic>
        <p:nvPicPr>
          <p:cNvPr id="392" name="Google Shape;392;p51"/>
          <p:cNvPicPr preferRelativeResize="0"/>
          <p:nvPr/>
        </p:nvPicPr>
        <p:blipFill>
          <a:blip r:embed="rId3">
            <a:alphaModFix/>
          </a:blip>
          <a:stretch>
            <a:fillRect/>
          </a:stretch>
        </p:blipFill>
        <p:spPr>
          <a:xfrm>
            <a:off x="583825" y="1917400"/>
            <a:ext cx="2178674" cy="2752349"/>
          </a:xfrm>
          <a:prstGeom prst="rect">
            <a:avLst/>
          </a:prstGeom>
          <a:noFill/>
          <a:ln>
            <a:noFill/>
          </a:ln>
        </p:spPr>
      </p:pic>
      <p:cxnSp>
        <p:nvCxnSpPr>
          <p:cNvPr id="393" name="Google Shape;393;p51"/>
          <p:cNvCxnSpPr>
            <a:stCxn id="392" idx="3"/>
          </p:cNvCxnSpPr>
          <p:nvPr/>
        </p:nvCxnSpPr>
        <p:spPr>
          <a:xfrm>
            <a:off x="2762499" y="3293575"/>
            <a:ext cx="1529100" cy="1800"/>
          </a:xfrm>
          <a:prstGeom prst="straightConnector1">
            <a:avLst/>
          </a:prstGeom>
          <a:noFill/>
          <a:ln cap="flat" cmpd="sng" w="38100">
            <a:solidFill>
              <a:schemeClr val="dk2"/>
            </a:solidFill>
            <a:prstDash val="solid"/>
            <a:round/>
            <a:headEnd len="med" w="med" type="none"/>
            <a:tailEnd len="med" w="med" type="triangle"/>
          </a:ln>
        </p:spPr>
      </p:cxnSp>
      <p:pic>
        <p:nvPicPr>
          <p:cNvPr id="394" name="Google Shape;394;p51"/>
          <p:cNvPicPr preferRelativeResize="0"/>
          <p:nvPr/>
        </p:nvPicPr>
        <p:blipFill>
          <a:blip r:embed="rId3">
            <a:alphaModFix/>
          </a:blip>
          <a:stretch>
            <a:fillRect/>
          </a:stretch>
        </p:blipFill>
        <p:spPr>
          <a:xfrm>
            <a:off x="4410213" y="1356650"/>
            <a:ext cx="2178674" cy="2752349"/>
          </a:xfrm>
          <a:prstGeom prst="rect">
            <a:avLst/>
          </a:prstGeom>
          <a:noFill/>
          <a:ln>
            <a:noFill/>
          </a:ln>
        </p:spPr>
      </p:pic>
      <p:pic>
        <p:nvPicPr>
          <p:cNvPr id="395" name="Google Shape;395;p51"/>
          <p:cNvPicPr preferRelativeResize="0"/>
          <p:nvPr/>
        </p:nvPicPr>
        <p:blipFill rotWithShape="1">
          <a:blip r:embed="rId4">
            <a:alphaModFix/>
          </a:blip>
          <a:srcRect b="0" l="0" r="0" t="7313"/>
          <a:stretch/>
        </p:blipFill>
        <p:spPr>
          <a:xfrm>
            <a:off x="4244675" y="4109000"/>
            <a:ext cx="2786680" cy="2752349"/>
          </a:xfrm>
          <a:prstGeom prst="rect">
            <a:avLst/>
          </a:prstGeom>
          <a:noFill/>
          <a:ln>
            <a:noFill/>
          </a:ln>
        </p:spPr>
      </p:pic>
      <p:sp>
        <p:nvSpPr>
          <p:cNvPr id="396" name="Google Shape;396;p51"/>
          <p:cNvSpPr txBox="1"/>
          <p:nvPr/>
        </p:nvSpPr>
        <p:spPr>
          <a:xfrm>
            <a:off x="6707500" y="2279575"/>
            <a:ext cx="236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Montserrat"/>
                <a:ea typeface="Montserrat"/>
                <a:cs typeface="Montserrat"/>
                <a:sym typeface="Montserrat"/>
              </a:rPr>
              <a:t>Scroll down on page for transcript</a:t>
            </a:r>
            <a:endParaRPr i="1" sz="1800">
              <a:latin typeface="Montserrat"/>
              <a:ea typeface="Montserrat"/>
              <a:cs typeface="Montserrat"/>
              <a:sym typeface="Montserrat"/>
            </a:endParaRPr>
          </a:p>
        </p:txBody>
      </p:sp>
      <p:sp>
        <p:nvSpPr>
          <p:cNvPr id="397" name="Google Shape;397;p51"/>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6</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Transcribing Stories</a:t>
            </a:r>
            <a:endParaRPr>
              <a:solidFill>
                <a:srgbClr val="000000"/>
              </a:solidFill>
              <a:latin typeface="Montserrat"/>
              <a:ea typeface="Montserrat"/>
              <a:cs typeface="Montserrat"/>
              <a:sym typeface="Montserrat"/>
            </a:endParaRPr>
          </a:p>
        </p:txBody>
      </p:sp>
      <p:sp>
        <p:nvSpPr>
          <p:cNvPr id="398" name="Google Shape;398;p51"/>
          <p:cNvSpPr/>
          <p:nvPr/>
        </p:nvSpPr>
        <p:spPr>
          <a:xfrm>
            <a:off x="7557075" y="3018475"/>
            <a:ext cx="818100" cy="17481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2"/>
          <p:cNvSpPr txBox="1"/>
          <p:nvPr/>
        </p:nvSpPr>
        <p:spPr>
          <a:xfrm>
            <a:off x="4367225" y="1088875"/>
            <a:ext cx="41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4" name="Google Shape;404;p52"/>
          <p:cNvSpPr txBox="1"/>
          <p:nvPr/>
        </p:nvSpPr>
        <p:spPr>
          <a:xfrm>
            <a:off x="4832325" y="1238150"/>
            <a:ext cx="38388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After: </a:t>
            </a:r>
            <a:endParaRPr b="1">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We add a transcription of the story beneath the story listening page. Ideally, this transcription would track with the story. We also include a button that allows users to change the language of the transcription, ensuring that this is an app that can be used by people of all backgrounds. The language preference will be set during the onboarding process. </a:t>
            </a:r>
            <a:endParaRPr sz="1300">
              <a:latin typeface="Montserrat"/>
              <a:ea typeface="Montserrat"/>
              <a:cs typeface="Montserrat"/>
              <a:sym typeface="Montserrat"/>
            </a:endParaRPr>
          </a:p>
        </p:txBody>
      </p:sp>
      <p:sp>
        <p:nvSpPr>
          <p:cNvPr id="405" name="Google Shape;405;p52"/>
          <p:cNvSpPr txBox="1"/>
          <p:nvPr/>
        </p:nvSpPr>
        <p:spPr>
          <a:xfrm>
            <a:off x="280325" y="1238150"/>
            <a:ext cx="40869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Before: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lang="en" sz="1300">
                <a:solidFill>
                  <a:schemeClr val="dk1"/>
                </a:solidFill>
                <a:latin typeface="Montserrat"/>
                <a:ea typeface="Montserrat"/>
                <a:cs typeface="Montserrat"/>
                <a:sym typeface="Montserrat"/>
              </a:rPr>
              <a:t>During our interviews, several people were confused about the format of the stories. The current designed made it seem like the stories would be auditory. We would like auditory stories to be the default. However, several participants articulated a desire for transcribed stories that can be read. This would address accessibility barriers for those who are hard of hearing. Similarly, interviewees were confused as to how people will understand stories published in other languages. This is an especially important issue considering we want stories to be told by locals who do not necessarily speak English or the language of the listener.</a:t>
            </a:r>
            <a:endParaRPr sz="1300"/>
          </a:p>
        </p:txBody>
      </p:sp>
      <p:sp>
        <p:nvSpPr>
          <p:cNvPr id="406" name="Google Shape;406;p52"/>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UI REVISION </a:t>
            </a:r>
            <a:r>
              <a:rPr b="1" lang="en">
                <a:solidFill>
                  <a:srgbClr val="000000"/>
                </a:solidFill>
                <a:latin typeface="Montserrat"/>
                <a:ea typeface="Montserrat"/>
                <a:cs typeface="Montserrat"/>
                <a:sym typeface="Montserrat"/>
              </a:rPr>
              <a:t>6</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Transcribing Stories</a:t>
            </a:r>
            <a:endParaRPr>
              <a:solidFill>
                <a:srgbClr val="000000"/>
              </a:solidFill>
              <a:latin typeface="Montserrat"/>
              <a:ea typeface="Montserrat"/>
              <a:cs typeface="Montserrat"/>
              <a:sym typeface="Montserrat"/>
            </a:endParaRPr>
          </a:p>
        </p:txBody>
      </p:sp>
      <p:sp>
        <p:nvSpPr>
          <p:cNvPr id="407" name="Google Shape;407;p52"/>
          <p:cNvSpPr/>
          <p:nvPr/>
        </p:nvSpPr>
        <p:spPr>
          <a:xfrm>
            <a:off x="4523188" y="1442575"/>
            <a:ext cx="100800" cy="2667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3"/>
          <p:cNvSpPr txBox="1"/>
          <p:nvPr>
            <p:ph idx="2" type="title"/>
          </p:nvPr>
        </p:nvSpPr>
        <p:spPr>
          <a:xfrm>
            <a:off x="2409475" y="2356600"/>
            <a:ext cx="4457700" cy="60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Reem Kufi"/>
                <a:ea typeface="Reem Kufi"/>
                <a:cs typeface="Reem Kufi"/>
                <a:sym typeface="Reem Kufi"/>
              </a:rPr>
              <a:t>PROTOTYPE OVERVIEW</a:t>
            </a:r>
            <a:endParaRPr>
              <a:solidFill>
                <a:srgbClr val="000000"/>
              </a:solidFill>
              <a:latin typeface="Reem Kufi"/>
              <a:ea typeface="Reem Kufi"/>
              <a:cs typeface="Reem Kufi"/>
              <a:sym typeface="Reem Kufi"/>
            </a:endParaRPr>
          </a:p>
        </p:txBody>
      </p:sp>
      <p:sp>
        <p:nvSpPr>
          <p:cNvPr id="413" name="Google Shape;413;p53"/>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Montserrat"/>
                <a:ea typeface="Montserrat"/>
                <a:cs typeface="Montserrat"/>
                <a:sym typeface="Montserrat"/>
              </a:rPr>
              <a:t>03</a:t>
            </a:r>
            <a:endParaRPr>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4"/>
          <p:cNvPicPr preferRelativeResize="0"/>
          <p:nvPr/>
        </p:nvPicPr>
        <p:blipFill>
          <a:blip r:embed="rId3">
            <a:alphaModFix/>
          </a:blip>
          <a:stretch>
            <a:fillRect/>
          </a:stretch>
        </p:blipFill>
        <p:spPr>
          <a:xfrm>
            <a:off x="356225" y="1678702"/>
            <a:ext cx="1686400" cy="3202324"/>
          </a:xfrm>
          <a:prstGeom prst="rect">
            <a:avLst/>
          </a:prstGeom>
          <a:noFill/>
          <a:ln>
            <a:noFill/>
          </a:ln>
        </p:spPr>
      </p:pic>
      <p:pic>
        <p:nvPicPr>
          <p:cNvPr id="419" name="Google Shape;419;p54"/>
          <p:cNvPicPr preferRelativeResize="0"/>
          <p:nvPr/>
        </p:nvPicPr>
        <p:blipFill>
          <a:blip r:embed="rId4">
            <a:alphaModFix/>
          </a:blip>
          <a:stretch>
            <a:fillRect/>
          </a:stretch>
        </p:blipFill>
        <p:spPr>
          <a:xfrm>
            <a:off x="2457100" y="1669503"/>
            <a:ext cx="1686400" cy="3220723"/>
          </a:xfrm>
          <a:prstGeom prst="rect">
            <a:avLst/>
          </a:prstGeom>
          <a:noFill/>
          <a:ln>
            <a:noFill/>
          </a:ln>
        </p:spPr>
      </p:pic>
      <p:pic>
        <p:nvPicPr>
          <p:cNvPr id="420" name="Google Shape;420;p54"/>
          <p:cNvPicPr preferRelativeResize="0"/>
          <p:nvPr/>
        </p:nvPicPr>
        <p:blipFill>
          <a:blip r:embed="rId5">
            <a:alphaModFix/>
          </a:blip>
          <a:stretch>
            <a:fillRect/>
          </a:stretch>
        </p:blipFill>
        <p:spPr>
          <a:xfrm>
            <a:off x="6737525" y="1671156"/>
            <a:ext cx="1686400" cy="3217417"/>
          </a:xfrm>
          <a:prstGeom prst="rect">
            <a:avLst/>
          </a:prstGeom>
          <a:noFill/>
          <a:ln>
            <a:noFill/>
          </a:ln>
        </p:spPr>
      </p:pic>
      <p:pic>
        <p:nvPicPr>
          <p:cNvPr id="421" name="Google Shape;421;p54"/>
          <p:cNvPicPr preferRelativeResize="0"/>
          <p:nvPr/>
        </p:nvPicPr>
        <p:blipFill>
          <a:blip r:embed="rId6">
            <a:alphaModFix/>
          </a:blip>
          <a:stretch>
            <a:fillRect/>
          </a:stretch>
        </p:blipFill>
        <p:spPr>
          <a:xfrm>
            <a:off x="4557976" y="1678688"/>
            <a:ext cx="1686400" cy="3274438"/>
          </a:xfrm>
          <a:prstGeom prst="rect">
            <a:avLst/>
          </a:prstGeom>
          <a:noFill/>
          <a:ln>
            <a:noFill/>
          </a:ln>
        </p:spPr>
      </p:pic>
      <p:sp>
        <p:nvSpPr>
          <p:cNvPr id="422" name="Google Shape;422;p54"/>
          <p:cNvSpPr/>
          <p:nvPr/>
        </p:nvSpPr>
        <p:spPr>
          <a:xfrm>
            <a:off x="431425" y="3958075"/>
            <a:ext cx="463500" cy="5715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3" name="Google Shape;423;p54"/>
          <p:cNvCxnSpPr>
            <a:stCxn id="422" idx="6"/>
            <a:endCxn id="419" idx="1"/>
          </p:cNvCxnSpPr>
          <p:nvPr/>
        </p:nvCxnSpPr>
        <p:spPr>
          <a:xfrm flipH="1" rot="10800000">
            <a:off x="894925" y="3279925"/>
            <a:ext cx="1562100" cy="963900"/>
          </a:xfrm>
          <a:prstGeom prst="straightConnector1">
            <a:avLst/>
          </a:prstGeom>
          <a:noFill/>
          <a:ln cap="flat" cmpd="sng" w="28575">
            <a:solidFill>
              <a:srgbClr val="00C3B1"/>
            </a:solidFill>
            <a:prstDash val="solid"/>
            <a:round/>
            <a:headEnd len="med" w="med" type="none"/>
            <a:tailEnd len="med" w="med" type="triangle"/>
          </a:ln>
        </p:spPr>
      </p:cxnSp>
      <p:sp>
        <p:nvSpPr>
          <p:cNvPr id="424" name="Google Shape;424;p54"/>
          <p:cNvSpPr/>
          <p:nvPr/>
        </p:nvSpPr>
        <p:spPr>
          <a:xfrm>
            <a:off x="2868375" y="4055125"/>
            <a:ext cx="582300" cy="237300"/>
          </a:xfrm>
          <a:prstGeom prst="rect">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54"/>
          <p:cNvCxnSpPr>
            <a:stCxn id="424" idx="3"/>
            <a:endCxn id="421" idx="1"/>
          </p:cNvCxnSpPr>
          <p:nvPr/>
        </p:nvCxnSpPr>
        <p:spPr>
          <a:xfrm flipH="1" rot="10800000">
            <a:off x="3450675" y="3315775"/>
            <a:ext cx="1107300" cy="858000"/>
          </a:xfrm>
          <a:prstGeom prst="straightConnector1">
            <a:avLst/>
          </a:prstGeom>
          <a:noFill/>
          <a:ln cap="flat" cmpd="sng" w="28575">
            <a:solidFill>
              <a:srgbClr val="00C3B1"/>
            </a:solidFill>
            <a:prstDash val="solid"/>
            <a:round/>
            <a:headEnd len="med" w="med" type="none"/>
            <a:tailEnd len="med" w="med" type="triangle"/>
          </a:ln>
        </p:spPr>
      </p:cxnSp>
      <p:sp>
        <p:nvSpPr>
          <p:cNvPr id="426" name="Google Shape;426;p54"/>
          <p:cNvSpPr/>
          <p:nvPr/>
        </p:nvSpPr>
        <p:spPr>
          <a:xfrm>
            <a:off x="4723050" y="3904150"/>
            <a:ext cx="377400" cy="4422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 name="Google Shape;427;p54"/>
          <p:cNvCxnSpPr>
            <a:stCxn id="426" idx="6"/>
            <a:endCxn id="420" idx="1"/>
          </p:cNvCxnSpPr>
          <p:nvPr/>
        </p:nvCxnSpPr>
        <p:spPr>
          <a:xfrm flipH="1" rot="10800000">
            <a:off x="5100450" y="3279850"/>
            <a:ext cx="1637100" cy="845400"/>
          </a:xfrm>
          <a:prstGeom prst="straightConnector1">
            <a:avLst/>
          </a:prstGeom>
          <a:noFill/>
          <a:ln cap="flat" cmpd="sng" w="28575">
            <a:solidFill>
              <a:srgbClr val="00C3B1"/>
            </a:solidFill>
            <a:prstDash val="solid"/>
            <a:round/>
            <a:headEnd len="med" w="med" type="none"/>
            <a:tailEnd len="med" w="med" type="triangle"/>
          </a:ln>
        </p:spPr>
      </p:cxnSp>
      <p:sp>
        <p:nvSpPr>
          <p:cNvPr id="428" name="Google Shape;428;p54"/>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latin typeface="Reem Kufi"/>
                <a:ea typeface="Reem Kufi"/>
                <a:cs typeface="Reem Kufi"/>
                <a:sym typeface="Reem Kufi"/>
              </a:rPr>
              <a:t>:</a:t>
            </a:r>
            <a:r>
              <a:rPr b="1" lang="en">
                <a:solidFill>
                  <a:srgbClr val="000000"/>
                </a:solidFill>
              </a:rPr>
              <a:t> </a:t>
            </a:r>
            <a:r>
              <a:rPr lang="en">
                <a:solidFill>
                  <a:srgbClr val="000000"/>
                </a:solidFill>
                <a:latin typeface="Montserrat"/>
                <a:ea typeface="Montserrat"/>
                <a:cs typeface="Montserrat"/>
                <a:sym typeface="Montserrat"/>
              </a:rPr>
              <a:t>Find and Listen to A Story</a:t>
            </a:r>
            <a:endParaRPr>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5"/>
          <p:cNvPicPr preferRelativeResize="0"/>
          <p:nvPr/>
        </p:nvPicPr>
        <p:blipFill>
          <a:blip r:embed="rId3">
            <a:alphaModFix/>
          </a:blip>
          <a:stretch>
            <a:fillRect/>
          </a:stretch>
        </p:blipFill>
        <p:spPr>
          <a:xfrm>
            <a:off x="356225" y="1678702"/>
            <a:ext cx="1686400" cy="3202324"/>
          </a:xfrm>
          <a:prstGeom prst="rect">
            <a:avLst/>
          </a:prstGeom>
          <a:noFill/>
          <a:ln>
            <a:noFill/>
          </a:ln>
        </p:spPr>
      </p:pic>
      <p:pic>
        <p:nvPicPr>
          <p:cNvPr id="434" name="Google Shape;434;p55"/>
          <p:cNvPicPr preferRelativeResize="0"/>
          <p:nvPr/>
        </p:nvPicPr>
        <p:blipFill>
          <a:blip r:embed="rId4">
            <a:alphaModFix/>
          </a:blip>
          <a:stretch>
            <a:fillRect/>
          </a:stretch>
        </p:blipFill>
        <p:spPr>
          <a:xfrm>
            <a:off x="2588026" y="1635970"/>
            <a:ext cx="1686400" cy="3287779"/>
          </a:xfrm>
          <a:prstGeom prst="rect">
            <a:avLst/>
          </a:prstGeom>
          <a:noFill/>
          <a:ln>
            <a:noFill/>
          </a:ln>
        </p:spPr>
      </p:pic>
      <p:pic>
        <p:nvPicPr>
          <p:cNvPr id="435" name="Google Shape;435;p55"/>
          <p:cNvPicPr preferRelativeResize="0"/>
          <p:nvPr/>
        </p:nvPicPr>
        <p:blipFill>
          <a:blip r:embed="rId5">
            <a:alphaModFix/>
          </a:blip>
          <a:stretch>
            <a:fillRect/>
          </a:stretch>
        </p:blipFill>
        <p:spPr>
          <a:xfrm>
            <a:off x="4780325" y="1633162"/>
            <a:ext cx="1686401" cy="3293411"/>
          </a:xfrm>
          <a:prstGeom prst="rect">
            <a:avLst/>
          </a:prstGeom>
          <a:noFill/>
          <a:ln>
            <a:noFill/>
          </a:ln>
        </p:spPr>
      </p:pic>
      <p:pic>
        <p:nvPicPr>
          <p:cNvPr id="436" name="Google Shape;436;p55"/>
          <p:cNvPicPr preferRelativeResize="0"/>
          <p:nvPr/>
        </p:nvPicPr>
        <p:blipFill>
          <a:blip r:embed="rId6">
            <a:alphaModFix/>
          </a:blip>
          <a:stretch>
            <a:fillRect/>
          </a:stretch>
        </p:blipFill>
        <p:spPr>
          <a:xfrm>
            <a:off x="6972625" y="1742654"/>
            <a:ext cx="1686399" cy="3183922"/>
          </a:xfrm>
          <a:prstGeom prst="rect">
            <a:avLst/>
          </a:prstGeom>
          <a:noFill/>
          <a:ln>
            <a:noFill/>
          </a:ln>
        </p:spPr>
      </p:pic>
      <p:sp>
        <p:nvSpPr>
          <p:cNvPr id="437" name="Google Shape;437;p55"/>
          <p:cNvSpPr/>
          <p:nvPr/>
        </p:nvSpPr>
        <p:spPr>
          <a:xfrm>
            <a:off x="399075" y="1855375"/>
            <a:ext cx="1643400" cy="345000"/>
          </a:xfrm>
          <a:prstGeom prst="rect">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8" name="Google Shape;438;p55"/>
          <p:cNvCxnSpPr>
            <a:stCxn id="437" idx="3"/>
            <a:endCxn id="434" idx="1"/>
          </p:cNvCxnSpPr>
          <p:nvPr/>
        </p:nvCxnSpPr>
        <p:spPr>
          <a:xfrm>
            <a:off x="2042475" y="2027875"/>
            <a:ext cx="545700" cy="1251900"/>
          </a:xfrm>
          <a:prstGeom prst="straightConnector1">
            <a:avLst/>
          </a:prstGeom>
          <a:noFill/>
          <a:ln cap="flat" cmpd="sng" w="28575">
            <a:solidFill>
              <a:srgbClr val="00C3B1"/>
            </a:solidFill>
            <a:prstDash val="solid"/>
            <a:round/>
            <a:headEnd len="med" w="med" type="none"/>
            <a:tailEnd len="med" w="med" type="triangle"/>
          </a:ln>
        </p:spPr>
      </p:cxnSp>
      <p:sp>
        <p:nvSpPr>
          <p:cNvPr id="439" name="Google Shape;439;p55"/>
          <p:cNvSpPr/>
          <p:nvPr/>
        </p:nvSpPr>
        <p:spPr>
          <a:xfrm>
            <a:off x="3806500" y="3203250"/>
            <a:ext cx="334200" cy="3990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55"/>
          <p:cNvCxnSpPr>
            <a:stCxn id="439" idx="6"/>
            <a:endCxn id="435" idx="1"/>
          </p:cNvCxnSpPr>
          <p:nvPr/>
        </p:nvCxnSpPr>
        <p:spPr>
          <a:xfrm flipH="1" rot="10800000">
            <a:off x="4140700" y="3279750"/>
            <a:ext cx="639600" cy="123000"/>
          </a:xfrm>
          <a:prstGeom prst="straightConnector1">
            <a:avLst/>
          </a:prstGeom>
          <a:noFill/>
          <a:ln cap="flat" cmpd="sng" w="28575">
            <a:solidFill>
              <a:srgbClr val="00C3B1"/>
            </a:solidFill>
            <a:prstDash val="solid"/>
            <a:round/>
            <a:headEnd len="med" w="med" type="none"/>
            <a:tailEnd len="med" w="med" type="triangle"/>
          </a:ln>
        </p:spPr>
      </p:cxnSp>
      <p:sp>
        <p:nvSpPr>
          <p:cNvPr id="441" name="Google Shape;441;p55"/>
          <p:cNvSpPr/>
          <p:nvPr/>
        </p:nvSpPr>
        <p:spPr>
          <a:xfrm>
            <a:off x="4949500" y="3235600"/>
            <a:ext cx="280500" cy="2910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2" name="Google Shape;442;p55"/>
          <p:cNvCxnSpPr>
            <a:stCxn id="441" idx="6"/>
            <a:endCxn id="436" idx="1"/>
          </p:cNvCxnSpPr>
          <p:nvPr/>
        </p:nvCxnSpPr>
        <p:spPr>
          <a:xfrm flipH="1" rot="10800000">
            <a:off x="5230000" y="3334600"/>
            <a:ext cx="1742700" cy="46500"/>
          </a:xfrm>
          <a:prstGeom prst="straightConnector1">
            <a:avLst/>
          </a:prstGeom>
          <a:noFill/>
          <a:ln cap="flat" cmpd="sng" w="28575">
            <a:solidFill>
              <a:srgbClr val="00C3B1"/>
            </a:solidFill>
            <a:prstDash val="solid"/>
            <a:round/>
            <a:headEnd len="med" w="med" type="none"/>
            <a:tailEnd len="med" w="med" type="triangle"/>
          </a:ln>
        </p:spPr>
      </p:cxnSp>
      <p:sp>
        <p:nvSpPr>
          <p:cNvPr id="443" name="Google Shape;443;p55"/>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rPr>
              <a:t> </a:t>
            </a:r>
            <a:r>
              <a:rPr lang="en">
                <a:solidFill>
                  <a:srgbClr val="000000"/>
                </a:solidFill>
                <a:latin typeface="Montserrat"/>
                <a:ea typeface="Montserrat"/>
                <a:cs typeface="Montserrat"/>
                <a:sym typeface="Montserrat"/>
              </a:rPr>
              <a:t>Find and Listen to A Story</a:t>
            </a:r>
            <a:endParaRPr>
              <a:solidFill>
                <a:srgbClr val="0000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6"/>
          <p:cNvPicPr preferRelativeResize="0"/>
          <p:nvPr/>
        </p:nvPicPr>
        <p:blipFill>
          <a:blip r:embed="rId3">
            <a:alphaModFix/>
          </a:blip>
          <a:stretch>
            <a:fillRect/>
          </a:stretch>
        </p:blipFill>
        <p:spPr>
          <a:xfrm>
            <a:off x="51340" y="1602609"/>
            <a:ext cx="1542706" cy="3240570"/>
          </a:xfrm>
          <a:prstGeom prst="rect">
            <a:avLst/>
          </a:prstGeom>
          <a:noFill/>
          <a:ln>
            <a:noFill/>
          </a:ln>
        </p:spPr>
      </p:pic>
      <p:pic>
        <p:nvPicPr>
          <p:cNvPr id="449" name="Google Shape;449;p56"/>
          <p:cNvPicPr preferRelativeResize="0"/>
          <p:nvPr/>
        </p:nvPicPr>
        <p:blipFill>
          <a:blip r:embed="rId4">
            <a:alphaModFix/>
          </a:blip>
          <a:stretch>
            <a:fillRect/>
          </a:stretch>
        </p:blipFill>
        <p:spPr>
          <a:xfrm>
            <a:off x="1973205" y="1593300"/>
            <a:ext cx="1542706" cy="3259189"/>
          </a:xfrm>
          <a:prstGeom prst="rect">
            <a:avLst/>
          </a:prstGeom>
          <a:noFill/>
          <a:ln>
            <a:noFill/>
          </a:ln>
        </p:spPr>
      </p:pic>
      <p:sp>
        <p:nvSpPr>
          <p:cNvPr id="450" name="Google Shape;450;p56"/>
          <p:cNvSpPr/>
          <p:nvPr/>
        </p:nvSpPr>
        <p:spPr>
          <a:xfrm>
            <a:off x="147275" y="3983900"/>
            <a:ext cx="398400" cy="3666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 name="Google Shape;451;p56"/>
          <p:cNvCxnSpPr>
            <a:stCxn id="450" idx="6"/>
            <a:endCxn id="449" idx="1"/>
          </p:cNvCxnSpPr>
          <p:nvPr/>
        </p:nvCxnSpPr>
        <p:spPr>
          <a:xfrm flipH="1" rot="10800000">
            <a:off x="545675" y="3222800"/>
            <a:ext cx="1427400" cy="944400"/>
          </a:xfrm>
          <a:prstGeom prst="straightConnector1">
            <a:avLst/>
          </a:prstGeom>
          <a:noFill/>
          <a:ln cap="flat" cmpd="sng" w="28575">
            <a:solidFill>
              <a:srgbClr val="00C3B1"/>
            </a:solidFill>
            <a:prstDash val="solid"/>
            <a:round/>
            <a:headEnd len="med" w="med" type="none"/>
            <a:tailEnd len="med" w="med" type="triangle"/>
          </a:ln>
        </p:spPr>
      </p:cxnSp>
      <p:sp>
        <p:nvSpPr>
          <p:cNvPr id="452" name="Google Shape;452;p56"/>
          <p:cNvSpPr/>
          <p:nvPr/>
        </p:nvSpPr>
        <p:spPr>
          <a:xfrm>
            <a:off x="2349436" y="4007414"/>
            <a:ext cx="532800" cy="240000"/>
          </a:xfrm>
          <a:prstGeom prst="rect">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56"/>
          <p:cNvPicPr preferRelativeResize="0"/>
          <p:nvPr/>
        </p:nvPicPr>
        <p:blipFill>
          <a:blip r:embed="rId5">
            <a:alphaModFix/>
          </a:blip>
          <a:stretch>
            <a:fillRect/>
          </a:stretch>
        </p:blipFill>
        <p:spPr>
          <a:xfrm>
            <a:off x="3825364" y="1679705"/>
            <a:ext cx="1542706" cy="3313547"/>
          </a:xfrm>
          <a:prstGeom prst="rect">
            <a:avLst/>
          </a:prstGeom>
          <a:noFill/>
          <a:ln>
            <a:noFill/>
          </a:ln>
        </p:spPr>
      </p:pic>
      <p:cxnSp>
        <p:nvCxnSpPr>
          <p:cNvPr id="454" name="Google Shape;454;p56"/>
          <p:cNvCxnSpPr>
            <a:stCxn id="452" idx="3"/>
          </p:cNvCxnSpPr>
          <p:nvPr/>
        </p:nvCxnSpPr>
        <p:spPr>
          <a:xfrm flipH="1" rot="10800000">
            <a:off x="2882236" y="3259214"/>
            <a:ext cx="1013100" cy="868200"/>
          </a:xfrm>
          <a:prstGeom prst="straightConnector1">
            <a:avLst/>
          </a:prstGeom>
          <a:noFill/>
          <a:ln cap="flat" cmpd="sng" w="28575">
            <a:solidFill>
              <a:srgbClr val="00C3B1"/>
            </a:solidFill>
            <a:prstDash val="solid"/>
            <a:round/>
            <a:headEnd len="med" w="med" type="none"/>
            <a:tailEnd len="med" w="med" type="triangle"/>
          </a:ln>
        </p:spPr>
      </p:cxnSp>
      <p:sp>
        <p:nvSpPr>
          <p:cNvPr id="455" name="Google Shape;455;p56"/>
          <p:cNvSpPr/>
          <p:nvPr/>
        </p:nvSpPr>
        <p:spPr>
          <a:xfrm>
            <a:off x="4943263" y="4035344"/>
            <a:ext cx="215100" cy="2400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6" name="Google Shape;456;p56"/>
          <p:cNvPicPr preferRelativeResize="0"/>
          <p:nvPr/>
        </p:nvPicPr>
        <p:blipFill>
          <a:blip r:embed="rId6">
            <a:alphaModFix/>
          </a:blip>
          <a:stretch>
            <a:fillRect/>
          </a:stretch>
        </p:blipFill>
        <p:spPr>
          <a:xfrm>
            <a:off x="5677521" y="1742521"/>
            <a:ext cx="1542706" cy="3187929"/>
          </a:xfrm>
          <a:prstGeom prst="rect">
            <a:avLst/>
          </a:prstGeom>
          <a:noFill/>
          <a:ln>
            <a:noFill/>
          </a:ln>
        </p:spPr>
      </p:pic>
      <p:sp>
        <p:nvSpPr>
          <p:cNvPr id="457" name="Google Shape;457;p56"/>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rPr>
              <a:t> </a:t>
            </a:r>
            <a:r>
              <a:rPr lang="en">
                <a:solidFill>
                  <a:srgbClr val="000000"/>
                </a:solidFill>
                <a:latin typeface="Montserrat"/>
                <a:ea typeface="Montserrat"/>
                <a:cs typeface="Montserrat"/>
                <a:sym typeface="Montserrat"/>
              </a:rPr>
              <a:t>Add a Story to Your Playlist</a:t>
            </a:r>
            <a:endParaRPr>
              <a:solidFill>
                <a:srgbClr val="000000"/>
              </a:solidFill>
              <a:latin typeface="Montserrat"/>
              <a:ea typeface="Montserrat"/>
              <a:cs typeface="Montserrat"/>
              <a:sym typeface="Montserrat"/>
            </a:endParaRPr>
          </a:p>
        </p:txBody>
      </p:sp>
      <p:pic>
        <p:nvPicPr>
          <p:cNvPr id="458" name="Google Shape;458;p56"/>
          <p:cNvPicPr preferRelativeResize="0"/>
          <p:nvPr/>
        </p:nvPicPr>
        <p:blipFill>
          <a:blip r:embed="rId7">
            <a:alphaModFix/>
          </a:blip>
          <a:stretch>
            <a:fillRect/>
          </a:stretch>
        </p:blipFill>
        <p:spPr>
          <a:xfrm>
            <a:off x="7343470" y="1701843"/>
            <a:ext cx="1498706" cy="3269270"/>
          </a:xfrm>
          <a:prstGeom prst="rect">
            <a:avLst/>
          </a:prstGeom>
          <a:noFill/>
          <a:ln>
            <a:noFill/>
          </a:ln>
        </p:spPr>
      </p:pic>
      <p:cxnSp>
        <p:nvCxnSpPr>
          <p:cNvPr id="459" name="Google Shape;459;p56"/>
          <p:cNvCxnSpPr>
            <a:endCxn id="458" idx="1"/>
          </p:cNvCxnSpPr>
          <p:nvPr/>
        </p:nvCxnSpPr>
        <p:spPr>
          <a:xfrm>
            <a:off x="6750370" y="3257278"/>
            <a:ext cx="593100" cy="79200"/>
          </a:xfrm>
          <a:prstGeom prst="straightConnector1">
            <a:avLst/>
          </a:prstGeom>
          <a:noFill/>
          <a:ln cap="flat" cmpd="sng" w="38100">
            <a:solidFill>
              <a:srgbClr val="00C3B1"/>
            </a:solidFill>
            <a:prstDash val="solid"/>
            <a:round/>
            <a:headEnd len="med" w="med" type="none"/>
            <a:tailEnd len="med" w="med" type="triangle"/>
          </a:ln>
        </p:spPr>
      </p:cxnSp>
      <p:cxnSp>
        <p:nvCxnSpPr>
          <p:cNvPr id="460" name="Google Shape;460;p56"/>
          <p:cNvCxnSpPr>
            <a:stCxn id="455" idx="6"/>
            <a:endCxn id="456" idx="1"/>
          </p:cNvCxnSpPr>
          <p:nvPr/>
        </p:nvCxnSpPr>
        <p:spPr>
          <a:xfrm flipH="1" rot="10800000">
            <a:off x="5158363" y="3336344"/>
            <a:ext cx="519300" cy="819000"/>
          </a:xfrm>
          <a:prstGeom prst="straightConnector1">
            <a:avLst/>
          </a:prstGeom>
          <a:noFill/>
          <a:ln cap="flat" cmpd="sng" w="19050">
            <a:solidFill>
              <a:srgbClr val="00C3B1"/>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57"/>
          <p:cNvPicPr preferRelativeResize="0"/>
          <p:nvPr/>
        </p:nvPicPr>
        <p:blipFill>
          <a:blip r:embed="rId3">
            <a:alphaModFix/>
          </a:blip>
          <a:stretch>
            <a:fillRect/>
          </a:stretch>
        </p:blipFill>
        <p:spPr>
          <a:xfrm>
            <a:off x="356225" y="1602502"/>
            <a:ext cx="1686400" cy="3202324"/>
          </a:xfrm>
          <a:prstGeom prst="rect">
            <a:avLst/>
          </a:prstGeom>
          <a:noFill/>
          <a:ln>
            <a:noFill/>
          </a:ln>
        </p:spPr>
      </p:pic>
      <p:pic>
        <p:nvPicPr>
          <p:cNvPr id="466" name="Google Shape;466;p57"/>
          <p:cNvPicPr preferRelativeResize="0"/>
          <p:nvPr/>
        </p:nvPicPr>
        <p:blipFill>
          <a:blip r:embed="rId4">
            <a:alphaModFix/>
          </a:blip>
          <a:stretch>
            <a:fillRect/>
          </a:stretch>
        </p:blipFill>
        <p:spPr>
          <a:xfrm>
            <a:off x="6537075" y="1576641"/>
            <a:ext cx="1686401" cy="3254045"/>
          </a:xfrm>
          <a:prstGeom prst="rect">
            <a:avLst/>
          </a:prstGeom>
          <a:noFill/>
          <a:ln>
            <a:noFill/>
          </a:ln>
        </p:spPr>
      </p:pic>
      <p:pic>
        <p:nvPicPr>
          <p:cNvPr id="467" name="Google Shape;467;p57"/>
          <p:cNvPicPr preferRelativeResize="0"/>
          <p:nvPr/>
        </p:nvPicPr>
        <p:blipFill>
          <a:blip r:embed="rId5">
            <a:alphaModFix/>
          </a:blip>
          <a:stretch>
            <a:fillRect/>
          </a:stretch>
        </p:blipFill>
        <p:spPr>
          <a:xfrm>
            <a:off x="2313087" y="1583033"/>
            <a:ext cx="1686401" cy="3241268"/>
          </a:xfrm>
          <a:prstGeom prst="rect">
            <a:avLst/>
          </a:prstGeom>
          <a:noFill/>
          <a:ln>
            <a:noFill/>
          </a:ln>
        </p:spPr>
      </p:pic>
      <p:pic>
        <p:nvPicPr>
          <p:cNvPr id="468" name="Google Shape;468;p57"/>
          <p:cNvPicPr preferRelativeResize="0"/>
          <p:nvPr/>
        </p:nvPicPr>
        <p:blipFill>
          <a:blip r:embed="rId6">
            <a:alphaModFix/>
          </a:blip>
          <a:stretch>
            <a:fillRect/>
          </a:stretch>
        </p:blipFill>
        <p:spPr>
          <a:xfrm>
            <a:off x="4425074" y="1605511"/>
            <a:ext cx="1686425" cy="3196300"/>
          </a:xfrm>
          <a:prstGeom prst="rect">
            <a:avLst/>
          </a:prstGeom>
          <a:noFill/>
          <a:ln>
            <a:noFill/>
          </a:ln>
        </p:spPr>
      </p:pic>
      <p:sp>
        <p:nvSpPr>
          <p:cNvPr id="469" name="Google Shape;469;p57"/>
          <p:cNvSpPr/>
          <p:nvPr/>
        </p:nvSpPr>
        <p:spPr>
          <a:xfrm>
            <a:off x="1477375" y="4443300"/>
            <a:ext cx="345000" cy="312600"/>
          </a:xfrm>
          <a:prstGeom prst="ellipse">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0" name="Google Shape;470;p57"/>
          <p:cNvCxnSpPr>
            <a:endCxn id="467" idx="1"/>
          </p:cNvCxnSpPr>
          <p:nvPr/>
        </p:nvCxnSpPr>
        <p:spPr>
          <a:xfrm flipH="1" rot="10800000">
            <a:off x="1755087" y="3203667"/>
            <a:ext cx="558000" cy="1269000"/>
          </a:xfrm>
          <a:prstGeom prst="straightConnector1">
            <a:avLst/>
          </a:prstGeom>
          <a:noFill/>
          <a:ln cap="flat" cmpd="sng" w="28575">
            <a:solidFill>
              <a:srgbClr val="00C3B1"/>
            </a:solidFill>
            <a:prstDash val="solid"/>
            <a:round/>
            <a:headEnd len="med" w="med" type="none"/>
            <a:tailEnd len="med" w="med" type="triangle"/>
          </a:ln>
        </p:spPr>
      </p:cxnSp>
      <p:cxnSp>
        <p:nvCxnSpPr>
          <p:cNvPr id="471" name="Google Shape;471;p57"/>
          <p:cNvCxnSpPr>
            <a:endCxn id="468" idx="1"/>
          </p:cNvCxnSpPr>
          <p:nvPr/>
        </p:nvCxnSpPr>
        <p:spPr>
          <a:xfrm>
            <a:off x="3224174" y="3062961"/>
            <a:ext cx="1200900" cy="140700"/>
          </a:xfrm>
          <a:prstGeom prst="straightConnector1">
            <a:avLst/>
          </a:prstGeom>
          <a:noFill/>
          <a:ln cap="flat" cmpd="sng" w="28575">
            <a:solidFill>
              <a:srgbClr val="00C3B1"/>
            </a:solidFill>
            <a:prstDash val="solid"/>
            <a:round/>
            <a:headEnd len="med" w="med" type="none"/>
            <a:tailEnd len="med" w="med" type="triangle"/>
          </a:ln>
        </p:spPr>
      </p:cxnSp>
      <p:cxnSp>
        <p:nvCxnSpPr>
          <p:cNvPr id="472" name="Google Shape;472;p57"/>
          <p:cNvCxnSpPr>
            <a:endCxn id="466" idx="1"/>
          </p:cNvCxnSpPr>
          <p:nvPr/>
        </p:nvCxnSpPr>
        <p:spPr>
          <a:xfrm>
            <a:off x="5305275" y="3084564"/>
            <a:ext cx="1231800" cy="119100"/>
          </a:xfrm>
          <a:prstGeom prst="straightConnector1">
            <a:avLst/>
          </a:prstGeom>
          <a:noFill/>
          <a:ln cap="flat" cmpd="sng" w="28575">
            <a:solidFill>
              <a:srgbClr val="00C3B1"/>
            </a:solidFill>
            <a:prstDash val="solid"/>
            <a:round/>
            <a:headEnd len="med" w="med" type="none"/>
            <a:tailEnd len="med" w="med" type="triangle"/>
          </a:ln>
        </p:spPr>
      </p:cxnSp>
      <p:cxnSp>
        <p:nvCxnSpPr>
          <p:cNvPr id="473" name="Google Shape;473;p57"/>
          <p:cNvCxnSpPr/>
          <p:nvPr/>
        </p:nvCxnSpPr>
        <p:spPr>
          <a:xfrm flipH="1" rot="10800000">
            <a:off x="7882475" y="3300325"/>
            <a:ext cx="948900" cy="948900"/>
          </a:xfrm>
          <a:prstGeom prst="straightConnector1">
            <a:avLst/>
          </a:prstGeom>
          <a:noFill/>
          <a:ln cap="flat" cmpd="sng" w="28575">
            <a:solidFill>
              <a:srgbClr val="00C3B1"/>
            </a:solidFill>
            <a:prstDash val="solid"/>
            <a:round/>
            <a:headEnd len="med" w="med" type="none"/>
            <a:tailEnd len="med" w="med" type="triangle"/>
          </a:ln>
        </p:spPr>
      </p:cxnSp>
      <p:sp>
        <p:nvSpPr>
          <p:cNvPr id="474" name="Google Shape;474;p57"/>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rPr>
              <a:t> </a:t>
            </a:r>
            <a:r>
              <a:rPr lang="en">
                <a:solidFill>
                  <a:srgbClr val="000000"/>
                </a:solidFill>
                <a:latin typeface="Montserrat"/>
                <a:ea typeface="Montserrat"/>
                <a:cs typeface="Montserrat"/>
                <a:sym typeface="Montserrat"/>
              </a:rPr>
              <a:t>Record</a:t>
            </a:r>
            <a:r>
              <a:rPr lang="en">
                <a:solidFill>
                  <a:srgbClr val="000000"/>
                </a:solidFill>
                <a:latin typeface="Montserrat"/>
                <a:ea typeface="Montserrat"/>
                <a:cs typeface="Montserrat"/>
                <a:sym typeface="Montserrat"/>
              </a:rPr>
              <a:t> Your Own Story</a:t>
            </a:r>
            <a:endParaRPr>
              <a:solidFill>
                <a:srgbClr val="00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58"/>
          <p:cNvPicPr preferRelativeResize="0"/>
          <p:nvPr/>
        </p:nvPicPr>
        <p:blipFill>
          <a:blip r:embed="rId3">
            <a:alphaModFix/>
          </a:blip>
          <a:stretch>
            <a:fillRect/>
          </a:stretch>
        </p:blipFill>
        <p:spPr>
          <a:xfrm>
            <a:off x="516575" y="1731100"/>
            <a:ext cx="1632250" cy="3066525"/>
          </a:xfrm>
          <a:prstGeom prst="rect">
            <a:avLst/>
          </a:prstGeom>
          <a:noFill/>
          <a:ln>
            <a:noFill/>
          </a:ln>
        </p:spPr>
      </p:pic>
      <p:pic>
        <p:nvPicPr>
          <p:cNvPr id="480" name="Google Shape;480;p58"/>
          <p:cNvPicPr preferRelativeResize="0"/>
          <p:nvPr/>
        </p:nvPicPr>
        <p:blipFill>
          <a:blip r:embed="rId4">
            <a:alphaModFix/>
          </a:blip>
          <a:stretch>
            <a:fillRect/>
          </a:stretch>
        </p:blipFill>
        <p:spPr>
          <a:xfrm>
            <a:off x="2717024" y="1772827"/>
            <a:ext cx="1632250" cy="2983074"/>
          </a:xfrm>
          <a:prstGeom prst="rect">
            <a:avLst/>
          </a:prstGeom>
          <a:noFill/>
          <a:ln>
            <a:noFill/>
          </a:ln>
        </p:spPr>
      </p:pic>
      <p:pic>
        <p:nvPicPr>
          <p:cNvPr id="481" name="Google Shape;481;p58"/>
          <p:cNvPicPr preferRelativeResize="0"/>
          <p:nvPr/>
        </p:nvPicPr>
        <p:blipFill>
          <a:blip r:embed="rId5">
            <a:alphaModFix/>
          </a:blip>
          <a:stretch>
            <a:fillRect/>
          </a:stretch>
        </p:blipFill>
        <p:spPr>
          <a:xfrm>
            <a:off x="4917475" y="1705688"/>
            <a:ext cx="1632250" cy="3117337"/>
          </a:xfrm>
          <a:prstGeom prst="rect">
            <a:avLst/>
          </a:prstGeom>
          <a:noFill/>
          <a:ln>
            <a:noFill/>
          </a:ln>
        </p:spPr>
      </p:pic>
      <p:pic>
        <p:nvPicPr>
          <p:cNvPr id="482" name="Google Shape;482;p58"/>
          <p:cNvPicPr preferRelativeResize="0"/>
          <p:nvPr/>
        </p:nvPicPr>
        <p:blipFill>
          <a:blip r:embed="rId6">
            <a:alphaModFix/>
          </a:blip>
          <a:stretch>
            <a:fillRect/>
          </a:stretch>
        </p:blipFill>
        <p:spPr>
          <a:xfrm>
            <a:off x="7117924" y="1705707"/>
            <a:ext cx="1632250" cy="2989542"/>
          </a:xfrm>
          <a:prstGeom prst="rect">
            <a:avLst/>
          </a:prstGeom>
          <a:noFill/>
          <a:ln>
            <a:noFill/>
          </a:ln>
        </p:spPr>
      </p:pic>
      <p:sp>
        <p:nvSpPr>
          <p:cNvPr id="483" name="Google Shape;483;p58"/>
          <p:cNvSpPr/>
          <p:nvPr/>
        </p:nvSpPr>
        <p:spPr>
          <a:xfrm>
            <a:off x="614725" y="2372975"/>
            <a:ext cx="237300" cy="1250700"/>
          </a:xfrm>
          <a:prstGeom prst="rect">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8"/>
          <p:cNvSpPr/>
          <p:nvPr/>
        </p:nvSpPr>
        <p:spPr>
          <a:xfrm>
            <a:off x="1737600" y="2372975"/>
            <a:ext cx="237300" cy="1250700"/>
          </a:xfrm>
          <a:prstGeom prst="rect">
            <a:avLst/>
          </a:prstGeom>
          <a:noFill/>
          <a:ln cap="flat" cmpd="sng" w="28575">
            <a:solidFill>
              <a:srgbClr val="00C3B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5" name="Google Shape;485;p58"/>
          <p:cNvCxnSpPr>
            <a:stCxn id="483" idx="3"/>
            <a:endCxn id="480" idx="1"/>
          </p:cNvCxnSpPr>
          <p:nvPr/>
        </p:nvCxnSpPr>
        <p:spPr>
          <a:xfrm>
            <a:off x="852025" y="2998325"/>
            <a:ext cx="1865100" cy="266100"/>
          </a:xfrm>
          <a:prstGeom prst="straightConnector1">
            <a:avLst/>
          </a:prstGeom>
          <a:noFill/>
          <a:ln cap="flat" cmpd="sng" w="28575">
            <a:solidFill>
              <a:srgbClr val="00C3B1"/>
            </a:solidFill>
            <a:prstDash val="solid"/>
            <a:round/>
            <a:headEnd len="med" w="med" type="none"/>
            <a:tailEnd len="med" w="med" type="triangle"/>
          </a:ln>
        </p:spPr>
      </p:cxnSp>
      <p:cxnSp>
        <p:nvCxnSpPr>
          <p:cNvPr id="486" name="Google Shape;486;p58"/>
          <p:cNvCxnSpPr>
            <a:stCxn id="484" idx="3"/>
            <a:endCxn id="480" idx="1"/>
          </p:cNvCxnSpPr>
          <p:nvPr/>
        </p:nvCxnSpPr>
        <p:spPr>
          <a:xfrm>
            <a:off x="1974900" y="2998325"/>
            <a:ext cx="742200" cy="266100"/>
          </a:xfrm>
          <a:prstGeom prst="straightConnector1">
            <a:avLst/>
          </a:prstGeom>
          <a:noFill/>
          <a:ln cap="flat" cmpd="sng" w="28575">
            <a:solidFill>
              <a:srgbClr val="00C3B1"/>
            </a:solidFill>
            <a:prstDash val="solid"/>
            <a:round/>
            <a:headEnd len="med" w="med" type="none"/>
            <a:tailEnd len="med" w="med" type="triangle"/>
          </a:ln>
        </p:spPr>
      </p:cxnSp>
      <p:cxnSp>
        <p:nvCxnSpPr>
          <p:cNvPr id="487" name="Google Shape;487;p58"/>
          <p:cNvCxnSpPr>
            <a:endCxn id="481" idx="1"/>
          </p:cNvCxnSpPr>
          <p:nvPr/>
        </p:nvCxnSpPr>
        <p:spPr>
          <a:xfrm flipH="1" rot="10800000">
            <a:off x="3892675" y="3264357"/>
            <a:ext cx="1024800" cy="898500"/>
          </a:xfrm>
          <a:prstGeom prst="straightConnector1">
            <a:avLst/>
          </a:prstGeom>
          <a:noFill/>
          <a:ln cap="flat" cmpd="sng" w="28575">
            <a:solidFill>
              <a:srgbClr val="00C3B1"/>
            </a:solidFill>
            <a:prstDash val="solid"/>
            <a:round/>
            <a:headEnd len="med" w="med" type="none"/>
            <a:tailEnd len="med" w="med" type="triangle"/>
          </a:ln>
        </p:spPr>
      </p:cxnSp>
      <p:cxnSp>
        <p:nvCxnSpPr>
          <p:cNvPr id="488" name="Google Shape;488;p58"/>
          <p:cNvCxnSpPr>
            <a:endCxn id="482" idx="1"/>
          </p:cNvCxnSpPr>
          <p:nvPr/>
        </p:nvCxnSpPr>
        <p:spPr>
          <a:xfrm>
            <a:off x="6221824" y="2308279"/>
            <a:ext cx="896100" cy="892200"/>
          </a:xfrm>
          <a:prstGeom prst="straightConnector1">
            <a:avLst/>
          </a:prstGeom>
          <a:noFill/>
          <a:ln cap="flat" cmpd="sng" w="28575">
            <a:solidFill>
              <a:srgbClr val="00C3B1"/>
            </a:solidFill>
            <a:prstDash val="solid"/>
            <a:round/>
            <a:headEnd len="med" w="med" type="none"/>
            <a:tailEnd len="med" w="med" type="triangle"/>
          </a:ln>
        </p:spPr>
      </p:cxnSp>
      <p:cxnSp>
        <p:nvCxnSpPr>
          <p:cNvPr id="489" name="Google Shape;489;p58"/>
          <p:cNvCxnSpPr>
            <a:endCxn id="482" idx="1"/>
          </p:cNvCxnSpPr>
          <p:nvPr/>
        </p:nvCxnSpPr>
        <p:spPr>
          <a:xfrm flipH="1" rot="10800000">
            <a:off x="6243424" y="3200479"/>
            <a:ext cx="874500" cy="2700"/>
          </a:xfrm>
          <a:prstGeom prst="straightConnector1">
            <a:avLst/>
          </a:prstGeom>
          <a:noFill/>
          <a:ln cap="flat" cmpd="sng" w="28575">
            <a:solidFill>
              <a:srgbClr val="00C3B1"/>
            </a:solidFill>
            <a:prstDash val="solid"/>
            <a:round/>
            <a:headEnd len="med" w="med" type="none"/>
            <a:tailEnd len="med" w="med" type="triangle"/>
          </a:ln>
        </p:spPr>
      </p:cxnSp>
      <p:cxnSp>
        <p:nvCxnSpPr>
          <p:cNvPr id="490" name="Google Shape;490;p58"/>
          <p:cNvCxnSpPr/>
          <p:nvPr/>
        </p:nvCxnSpPr>
        <p:spPr>
          <a:xfrm>
            <a:off x="8389275" y="2448450"/>
            <a:ext cx="571500" cy="366600"/>
          </a:xfrm>
          <a:prstGeom prst="straightConnector1">
            <a:avLst/>
          </a:prstGeom>
          <a:noFill/>
          <a:ln cap="flat" cmpd="sng" w="28575">
            <a:solidFill>
              <a:srgbClr val="00C3B1"/>
            </a:solidFill>
            <a:prstDash val="solid"/>
            <a:round/>
            <a:headEnd len="med" w="med" type="none"/>
            <a:tailEnd len="med" w="med" type="triangle"/>
          </a:ln>
        </p:spPr>
      </p:cxnSp>
      <p:sp>
        <p:nvSpPr>
          <p:cNvPr id="491" name="Google Shape;491;p58"/>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rPr>
              <a:t> </a:t>
            </a:r>
            <a:r>
              <a:rPr lang="en">
                <a:solidFill>
                  <a:srgbClr val="000000"/>
                </a:solidFill>
                <a:latin typeface="Montserrat"/>
                <a:ea typeface="Montserrat"/>
                <a:cs typeface="Montserrat"/>
                <a:sym typeface="Montserrat"/>
              </a:rPr>
              <a:t>Record Your Own Story</a:t>
            </a:r>
            <a:endParaRPr>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p:nvPr/>
        </p:nvSpPr>
        <p:spPr>
          <a:xfrm>
            <a:off x="2182100" y="33996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2"/>
          <p:cNvSpPr txBox="1"/>
          <p:nvPr/>
        </p:nvSpPr>
        <p:spPr>
          <a:xfrm>
            <a:off x="733350" y="1401900"/>
            <a:ext cx="7677300" cy="14160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People would like to get authentic personal perspectives on new cultures, especially when exploring new places . In addition, there sometimes exists a barrier in connecting directly with locals, but the desire to connect exists.</a:t>
            </a:r>
            <a:endParaRPr sz="2000">
              <a:latin typeface="Montserrat"/>
              <a:ea typeface="Montserrat"/>
              <a:cs typeface="Montserrat"/>
              <a:sym typeface="Montserrat"/>
            </a:endParaRPr>
          </a:p>
        </p:txBody>
      </p:sp>
      <p:sp>
        <p:nvSpPr>
          <p:cNvPr id="181" name="Google Shape;181;p32"/>
          <p:cNvSpPr txBox="1"/>
          <p:nvPr/>
        </p:nvSpPr>
        <p:spPr>
          <a:xfrm>
            <a:off x="733350" y="701575"/>
            <a:ext cx="546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PROBLEM: </a:t>
            </a:r>
            <a:endParaRPr b="1" sz="2800">
              <a:latin typeface="Montserrat"/>
              <a:ea typeface="Montserrat"/>
              <a:cs typeface="Montserrat"/>
              <a:sym typeface="Montserrat"/>
            </a:endParaRPr>
          </a:p>
        </p:txBody>
      </p:sp>
      <p:sp>
        <p:nvSpPr>
          <p:cNvPr id="182" name="Google Shape;182;p32"/>
          <p:cNvSpPr txBox="1"/>
          <p:nvPr/>
        </p:nvSpPr>
        <p:spPr>
          <a:xfrm>
            <a:off x="2880875" y="2817900"/>
            <a:ext cx="5853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Montserrat"/>
                <a:ea typeface="Montserrat"/>
                <a:cs typeface="Montserrat"/>
                <a:sym typeface="Montserrat"/>
              </a:rPr>
              <a:t>To</a:t>
            </a:r>
            <a:r>
              <a:rPr lang="en" sz="2000">
                <a:solidFill>
                  <a:schemeClr val="dk1"/>
                </a:solidFill>
                <a:latin typeface="Montserrat"/>
                <a:ea typeface="Montserrat"/>
                <a:cs typeface="Montserrat"/>
                <a:sym typeface="Montserrat"/>
              </a:rPr>
              <a:t> enable cultural immersion, we provide a platform for people to share and listen to personal stories and experiences that are connected to specific locations. </a:t>
            </a:r>
            <a:endParaRPr sz="2000">
              <a:solidFill>
                <a:schemeClr val="dk1"/>
              </a:solidFill>
              <a:latin typeface="Montserrat"/>
              <a:ea typeface="Montserrat"/>
              <a:cs typeface="Montserrat"/>
              <a:sym typeface="Montserrat"/>
            </a:endParaRPr>
          </a:p>
        </p:txBody>
      </p:sp>
      <p:sp>
        <p:nvSpPr>
          <p:cNvPr id="183" name="Google Shape;183;p32"/>
          <p:cNvSpPr/>
          <p:nvPr/>
        </p:nvSpPr>
        <p:spPr>
          <a:xfrm>
            <a:off x="1802193" y="3035090"/>
            <a:ext cx="826055" cy="981613"/>
          </a:xfrm>
          <a:custGeom>
            <a:rect b="b" l="l" r="r" t="t"/>
            <a:pathLst>
              <a:path extrusionOk="0" h="11847" w="10524">
                <a:moveTo>
                  <a:pt x="7278" y="662"/>
                </a:moveTo>
                <a:cubicBezTo>
                  <a:pt x="7499" y="662"/>
                  <a:pt x="7656" y="820"/>
                  <a:pt x="7656" y="1009"/>
                </a:cubicBezTo>
                <a:lnTo>
                  <a:pt x="7656" y="3151"/>
                </a:lnTo>
                <a:cubicBezTo>
                  <a:pt x="7404" y="3057"/>
                  <a:pt x="7184" y="2994"/>
                  <a:pt x="6932" y="2994"/>
                </a:cubicBezTo>
                <a:lnTo>
                  <a:pt x="6932" y="1009"/>
                </a:lnTo>
                <a:cubicBezTo>
                  <a:pt x="6932" y="820"/>
                  <a:pt x="7089" y="662"/>
                  <a:pt x="7278" y="662"/>
                </a:cubicBezTo>
                <a:close/>
                <a:moveTo>
                  <a:pt x="3120" y="662"/>
                </a:moveTo>
                <a:cubicBezTo>
                  <a:pt x="3309" y="662"/>
                  <a:pt x="3466" y="820"/>
                  <a:pt x="3466" y="1009"/>
                </a:cubicBezTo>
                <a:lnTo>
                  <a:pt x="3466" y="2994"/>
                </a:lnTo>
                <a:cubicBezTo>
                  <a:pt x="3246" y="3025"/>
                  <a:pt x="2994" y="3057"/>
                  <a:pt x="2773" y="3183"/>
                </a:cubicBezTo>
                <a:lnTo>
                  <a:pt x="2773" y="1009"/>
                </a:lnTo>
                <a:cubicBezTo>
                  <a:pt x="2773" y="820"/>
                  <a:pt x="2931" y="662"/>
                  <a:pt x="3120" y="662"/>
                </a:cubicBezTo>
                <a:close/>
                <a:moveTo>
                  <a:pt x="4506" y="1702"/>
                </a:moveTo>
                <a:cubicBezTo>
                  <a:pt x="4695" y="1702"/>
                  <a:pt x="4852" y="1860"/>
                  <a:pt x="4852" y="2049"/>
                </a:cubicBezTo>
                <a:lnTo>
                  <a:pt x="4852" y="3309"/>
                </a:lnTo>
                <a:cubicBezTo>
                  <a:pt x="4663" y="3183"/>
                  <a:pt x="4411" y="3057"/>
                  <a:pt x="4128" y="3025"/>
                </a:cubicBezTo>
                <a:lnTo>
                  <a:pt x="4128" y="2049"/>
                </a:lnTo>
                <a:cubicBezTo>
                  <a:pt x="4128" y="1860"/>
                  <a:pt x="4285" y="1702"/>
                  <a:pt x="4506" y="1702"/>
                </a:cubicBezTo>
                <a:close/>
                <a:moveTo>
                  <a:pt x="5861" y="1702"/>
                </a:moveTo>
                <a:cubicBezTo>
                  <a:pt x="6081" y="1702"/>
                  <a:pt x="6239" y="1860"/>
                  <a:pt x="6239" y="2049"/>
                </a:cubicBezTo>
                <a:lnTo>
                  <a:pt x="6239" y="3025"/>
                </a:lnTo>
                <a:cubicBezTo>
                  <a:pt x="5987" y="3120"/>
                  <a:pt x="5766" y="3183"/>
                  <a:pt x="5514" y="3340"/>
                </a:cubicBezTo>
                <a:lnTo>
                  <a:pt x="5514" y="2049"/>
                </a:lnTo>
                <a:cubicBezTo>
                  <a:pt x="5546" y="1860"/>
                  <a:pt x="5703" y="1702"/>
                  <a:pt x="5861" y="1702"/>
                </a:cubicBezTo>
                <a:close/>
                <a:moveTo>
                  <a:pt x="1733" y="1324"/>
                </a:moveTo>
                <a:cubicBezTo>
                  <a:pt x="1922" y="1324"/>
                  <a:pt x="2080" y="1482"/>
                  <a:pt x="2080" y="1702"/>
                </a:cubicBezTo>
                <a:lnTo>
                  <a:pt x="2080" y="3624"/>
                </a:lnTo>
                <a:cubicBezTo>
                  <a:pt x="2017" y="3687"/>
                  <a:pt x="1922" y="3781"/>
                  <a:pt x="1859" y="3907"/>
                </a:cubicBezTo>
                <a:cubicBezTo>
                  <a:pt x="1733" y="3687"/>
                  <a:pt x="1576" y="3529"/>
                  <a:pt x="1387" y="3435"/>
                </a:cubicBezTo>
                <a:lnTo>
                  <a:pt x="1387" y="1702"/>
                </a:lnTo>
                <a:cubicBezTo>
                  <a:pt x="1387" y="1482"/>
                  <a:pt x="1544" y="1324"/>
                  <a:pt x="1733" y="1324"/>
                </a:cubicBezTo>
                <a:close/>
                <a:moveTo>
                  <a:pt x="8665" y="1324"/>
                </a:moveTo>
                <a:cubicBezTo>
                  <a:pt x="8854" y="1324"/>
                  <a:pt x="9011" y="1482"/>
                  <a:pt x="9011" y="1702"/>
                </a:cubicBezTo>
                <a:lnTo>
                  <a:pt x="9011" y="3466"/>
                </a:lnTo>
                <a:cubicBezTo>
                  <a:pt x="8854" y="3592"/>
                  <a:pt x="8759" y="3750"/>
                  <a:pt x="8633" y="3907"/>
                </a:cubicBezTo>
                <a:cubicBezTo>
                  <a:pt x="8539" y="3781"/>
                  <a:pt x="8476" y="3687"/>
                  <a:pt x="8381" y="3592"/>
                </a:cubicBezTo>
                <a:lnTo>
                  <a:pt x="8349" y="3529"/>
                </a:lnTo>
                <a:lnTo>
                  <a:pt x="8349" y="1702"/>
                </a:lnTo>
                <a:cubicBezTo>
                  <a:pt x="8318" y="1482"/>
                  <a:pt x="8476" y="1324"/>
                  <a:pt x="8665" y="1324"/>
                </a:cubicBezTo>
                <a:close/>
                <a:moveTo>
                  <a:pt x="6774" y="3647"/>
                </a:moveTo>
                <a:cubicBezTo>
                  <a:pt x="7160" y="3647"/>
                  <a:pt x="7546" y="3797"/>
                  <a:pt x="7845" y="4096"/>
                </a:cubicBezTo>
                <a:cubicBezTo>
                  <a:pt x="8318" y="4569"/>
                  <a:pt x="8444" y="5294"/>
                  <a:pt x="8066" y="5892"/>
                </a:cubicBezTo>
                <a:cubicBezTo>
                  <a:pt x="7089" y="6176"/>
                  <a:pt x="6333" y="7058"/>
                  <a:pt x="6239" y="8098"/>
                </a:cubicBezTo>
                <a:lnTo>
                  <a:pt x="5199" y="9043"/>
                </a:lnTo>
                <a:lnTo>
                  <a:pt x="4128" y="8035"/>
                </a:lnTo>
                <a:cubicBezTo>
                  <a:pt x="4065" y="6995"/>
                  <a:pt x="3309" y="6144"/>
                  <a:pt x="2332" y="5892"/>
                </a:cubicBezTo>
                <a:cubicBezTo>
                  <a:pt x="1985" y="5325"/>
                  <a:pt x="2112" y="4569"/>
                  <a:pt x="2553" y="4096"/>
                </a:cubicBezTo>
                <a:cubicBezTo>
                  <a:pt x="2836" y="3813"/>
                  <a:pt x="3246" y="3655"/>
                  <a:pt x="3624" y="3655"/>
                </a:cubicBezTo>
                <a:cubicBezTo>
                  <a:pt x="4033" y="3655"/>
                  <a:pt x="4411" y="3813"/>
                  <a:pt x="4695" y="4096"/>
                </a:cubicBezTo>
                <a:lnTo>
                  <a:pt x="4915" y="4317"/>
                </a:lnTo>
                <a:lnTo>
                  <a:pt x="4978" y="4348"/>
                </a:lnTo>
                <a:cubicBezTo>
                  <a:pt x="5026" y="4411"/>
                  <a:pt x="5112" y="4443"/>
                  <a:pt x="5203" y="4443"/>
                </a:cubicBezTo>
                <a:cubicBezTo>
                  <a:pt x="5294" y="4443"/>
                  <a:pt x="5388" y="4411"/>
                  <a:pt x="5451" y="4348"/>
                </a:cubicBezTo>
                <a:lnTo>
                  <a:pt x="5703" y="4096"/>
                </a:lnTo>
                <a:cubicBezTo>
                  <a:pt x="6002" y="3797"/>
                  <a:pt x="6388" y="3647"/>
                  <a:pt x="6774" y="3647"/>
                </a:cubicBezTo>
                <a:close/>
                <a:moveTo>
                  <a:pt x="662" y="3813"/>
                </a:moveTo>
                <a:cubicBezTo>
                  <a:pt x="1103" y="3970"/>
                  <a:pt x="1418" y="4380"/>
                  <a:pt x="1418" y="4884"/>
                </a:cubicBezTo>
                <a:lnTo>
                  <a:pt x="1418" y="6176"/>
                </a:lnTo>
                <a:cubicBezTo>
                  <a:pt x="1418" y="6365"/>
                  <a:pt x="1576" y="6522"/>
                  <a:pt x="1765" y="6522"/>
                </a:cubicBezTo>
                <a:cubicBezTo>
                  <a:pt x="2679" y="6522"/>
                  <a:pt x="3435" y="7247"/>
                  <a:pt x="3435" y="8161"/>
                </a:cubicBezTo>
                <a:lnTo>
                  <a:pt x="3435" y="8224"/>
                </a:lnTo>
                <a:lnTo>
                  <a:pt x="3435" y="8980"/>
                </a:lnTo>
                <a:cubicBezTo>
                  <a:pt x="3435" y="9169"/>
                  <a:pt x="3592" y="9326"/>
                  <a:pt x="3781" y="9326"/>
                </a:cubicBezTo>
                <a:cubicBezTo>
                  <a:pt x="3970" y="9326"/>
                  <a:pt x="4128" y="9169"/>
                  <a:pt x="4128" y="8980"/>
                </a:cubicBezTo>
                <a:lnTo>
                  <a:pt x="4852" y="9610"/>
                </a:lnTo>
                <a:lnTo>
                  <a:pt x="4852" y="11059"/>
                </a:lnTo>
                <a:lnTo>
                  <a:pt x="2080" y="11059"/>
                </a:lnTo>
                <a:lnTo>
                  <a:pt x="2080" y="9925"/>
                </a:lnTo>
                <a:cubicBezTo>
                  <a:pt x="2080" y="9673"/>
                  <a:pt x="1985" y="9421"/>
                  <a:pt x="1765" y="9200"/>
                </a:cubicBezTo>
                <a:lnTo>
                  <a:pt x="1198" y="8633"/>
                </a:lnTo>
                <a:cubicBezTo>
                  <a:pt x="883" y="8287"/>
                  <a:pt x="662" y="7877"/>
                  <a:pt x="662" y="7404"/>
                </a:cubicBezTo>
                <a:lnTo>
                  <a:pt x="662" y="3813"/>
                </a:lnTo>
                <a:close/>
                <a:moveTo>
                  <a:pt x="9767" y="3844"/>
                </a:moveTo>
                <a:lnTo>
                  <a:pt x="9767" y="7436"/>
                </a:lnTo>
                <a:cubicBezTo>
                  <a:pt x="9767" y="7909"/>
                  <a:pt x="9578" y="8350"/>
                  <a:pt x="9263" y="8665"/>
                </a:cubicBezTo>
                <a:lnTo>
                  <a:pt x="8665" y="9263"/>
                </a:lnTo>
                <a:cubicBezTo>
                  <a:pt x="8476" y="9452"/>
                  <a:pt x="8349" y="9704"/>
                  <a:pt x="8349" y="9988"/>
                </a:cubicBezTo>
                <a:lnTo>
                  <a:pt x="8349" y="11153"/>
                </a:lnTo>
                <a:lnTo>
                  <a:pt x="5514" y="11153"/>
                </a:lnTo>
                <a:lnTo>
                  <a:pt x="5514" y="9736"/>
                </a:lnTo>
                <a:lnTo>
                  <a:pt x="6239" y="9043"/>
                </a:lnTo>
                <a:cubicBezTo>
                  <a:pt x="6270" y="9200"/>
                  <a:pt x="6396" y="9326"/>
                  <a:pt x="6585" y="9326"/>
                </a:cubicBezTo>
                <a:cubicBezTo>
                  <a:pt x="6774" y="9326"/>
                  <a:pt x="6932" y="9169"/>
                  <a:pt x="6932" y="8980"/>
                </a:cubicBezTo>
                <a:lnTo>
                  <a:pt x="6932" y="8255"/>
                </a:lnTo>
                <a:cubicBezTo>
                  <a:pt x="6932" y="7404"/>
                  <a:pt x="7530" y="6711"/>
                  <a:pt x="8349" y="6554"/>
                </a:cubicBezTo>
                <a:lnTo>
                  <a:pt x="8665" y="6554"/>
                </a:lnTo>
                <a:cubicBezTo>
                  <a:pt x="8854" y="6554"/>
                  <a:pt x="9011" y="6396"/>
                  <a:pt x="9011" y="6207"/>
                </a:cubicBezTo>
                <a:lnTo>
                  <a:pt x="9011" y="4916"/>
                </a:lnTo>
                <a:cubicBezTo>
                  <a:pt x="9011" y="4443"/>
                  <a:pt x="9326" y="4002"/>
                  <a:pt x="9767" y="3844"/>
                </a:cubicBezTo>
                <a:close/>
                <a:moveTo>
                  <a:pt x="3120" y="1"/>
                </a:moveTo>
                <a:cubicBezTo>
                  <a:pt x="2647" y="1"/>
                  <a:pt x="2238" y="316"/>
                  <a:pt x="2143" y="757"/>
                </a:cubicBezTo>
                <a:cubicBezTo>
                  <a:pt x="2017" y="694"/>
                  <a:pt x="1891" y="662"/>
                  <a:pt x="1733" y="662"/>
                </a:cubicBezTo>
                <a:cubicBezTo>
                  <a:pt x="1135" y="662"/>
                  <a:pt x="725" y="1135"/>
                  <a:pt x="725" y="1702"/>
                </a:cubicBezTo>
                <a:lnTo>
                  <a:pt x="725" y="3120"/>
                </a:lnTo>
                <a:cubicBezTo>
                  <a:pt x="599" y="3057"/>
                  <a:pt x="473" y="3057"/>
                  <a:pt x="347" y="3057"/>
                </a:cubicBezTo>
                <a:cubicBezTo>
                  <a:pt x="158" y="3057"/>
                  <a:pt x="1" y="3214"/>
                  <a:pt x="1" y="3435"/>
                </a:cubicBezTo>
                <a:lnTo>
                  <a:pt x="1" y="7436"/>
                </a:lnTo>
                <a:cubicBezTo>
                  <a:pt x="1" y="8066"/>
                  <a:pt x="253" y="8696"/>
                  <a:pt x="725" y="9169"/>
                </a:cubicBezTo>
                <a:lnTo>
                  <a:pt x="1292" y="9767"/>
                </a:lnTo>
                <a:cubicBezTo>
                  <a:pt x="1387" y="9830"/>
                  <a:pt x="1418" y="9925"/>
                  <a:pt x="1418" y="9988"/>
                </a:cubicBezTo>
                <a:lnTo>
                  <a:pt x="1418" y="11153"/>
                </a:lnTo>
                <a:lnTo>
                  <a:pt x="1072" y="11153"/>
                </a:lnTo>
                <a:cubicBezTo>
                  <a:pt x="883" y="11153"/>
                  <a:pt x="725" y="11311"/>
                  <a:pt x="725" y="11500"/>
                </a:cubicBezTo>
                <a:cubicBezTo>
                  <a:pt x="725" y="11689"/>
                  <a:pt x="883" y="11847"/>
                  <a:pt x="1072" y="11847"/>
                </a:cubicBezTo>
                <a:lnTo>
                  <a:pt x="9389" y="11847"/>
                </a:lnTo>
                <a:cubicBezTo>
                  <a:pt x="9578" y="11847"/>
                  <a:pt x="9736" y="11689"/>
                  <a:pt x="9736" y="11500"/>
                </a:cubicBezTo>
                <a:cubicBezTo>
                  <a:pt x="9736" y="11311"/>
                  <a:pt x="9578" y="11153"/>
                  <a:pt x="9389" y="11153"/>
                </a:cubicBezTo>
                <a:lnTo>
                  <a:pt x="9106" y="11153"/>
                </a:lnTo>
                <a:lnTo>
                  <a:pt x="9106" y="9988"/>
                </a:lnTo>
                <a:cubicBezTo>
                  <a:pt x="9106" y="9925"/>
                  <a:pt x="9137" y="9799"/>
                  <a:pt x="9232" y="9767"/>
                </a:cubicBezTo>
                <a:lnTo>
                  <a:pt x="9830" y="9169"/>
                </a:lnTo>
                <a:cubicBezTo>
                  <a:pt x="10271" y="8696"/>
                  <a:pt x="10523" y="8098"/>
                  <a:pt x="10523" y="7436"/>
                </a:cubicBezTo>
                <a:lnTo>
                  <a:pt x="10523" y="3466"/>
                </a:lnTo>
                <a:cubicBezTo>
                  <a:pt x="10492" y="3214"/>
                  <a:pt x="10334" y="3057"/>
                  <a:pt x="10114" y="3057"/>
                </a:cubicBezTo>
                <a:cubicBezTo>
                  <a:pt x="9956" y="3057"/>
                  <a:pt x="9862" y="3057"/>
                  <a:pt x="9704" y="3120"/>
                </a:cubicBezTo>
                <a:lnTo>
                  <a:pt x="9704" y="1702"/>
                </a:lnTo>
                <a:cubicBezTo>
                  <a:pt x="9704" y="1103"/>
                  <a:pt x="9232" y="662"/>
                  <a:pt x="8665" y="662"/>
                </a:cubicBezTo>
                <a:cubicBezTo>
                  <a:pt x="8539" y="662"/>
                  <a:pt x="8413" y="694"/>
                  <a:pt x="8286" y="757"/>
                </a:cubicBezTo>
                <a:cubicBezTo>
                  <a:pt x="8160" y="316"/>
                  <a:pt x="7751" y="1"/>
                  <a:pt x="7278" y="1"/>
                </a:cubicBezTo>
                <a:cubicBezTo>
                  <a:pt x="6711" y="1"/>
                  <a:pt x="6270" y="473"/>
                  <a:pt x="6270" y="1009"/>
                </a:cubicBezTo>
                <a:lnTo>
                  <a:pt x="6270" y="1103"/>
                </a:lnTo>
                <a:cubicBezTo>
                  <a:pt x="6144" y="1072"/>
                  <a:pt x="6050" y="1009"/>
                  <a:pt x="5924" y="1009"/>
                </a:cubicBezTo>
                <a:cubicBezTo>
                  <a:pt x="5640" y="1009"/>
                  <a:pt x="5388" y="1135"/>
                  <a:pt x="5199" y="1292"/>
                </a:cubicBezTo>
                <a:cubicBezTo>
                  <a:pt x="5010" y="1135"/>
                  <a:pt x="4758" y="1009"/>
                  <a:pt x="4506" y="1009"/>
                </a:cubicBezTo>
                <a:cubicBezTo>
                  <a:pt x="4380" y="1009"/>
                  <a:pt x="4254" y="1072"/>
                  <a:pt x="4128" y="1103"/>
                </a:cubicBezTo>
                <a:lnTo>
                  <a:pt x="4128" y="1009"/>
                </a:lnTo>
                <a:cubicBezTo>
                  <a:pt x="4128" y="442"/>
                  <a:pt x="3655" y="1"/>
                  <a:pt x="312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59"/>
          <p:cNvPicPr preferRelativeResize="0"/>
          <p:nvPr/>
        </p:nvPicPr>
        <p:blipFill>
          <a:blip r:embed="rId3">
            <a:alphaModFix/>
          </a:blip>
          <a:stretch>
            <a:fillRect/>
          </a:stretch>
        </p:blipFill>
        <p:spPr>
          <a:xfrm>
            <a:off x="551000" y="1626300"/>
            <a:ext cx="1728824" cy="3217274"/>
          </a:xfrm>
          <a:prstGeom prst="rect">
            <a:avLst/>
          </a:prstGeom>
          <a:noFill/>
          <a:ln>
            <a:noFill/>
          </a:ln>
        </p:spPr>
      </p:pic>
      <p:pic>
        <p:nvPicPr>
          <p:cNvPr id="497" name="Google Shape;497;p59"/>
          <p:cNvPicPr preferRelativeResize="0"/>
          <p:nvPr/>
        </p:nvPicPr>
        <p:blipFill>
          <a:blip r:embed="rId4">
            <a:alphaModFix/>
          </a:blip>
          <a:stretch>
            <a:fillRect/>
          </a:stretch>
        </p:blipFill>
        <p:spPr>
          <a:xfrm>
            <a:off x="2884837" y="1626300"/>
            <a:ext cx="1868239" cy="3217276"/>
          </a:xfrm>
          <a:prstGeom prst="rect">
            <a:avLst/>
          </a:prstGeom>
          <a:noFill/>
          <a:ln>
            <a:noFill/>
          </a:ln>
        </p:spPr>
      </p:pic>
      <p:pic>
        <p:nvPicPr>
          <p:cNvPr id="498" name="Google Shape;498;p59"/>
          <p:cNvPicPr preferRelativeResize="0"/>
          <p:nvPr/>
        </p:nvPicPr>
        <p:blipFill>
          <a:blip r:embed="rId5">
            <a:alphaModFix/>
          </a:blip>
          <a:stretch>
            <a:fillRect/>
          </a:stretch>
        </p:blipFill>
        <p:spPr>
          <a:xfrm>
            <a:off x="5063326" y="1617649"/>
            <a:ext cx="1728825" cy="3234587"/>
          </a:xfrm>
          <a:prstGeom prst="rect">
            <a:avLst/>
          </a:prstGeom>
          <a:noFill/>
          <a:ln>
            <a:noFill/>
          </a:ln>
        </p:spPr>
      </p:pic>
      <p:pic>
        <p:nvPicPr>
          <p:cNvPr id="499" name="Google Shape;499;p59"/>
          <p:cNvPicPr preferRelativeResize="0"/>
          <p:nvPr/>
        </p:nvPicPr>
        <p:blipFill>
          <a:blip r:embed="rId6">
            <a:alphaModFix/>
          </a:blip>
          <a:stretch>
            <a:fillRect/>
          </a:stretch>
        </p:blipFill>
        <p:spPr>
          <a:xfrm>
            <a:off x="7102400" y="1565980"/>
            <a:ext cx="1728825" cy="3337919"/>
          </a:xfrm>
          <a:prstGeom prst="rect">
            <a:avLst/>
          </a:prstGeom>
          <a:noFill/>
          <a:ln>
            <a:noFill/>
          </a:ln>
        </p:spPr>
      </p:pic>
      <p:cxnSp>
        <p:nvCxnSpPr>
          <p:cNvPr id="500" name="Google Shape;500;p59"/>
          <p:cNvCxnSpPr>
            <a:endCxn id="497" idx="1"/>
          </p:cNvCxnSpPr>
          <p:nvPr/>
        </p:nvCxnSpPr>
        <p:spPr>
          <a:xfrm>
            <a:off x="1736137" y="2836538"/>
            <a:ext cx="1148700" cy="398400"/>
          </a:xfrm>
          <a:prstGeom prst="straightConnector1">
            <a:avLst/>
          </a:prstGeom>
          <a:noFill/>
          <a:ln cap="flat" cmpd="sng" w="28575">
            <a:solidFill>
              <a:srgbClr val="00C3B1"/>
            </a:solidFill>
            <a:prstDash val="solid"/>
            <a:round/>
            <a:headEnd len="med" w="med" type="none"/>
            <a:tailEnd len="med" w="med" type="triangle"/>
          </a:ln>
        </p:spPr>
      </p:cxnSp>
      <p:cxnSp>
        <p:nvCxnSpPr>
          <p:cNvPr id="501" name="Google Shape;501;p59"/>
          <p:cNvCxnSpPr>
            <a:endCxn id="498" idx="1"/>
          </p:cNvCxnSpPr>
          <p:nvPr/>
        </p:nvCxnSpPr>
        <p:spPr>
          <a:xfrm flipH="1" rot="10800000">
            <a:off x="3795826" y="3234942"/>
            <a:ext cx="1267500" cy="981900"/>
          </a:xfrm>
          <a:prstGeom prst="straightConnector1">
            <a:avLst/>
          </a:prstGeom>
          <a:noFill/>
          <a:ln cap="flat" cmpd="sng" w="28575">
            <a:solidFill>
              <a:srgbClr val="00C3B1"/>
            </a:solidFill>
            <a:prstDash val="solid"/>
            <a:round/>
            <a:headEnd len="med" w="med" type="none"/>
            <a:tailEnd len="med" w="med" type="triangle"/>
          </a:ln>
        </p:spPr>
      </p:cxnSp>
      <p:cxnSp>
        <p:nvCxnSpPr>
          <p:cNvPr id="502" name="Google Shape;502;p59"/>
          <p:cNvCxnSpPr>
            <a:endCxn id="499" idx="1"/>
          </p:cNvCxnSpPr>
          <p:nvPr/>
        </p:nvCxnSpPr>
        <p:spPr>
          <a:xfrm>
            <a:off x="6437600" y="2157339"/>
            <a:ext cx="664800" cy="1077600"/>
          </a:xfrm>
          <a:prstGeom prst="straightConnector1">
            <a:avLst/>
          </a:prstGeom>
          <a:noFill/>
          <a:ln cap="flat" cmpd="sng" w="28575">
            <a:solidFill>
              <a:srgbClr val="00C3B1"/>
            </a:solidFill>
            <a:prstDash val="solid"/>
            <a:round/>
            <a:headEnd len="med" w="med" type="none"/>
            <a:tailEnd len="med" w="med" type="triangle"/>
          </a:ln>
        </p:spPr>
      </p:cxnSp>
      <p:sp>
        <p:nvSpPr>
          <p:cNvPr id="503" name="Google Shape;503;p59"/>
          <p:cNvSpPr txBox="1"/>
          <p:nvPr>
            <p:ph type="title"/>
          </p:nvPr>
        </p:nvSpPr>
        <p:spPr>
          <a:xfrm>
            <a:off x="1501600" y="387600"/>
            <a:ext cx="7269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latin typeface="Reem Kufi"/>
                <a:ea typeface="Reem Kufi"/>
                <a:cs typeface="Reem Kufi"/>
                <a:sym typeface="Reem Kufi"/>
              </a:rPr>
              <a:t>TASK FLOW:</a:t>
            </a:r>
            <a:r>
              <a:rPr b="1" lang="en">
                <a:solidFill>
                  <a:srgbClr val="000000"/>
                </a:solidFill>
              </a:rPr>
              <a:t> </a:t>
            </a:r>
            <a:r>
              <a:rPr lang="en">
                <a:solidFill>
                  <a:srgbClr val="000000"/>
                </a:solidFill>
                <a:latin typeface="Montserrat"/>
                <a:ea typeface="Montserrat"/>
                <a:cs typeface="Montserrat"/>
                <a:sym typeface="Montserrat"/>
              </a:rPr>
              <a:t>Record Your Own Story</a:t>
            </a:r>
            <a:endParaRPr>
              <a:solidFill>
                <a:srgbClr val="00000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0"/>
          <p:cNvSpPr txBox="1"/>
          <p:nvPr>
            <p:ph idx="4294967295" type="title"/>
          </p:nvPr>
        </p:nvSpPr>
        <p:spPr>
          <a:xfrm>
            <a:off x="575075" y="367475"/>
            <a:ext cx="59271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Reem Kufi"/>
                <a:ea typeface="Reem Kufi"/>
                <a:cs typeface="Reem Kufi"/>
                <a:sym typeface="Reem Kufi"/>
              </a:rPr>
              <a:t>DESIGN AND PROTOTYPING TOOLS</a:t>
            </a:r>
            <a:endParaRPr sz="2700">
              <a:latin typeface="Reem Kufi"/>
              <a:ea typeface="Reem Kufi"/>
              <a:cs typeface="Reem Kufi"/>
              <a:sym typeface="Reem Kufi"/>
            </a:endParaRPr>
          </a:p>
        </p:txBody>
      </p:sp>
      <p:sp>
        <p:nvSpPr>
          <p:cNvPr id="509" name="Google Shape;509;p60"/>
          <p:cNvSpPr txBox="1"/>
          <p:nvPr>
            <p:ph idx="1" type="subTitle"/>
          </p:nvPr>
        </p:nvSpPr>
        <p:spPr>
          <a:xfrm>
            <a:off x="575075" y="1037600"/>
            <a:ext cx="6213600" cy="13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ontserrat"/>
                <a:ea typeface="Montserrat"/>
                <a:cs typeface="Montserrat"/>
                <a:sym typeface="Montserrat"/>
              </a:rPr>
              <a:t>◼ Used Canva for icons and images</a:t>
            </a:r>
            <a:endParaRPr sz="2000">
              <a:latin typeface="Montserrat"/>
              <a:ea typeface="Montserrat"/>
              <a:cs typeface="Montserrat"/>
              <a:sym typeface="Montserrat"/>
            </a:endParaRPr>
          </a:p>
          <a:p>
            <a:pPr indent="0" lvl="0" marL="0" rtl="0" algn="l">
              <a:spcBef>
                <a:spcPts val="1200"/>
              </a:spcBef>
              <a:spcAft>
                <a:spcPts val="0"/>
              </a:spcAft>
              <a:buNone/>
            </a:pPr>
            <a:r>
              <a:rPr lang="en" sz="2000">
                <a:latin typeface="Montserrat"/>
                <a:ea typeface="Montserrat"/>
                <a:cs typeface="Montserrat"/>
                <a:sym typeface="Montserrat"/>
              </a:rPr>
              <a:t>◼ Figma for UX prototype development</a:t>
            </a:r>
            <a:endParaRPr sz="2000">
              <a:latin typeface="Montserrat"/>
              <a:ea typeface="Montserrat"/>
              <a:cs typeface="Montserrat"/>
              <a:sym typeface="Montserrat"/>
            </a:endParaRPr>
          </a:p>
          <a:p>
            <a:pPr indent="0" lvl="0" marL="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1200"/>
              </a:spcBef>
              <a:spcAft>
                <a:spcPts val="1200"/>
              </a:spcAft>
              <a:buNone/>
            </a:pPr>
            <a:r>
              <a:t/>
            </a:r>
            <a:endParaRPr sz="2000">
              <a:latin typeface="Montserrat"/>
              <a:ea typeface="Montserrat"/>
              <a:cs typeface="Montserrat"/>
              <a:sym typeface="Montserrat"/>
            </a:endParaRPr>
          </a:p>
        </p:txBody>
      </p:sp>
      <p:sp>
        <p:nvSpPr>
          <p:cNvPr id="510" name="Google Shape;510;p60"/>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0"/>
          <p:cNvSpPr txBox="1"/>
          <p:nvPr/>
        </p:nvSpPr>
        <p:spPr>
          <a:xfrm>
            <a:off x="453000" y="2309775"/>
            <a:ext cx="30840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Reem Kufi"/>
                <a:ea typeface="Reem Kufi"/>
                <a:cs typeface="Reem Kufi"/>
                <a:sym typeface="Reem Kufi"/>
              </a:rPr>
              <a:t>THE GOOD</a:t>
            </a:r>
            <a:endParaRPr b="1" sz="2400">
              <a:solidFill>
                <a:srgbClr val="38761D"/>
              </a:solidFill>
              <a:latin typeface="Reem Kufi"/>
              <a:ea typeface="Reem Kufi"/>
              <a:cs typeface="Reem Kufi"/>
              <a:sym typeface="Reem Kufi"/>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Easy</a:t>
            </a:r>
            <a:r>
              <a:rPr lang="en" sz="2000">
                <a:latin typeface="Montserrat"/>
                <a:ea typeface="Montserrat"/>
                <a:cs typeface="Montserrat"/>
                <a:sym typeface="Montserrat"/>
              </a:rPr>
              <a:t> </a:t>
            </a:r>
            <a:r>
              <a:rPr lang="en" sz="2000">
                <a:latin typeface="Montserrat"/>
                <a:ea typeface="Montserrat"/>
                <a:cs typeface="Montserrat"/>
                <a:sym typeface="Montserrat"/>
              </a:rPr>
              <a:t>collaboration</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Reusable components</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Integrated Plug-ins for map interface and icons</a:t>
            </a:r>
            <a:endParaRPr sz="2000">
              <a:latin typeface="Montserrat"/>
              <a:ea typeface="Montserrat"/>
              <a:cs typeface="Montserrat"/>
              <a:sym typeface="Montserrat"/>
            </a:endParaRPr>
          </a:p>
        </p:txBody>
      </p:sp>
      <p:sp>
        <p:nvSpPr>
          <p:cNvPr id="512" name="Google Shape;512;p60"/>
          <p:cNvSpPr txBox="1"/>
          <p:nvPr/>
        </p:nvSpPr>
        <p:spPr>
          <a:xfrm>
            <a:off x="3703925" y="2309775"/>
            <a:ext cx="4431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CC0000"/>
                </a:solidFill>
                <a:latin typeface="Reem Kufi"/>
                <a:ea typeface="Reem Kufi"/>
                <a:cs typeface="Reem Kufi"/>
                <a:sym typeface="Reem Kufi"/>
              </a:rPr>
              <a:t>THE BAD</a:t>
            </a:r>
            <a:endParaRPr b="1" sz="2400">
              <a:solidFill>
                <a:srgbClr val="CC0000"/>
              </a:solidFill>
              <a:latin typeface="Reem Kufi"/>
              <a:ea typeface="Reem Kufi"/>
              <a:cs typeface="Reem Kufi"/>
              <a:sym typeface="Reem Kufi"/>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Interactions and connections copied over when copying parts of pages</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Steep learning curve</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Annoying to make minor changes to components</a:t>
            </a:r>
            <a:endParaRPr sz="20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1"/>
          <p:cNvSpPr txBox="1"/>
          <p:nvPr>
            <p:ph idx="4294967295" type="title"/>
          </p:nvPr>
        </p:nvSpPr>
        <p:spPr>
          <a:xfrm>
            <a:off x="575075" y="367475"/>
            <a:ext cx="41697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eem Kufi"/>
                <a:ea typeface="Reem Kufi"/>
                <a:cs typeface="Reem Kufi"/>
                <a:sym typeface="Reem Kufi"/>
              </a:rPr>
              <a:t>LIMITATIONS</a:t>
            </a:r>
            <a:endParaRPr sz="2800">
              <a:latin typeface="Reem Kufi"/>
              <a:ea typeface="Reem Kufi"/>
              <a:cs typeface="Reem Kufi"/>
              <a:sym typeface="Reem Kufi"/>
            </a:endParaRPr>
          </a:p>
        </p:txBody>
      </p:sp>
      <p:sp>
        <p:nvSpPr>
          <p:cNvPr id="518" name="Google Shape;518;p61"/>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1"/>
          <p:cNvSpPr txBox="1"/>
          <p:nvPr>
            <p:ph idx="1" type="subTitle"/>
          </p:nvPr>
        </p:nvSpPr>
        <p:spPr>
          <a:xfrm>
            <a:off x="575075" y="1306550"/>
            <a:ext cx="4169700" cy="2402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Couldn’t implement a completely functional search bar; user can only navigate to Barcelona</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Couldn’t implement listening functionality for all stories in list </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Editing story limited to just tapping on trimming bars</a:t>
            </a:r>
            <a:endParaRPr sz="2000">
              <a:latin typeface="Montserrat"/>
              <a:ea typeface="Montserrat"/>
              <a:cs typeface="Montserrat"/>
              <a:sym typeface="Montserrat"/>
            </a:endParaRPr>
          </a:p>
          <a:p>
            <a:pPr indent="0" lvl="0" marL="45720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1200"/>
              </a:spcBef>
              <a:spcAft>
                <a:spcPts val="1200"/>
              </a:spcAft>
              <a:buNone/>
            </a:pPr>
            <a:r>
              <a:t/>
            </a:r>
            <a:endParaRPr sz="2000">
              <a:latin typeface="Montserrat"/>
              <a:ea typeface="Montserrat"/>
              <a:cs typeface="Montserrat"/>
              <a:sym typeface="Montserrat"/>
            </a:endParaRPr>
          </a:p>
        </p:txBody>
      </p:sp>
      <p:pic>
        <p:nvPicPr>
          <p:cNvPr id="520" name="Google Shape;520;p61"/>
          <p:cNvPicPr preferRelativeResize="0"/>
          <p:nvPr/>
        </p:nvPicPr>
        <p:blipFill>
          <a:blip r:embed="rId3">
            <a:alphaModFix/>
          </a:blip>
          <a:stretch>
            <a:fillRect/>
          </a:stretch>
        </p:blipFill>
        <p:spPr>
          <a:xfrm>
            <a:off x="4912849" y="989200"/>
            <a:ext cx="2650001" cy="3596450"/>
          </a:xfrm>
          <a:prstGeom prst="rect">
            <a:avLst/>
          </a:prstGeom>
          <a:noFill/>
          <a:ln>
            <a:noFill/>
          </a:ln>
        </p:spPr>
      </p:pic>
      <p:sp>
        <p:nvSpPr>
          <p:cNvPr id="521" name="Google Shape;521;p61"/>
          <p:cNvSpPr/>
          <p:nvPr/>
        </p:nvSpPr>
        <p:spPr>
          <a:xfrm>
            <a:off x="5507050" y="1372350"/>
            <a:ext cx="1461600" cy="3348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2"/>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2"/>
          <p:cNvSpPr txBox="1"/>
          <p:nvPr>
            <p:ph idx="1" type="subTitle"/>
          </p:nvPr>
        </p:nvSpPr>
        <p:spPr>
          <a:xfrm>
            <a:off x="575075" y="1306550"/>
            <a:ext cx="4169700" cy="2402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Adding to playlist not reflected in playlist because it is unclear which story the user will try to add </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Limited scrolling for map view (such as on home screen or for viewing a playlist as a map)</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No animations</a:t>
            </a:r>
            <a:endParaRPr sz="2000">
              <a:latin typeface="Montserrat"/>
              <a:ea typeface="Montserrat"/>
              <a:cs typeface="Montserrat"/>
              <a:sym typeface="Montserrat"/>
            </a:endParaRPr>
          </a:p>
        </p:txBody>
      </p:sp>
      <p:sp>
        <p:nvSpPr>
          <p:cNvPr id="528" name="Google Shape;528;p62"/>
          <p:cNvSpPr txBox="1"/>
          <p:nvPr>
            <p:ph idx="4294967295" type="title"/>
          </p:nvPr>
        </p:nvSpPr>
        <p:spPr>
          <a:xfrm>
            <a:off x="575075" y="367475"/>
            <a:ext cx="41697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eem Kufi"/>
                <a:ea typeface="Reem Kufi"/>
                <a:cs typeface="Reem Kufi"/>
                <a:sym typeface="Reem Kufi"/>
              </a:rPr>
              <a:t>LIMITATIONS</a:t>
            </a:r>
            <a:endParaRPr sz="2800">
              <a:latin typeface="Reem Kufi"/>
              <a:ea typeface="Reem Kufi"/>
              <a:cs typeface="Reem Kufi"/>
              <a:sym typeface="Reem Kufi"/>
            </a:endParaRPr>
          </a:p>
        </p:txBody>
      </p:sp>
      <p:pic>
        <p:nvPicPr>
          <p:cNvPr id="529" name="Google Shape;529;p62"/>
          <p:cNvPicPr preferRelativeResize="0"/>
          <p:nvPr/>
        </p:nvPicPr>
        <p:blipFill rotWithShape="1">
          <a:blip r:embed="rId3">
            <a:alphaModFix/>
          </a:blip>
          <a:srcRect b="0" l="15432" r="17588" t="0"/>
          <a:stretch/>
        </p:blipFill>
        <p:spPr>
          <a:xfrm>
            <a:off x="5362918" y="1013563"/>
            <a:ext cx="1376057" cy="2703926"/>
          </a:xfrm>
          <a:prstGeom prst="rect">
            <a:avLst/>
          </a:prstGeom>
          <a:noFill/>
          <a:ln>
            <a:noFill/>
          </a:ln>
        </p:spPr>
      </p:pic>
      <p:pic>
        <p:nvPicPr>
          <p:cNvPr id="530" name="Google Shape;530;p62"/>
          <p:cNvPicPr preferRelativeResize="0"/>
          <p:nvPr/>
        </p:nvPicPr>
        <p:blipFill rotWithShape="1">
          <a:blip r:embed="rId4">
            <a:alphaModFix/>
          </a:blip>
          <a:srcRect b="1806" l="0" r="14288" t="0"/>
          <a:stretch/>
        </p:blipFill>
        <p:spPr>
          <a:xfrm>
            <a:off x="7181500" y="1064200"/>
            <a:ext cx="1532326" cy="2602674"/>
          </a:xfrm>
          <a:prstGeom prst="rect">
            <a:avLst/>
          </a:prstGeom>
          <a:noFill/>
          <a:ln>
            <a:noFill/>
          </a:ln>
        </p:spPr>
      </p:pic>
      <p:sp>
        <p:nvSpPr>
          <p:cNvPr id="531" name="Google Shape;531;p62"/>
          <p:cNvSpPr/>
          <p:nvPr/>
        </p:nvSpPr>
        <p:spPr>
          <a:xfrm>
            <a:off x="5489375" y="2019475"/>
            <a:ext cx="624900" cy="5511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2"/>
          <p:cNvSpPr/>
          <p:nvPr/>
        </p:nvSpPr>
        <p:spPr>
          <a:xfrm>
            <a:off x="5587925" y="1547075"/>
            <a:ext cx="872100" cy="3498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3" name="Google Shape;533;p62"/>
          <p:cNvCxnSpPr>
            <a:stCxn id="531" idx="3"/>
          </p:cNvCxnSpPr>
          <p:nvPr/>
        </p:nvCxnSpPr>
        <p:spPr>
          <a:xfrm>
            <a:off x="6114275" y="2295025"/>
            <a:ext cx="1271700" cy="204300"/>
          </a:xfrm>
          <a:prstGeom prst="straightConnector1">
            <a:avLst/>
          </a:prstGeom>
          <a:noFill/>
          <a:ln cap="flat" cmpd="sng" w="28575">
            <a:solidFill>
              <a:schemeClr val="lt2"/>
            </a:solidFill>
            <a:prstDash val="solid"/>
            <a:round/>
            <a:headEnd len="med" w="med" type="none"/>
            <a:tailEnd len="med" w="med" type="triangle"/>
          </a:ln>
        </p:spPr>
      </p:cxnSp>
      <p:cxnSp>
        <p:nvCxnSpPr>
          <p:cNvPr id="534" name="Google Shape;534;p62"/>
          <p:cNvCxnSpPr>
            <a:stCxn id="532" idx="3"/>
          </p:cNvCxnSpPr>
          <p:nvPr/>
        </p:nvCxnSpPr>
        <p:spPr>
          <a:xfrm>
            <a:off x="6460025" y="1721975"/>
            <a:ext cx="970800" cy="230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3"/>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3"/>
          <p:cNvSpPr txBox="1"/>
          <p:nvPr>
            <p:ph idx="1" type="subTitle"/>
          </p:nvPr>
        </p:nvSpPr>
        <p:spPr>
          <a:xfrm>
            <a:off x="575075" y="1306550"/>
            <a:ext cx="4802700" cy="2373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The functionality for sharing a story isn’t connected to the rest of the phone interface (such as messages, WhatsApp, etc)</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Stories only available in Spanish and English currently</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No implementation of the actual audio of the stories</a:t>
            </a:r>
            <a:endParaRPr sz="2000">
              <a:latin typeface="Montserrat"/>
              <a:ea typeface="Montserrat"/>
              <a:cs typeface="Montserrat"/>
              <a:sym typeface="Montserrat"/>
            </a:endParaRPr>
          </a:p>
        </p:txBody>
      </p:sp>
      <p:sp>
        <p:nvSpPr>
          <p:cNvPr id="541" name="Google Shape;541;p63"/>
          <p:cNvSpPr txBox="1"/>
          <p:nvPr>
            <p:ph idx="4294967295" type="title"/>
          </p:nvPr>
        </p:nvSpPr>
        <p:spPr>
          <a:xfrm>
            <a:off x="575075" y="367475"/>
            <a:ext cx="41697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eem Kufi"/>
                <a:ea typeface="Reem Kufi"/>
                <a:cs typeface="Reem Kufi"/>
                <a:sym typeface="Reem Kufi"/>
              </a:rPr>
              <a:t>TRADEOFFS</a:t>
            </a:r>
            <a:endParaRPr sz="2800">
              <a:latin typeface="Reem Kufi"/>
              <a:ea typeface="Reem Kufi"/>
              <a:cs typeface="Reem Kufi"/>
              <a:sym typeface="Reem Kufi"/>
            </a:endParaRPr>
          </a:p>
        </p:txBody>
      </p:sp>
      <p:grpSp>
        <p:nvGrpSpPr>
          <p:cNvPr id="542" name="Google Shape;542;p63"/>
          <p:cNvGrpSpPr/>
          <p:nvPr/>
        </p:nvGrpSpPr>
        <p:grpSpPr>
          <a:xfrm>
            <a:off x="4571996" y="3603754"/>
            <a:ext cx="560357" cy="551101"/>
            <a:chOff x="5053900" y="3804850"/>
            <a:chExt cx="483150" cy="483125"/>
          </a:xfrm>
        </p:grpSpPr>
        <p:sp>
          <p:nvSpPr>
            <p:cNvPr id="543" name="Google Shape;543;p63"/>
            <p:cNvSpPr/>
            <p:nvPr/>
          </p:nvSpPr>
          <p:spPr>
            <a:xfrm>
              <a:off x="5053900" y="3804850"/>
              <a:ext cx="483150" cy="483125"/>
            </a:xfrm>
            <a:custGeom>
              <a:rect b="b" l="l" r="r" t="t"/>
              <a:pathLst>
                <a:path extrusionOk="0" h="19325" w="19326">
                  <a:moveTo>
                    <a:pt x="9663" y="1132"/>
                  </a:moveTo>
                  <a:cubicBezTo>
                    <a:pt x="14367" y="1132"/>
                    <a:pt x="18193" y="4958"/>
                    <a:pt x="18193" y="9662"/>
                  </a:cubicBezTo>
                  <a:cubicBezTo>
                    <a:pt x="18193" y="14367"/>
                    <a:pt x="14367" y="18192"/>
                    <a:pt x="9663" y="18192"/>
                  </a:cubicBezTo>
                  <a:cubicBezTo>
                    <a:pt x="4959" y="18192"/>
                    <a:pt x="1133" y="14367"/>
                    <a:pt x="1133" y="9662"/>
                  </a:cubicBezTo>
                  <a:cubicBezTo>
                    <a:pt x="1133" y="4958"/>
                    <a:pt x="4959" y="1132"/>
                    <a:pt x="9663" y="1132"/>
                  </a:cubicBezTo>
                  <a:close/>
                  <a:moveTo>
                    <a:pt x="9663" y="0"/>
                  </a:moveTo>
                  <a:cubicBezTo>
                    <a:pt x="7094" y="0"/>
                    <a:pt x="4669" y="1009"/>
                    <a:pt x="2839" y="2838"/>
                  </a:cubicBezTo>
                  <a:cubicBezTo>
                    <a:pt x="1009" y="4668"/>
                    <a:pt x="1" y="7093"/>
                    <a:pt x="1" y="9662"/>
                  </a:cubicBezTo>
                  <a:cubicBezTo>
                    <a:pt x="1" y="12232"/>
                    <a:pt x="1009" y="14657"/>
                    <a:pt x="2839" y="16486"/>
                  </a:cubicBezTo>
                  <a:cubicBezTo>
                    <a:pt x="4669" y="18316"/>
                    <a:pt x="7094" y="19325"/>
                    <a:pt x="9663" y="19325"/>
                  </a:cubicBezTo>
                  <a:cubicBezTo>
                    <a:pt x="12233" y="19325"/>
                    <a:pt x="14657" y="18316"/>
                    <a:pt x="16487" y="16486"/>
                  </a:cubicBezTo>
                  <a:cubicBezTo>
                    <a:pt x="18317" y="14657"/>
                    <a:pt x="19325" y="12232"/>
                    <a:pt x="19325" y="9662"/>
                  </a:cubicBezTo>
                  <a:cubicBezTo>
                    <a:pt x="19325" y="7093"/>
                    <a:pt x="18317" y="4668"/>
                    <a:pt x="16487" y="2838"/>
                  </a:cubicBezTo>
                  <a:cubicBezTo>
                    <a:pt x="14657" y="1009"/>
                    <a:pt x="12233" y="0"/>
                    <a:pt x="96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 name="Google Shape;544;p63"/>
            <p:cNvSpPr/>
            <p:nvPr/>
          </p:nvSpPr>
          <p:spPr>
            <a:xfrm>
              <a:off x="5168125" y="3947300"/>
              <a:ext cx="88275" cy="85000"/>
            </a:xfrm>
            <a:custGeom>
              <a:rect b="b" l="l" r="r" t="t"/>
              <a:pathLst>
                <a:path extrusionOk="0" h="3400" w="3531">
                  <a:moveTo>
                    <a:pt x="1697" y="1135"/>
                  </a:moveTo>
                  <a:cubicBezTo>
                    <a:pt x="2202"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7" y="0"/>
                  </a:moveTo>
                  <a:cubicBezTo>
                    <a:pt x="1479" y="0"/>
                    <a:pt x="1258" y="43"/>
                    <a:pt x="1048" y="130"/>
                  </a:cubicBezTo>
                  <a:cubicBezTo>
                    <a:pt x="414" y="392"/>
                    <a:pt x="0" y="1011"/>
                    <a:pt x="0" y="1700"/>
                  </a:cubicBezTo>
                  <a:cubicBezTo>
                    <a:pt x="0" y="2639"/>
                    <a:pt x="758" y="3397"/>
                    <a:pt x="1697" y="3400"/>
                  </a:cubicBezTo>
                  <a:cubicBezTo>
                    <a:pt x="2386" y="3400"/>
                    <a:pt x="3005" y="2983"/>
                    <a:pt x="3267" y="2349"/>
                  </a:cubicBezTo>
                  <a:cubicBezTo>
                    <a:pt x="3530" y="1715"/>
                    <a:pt x="3385" y="984"/>
                    <a:pt x="2899" y="498"/>
                  </a:cubicBezTo>
                  <a:cubicBezTo>
                    <a:pt x="2574" y="173"/>
                    <a:pt x="2139" y="0"/>
                    <a:pt x="169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 name="Google Shape;545;p63"/>
            <p:cNvSpPr/>
            <p:nvPr/>
          </p:nvSpPr>
          <p:spPr>
            <a:xfrm>
              <a:off x="5334575" y="3947350"/>
              <a:ext cx="88325" cy="84950"/>
            </a:xfrm>
            <a:custGeom>
              <a:rect b="b" l="l" r="r" t="t"/>
              <a:pathLst>
                <a:path extrusionOk="0" h="3398" w="3533">
                  <a:moveTo>
                    <a:pt x="1829" y="1130"/>
                  </a:moveTo>
                  <a:cubicBezTo>
                    <a:pt x="2121" y="1130"/>
                    <a:pt x="2401" y="1356"/>
                    <a:pt x="2401" y="1698"/>
                  </a:cubicBezTo>
                  <a:cubicBezTo>
                    <a:pt x="2401" y="2012"/>
                    <a:pt x="2147" y="2265"/>
                    <a:pt x="1833" y="2265"/>
                  </a:cubicBezTo>
                  <a:cubicBezTo>
                    <a:pt x="1329" y="2265"/>
                    <a:pt x="1075" y="1656"/>
                    <a:pt x="1431" y="1296"/>
                  </a:cubicBezTo>
                  <a:cubicBezTo>
                    <a:pt x="1547" y="1181"/>
                    <a:pt x="1690" y="1130"/>
                    <a:pt x="1829" y="1130"/>
                  </a:cubicBezTo>
                  <a:close/>
                  <a:moveTo>
                    <a:pt x="1833" y="1"/>
                  </a:moveTo>
                  <a:cubicBezTo>
                    <a:pt x="1145" y="1"/>
                    <a:pt x="526" y="415"/>
                    <a:pt x="263" y="1049"/>
                  </a:cubicBezTo>
                  <a:cubicBezTo>
                    <a:pt x="0" y="1683"/>
                    <a:pt x="145" y="2413"/>
                    <a:pt x="631" y="2900"/>
                  </a:cubicBezTo>
                  <a:cubicBezTo>
                    <a:pt x="956" y="3225"/>
                    <a:pt x="1391" y="3397"/>
                    <a:pt x="1833" y="3397"/>
                  </a:cubicBezTo>
                  <a:cubicBezTo>
                    <a:pt x="2052" y="3397"/>
                    <a:pt x="2272" y="3355"/>
                    <a:pt x="2482" y="3268"/>
                  </a:cubicBezTo>
                  <a:cubicBezTo>
                    <a:pt x="3116" y="3005"/>
                    <a:pt x="3533" y="2386"/>
                    <a:pt x="3533" y="1698"/>
                  </a:cubicBezTo>
                  <a:cubicBezTo>
                    <a:pt x="3530" y="759"/>
                    <a:pt x="2772" y="1"/>
                    <a:pt x="183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 name="Google Shape;546;p63"/>
            <p:cNvSpPr/>
            <p:nvPr/>
          </p:nvSpPr>
          <p:spPr>
            <a:xfrm>
              <a:off x="5170150" y="4060600"/>
              <a:ext cx="250650" cy="113225"/>
            </a:xfrm>
            <a:custGeom>
              <a:rect b="b" l="l" r="r" t="t"/>
              <a:pathLst>
                <a:path extrusionOk="0" h="4529" w="10026">
                  <a:moveTo>
                    <a:pt x="5006" y="0"/>
                  </a:moveTo>
                  <a:cubicBezTo>
                    <a:pt x="2684" y="0"/>
                    <a:pt x="659" y="1572"/>
                    <a:pt x="79" y="3820"/>
                  </a:cubicBezTo>
                  <a:cubicBezTo>
                    <a:pt x="1" y="4125"/>
                    <a:pt x="182" y="4433"/>
                    <a:pt x="487" y="4511"/>
                  </a:cubicBezTo>
                  <a:cubicBezTo>
                    <a:pt x="533" y="4523"/>
                    <a:pt x="580" y="4528"/>
                    <a:pt x="625" y="4528"/>
                  </a:cubicBezTo>
                  <a:cubicBezTo>
                    <a:pt x="878" y="4528"/>
                    <a:pt x="1109" y="4359"/>
                    <a:pt x="1175" y="4103"/>
                  </a:cubicBezTo>
                  <a:cubicBezTo>
                    <a:pt x="1625" y="2352"/>
                    <a:pt x="3205" y="1126"/>
                    <a:pt x="5013" y="1126"/>
                  </a:cubicBezTo>
                  <a:cubicBezTo>
                    <a:pt x="6822" y="1126"/>
                    <a:pt x="8401" y="2352"/>
                    <a:pt x="8851" y="4103"/>
                  </a:cubicBezTo>
                  <a:cubicBezTo>
                    <a:pt x="8917" y="4359"/>
                    <a:pt x="9148" y="4528"/>
                    <a:pt x="9401" y="4528"/>
                  </a:cubicBezTo>
                  <a:cubicBezTo>
                    <a:pt x="9447" y="4528"/>
                    <a:pt x="9493" y="4523"/>
                    <a:pt x="9539" y="4511"/>
                  </a:cubicBezTo>
                  <a:cubicBezTo>
                    <a:pt x="9844" y="4433"/>
                    <a:pt x="10025" y="4125"/>
                    <a:pt x="9947" y="3820"/>
                  </a:cubicBezTo>
                  <a:cubicBezTo>
                    <a:pt x="9368" y="1572"/>
                    <a:pt x="7342" y="0"/>
                    <a:pt x="5020" y="0"/>
                  </a:cubicBezTo>
                  <a:cubicBezTo>
                    <a:pt x="5018" y="0"/>
                    <a:pt x="5015" y="0"/>
                    <a:pt x="5013" y="0"/>
                  </a:cubicBezTo>
                  <a:cubicBezTo>
                    <a:pt x="5011" y="0"/>
                    <a:pt x="5009" y="0"/>
                    <a:pt x="500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pic>
        <p:nvPicPr>
          <p:cNvPr id="547" name="Google Shape;547;p63"/>
          <p:cNvPicPr preferRelativeResize="0"/>
          <p:nvPr/>
        </p:nvPicPr>
        <p:blipFill>
          <a:blip r:embed="rId3">
            <a:alphaModFix/>
          </a:blip>
          <a:stretch>
            <a:fillRect/>
          </a:stretch>
        </p:blipFill>
        <p:spPr>
          <a:xfrm>
            <a:off x="5377763" y="1170684"/>
            <a:ext cx="1641362" cy="2612580"/>
          </a:xfrm>
          <a:prstGeom prst="rect">
            <a:avLst/>
          </a:prstGeom>
          <a:noFill/>
          <a:ln>
            <a:noFill/>
          </a:ln>
        </p:spPr>
      </p:pic>
      <p:pic>
        <p:nvPicPr>
          <p:cNvPr id="548" name="Google Shape;548;p63"/>
          <p:cNvPicPr preferRelativeResize="0"/>
          <p:nvPr/>
        </p:nvPicPr>
        <p:blipFill rotWithShape="1">
          <a:blip r:embed="rId4">
            <a:alphaModFix/>
          </a:blip>
          <a:srcRect b="3166" l="0" r="17348" t="0"/>
          <a:stretch/>
        </p:blipFill>
        <p:spPr>
          <a:xfrm>
            <a:off x="7027375" y="1224563"/>
            <a:ext cx="1415301" cy="2504802"/>
          </a:xfrm>
          <a:prstGeom prst="rect">
            <a:avLst/>
          </a:prstGeom>
          <a:noFill/>
          <a:ln>
            <a:noFill/>
          </a:ln>
        </p:spPr>
      </p:pic>
      <p:sp>
        <p:nvSpPr>
          <p:cNvPr id="549" name="Google Shape;549;p63"/>
          <p:cNvSpPr/>
          <p:nvPr/>
        </p:nvSpPr>
        <p:spPr>
          <a:xfrm>
            <a:off x="7913825" y="1472800"/>
            <a:ext cx="528900" cy="6231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3"/>
          <p:cNvSpPr/>
          <p:nvPr/>
        </p:nvSpPr>
        <p:spPr>
          <a:xfrm>
            <a:off x="6491673" y="1579875"/>
            <a:ext cx="215100" cy="1194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4"/>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4"/>
          <p:cNvSpPr txBox="1"/>
          <p:nvPr>
            <p:ph idx="1" type="subTitle"/>
          </p:nvPr>
        </p:nvSpPr>
        <p:spPr>
          <a:xfrm>
            <a:off x="575075" y="1037650"/>
            <a:ext cx="5312700" cy="2402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All search bar text  are presets</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Tags are preselected</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Onboarding process is preset</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For our example of Avery, there is a “time jump” from her starting out as a new user to her being a returning user that has playlists and stories already posted in their profile </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Navigation screen automatically finishes after set time</a:t>
            </a:r>
            <a:endParaRPr sz="2000">
              <a:latin typeface="Montserrat"/>
              <a:ea typeface="Montserrat"/>
              <a:cs typeface="Montserrat"/>
              <a:sym typeface="Montserrat"/>
            </a:endParaRPr>
          </a:p>
        </p:txBody>
      </p:sp>
      <p:sp>
        <p:nvSpPr>
          <p:cNvPr id="557" name="Google Shape;557;p64"/>
          <p:cNvSpPr txBox="1"/>
          <p:nvPr>
            <p:ph idx="4294967295" type="title"/>
          </p:nvPr>
        </p:nvSpPr>
        <p:spPr>
          <a:xfrm>
            <a:off x="575075" y="367475"/>
            <a:ext cx="41697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Reem Kufi"/>
                <a:ea typeface="Reem Kufi"/>
                <a:cs typeface="Reem Kufi"/>
                <a:sym typeface="Reem Kufi"/>
              </a:rPr>
              <a:t>WIZARD OF OZ TECHNIQUES</a:t>
            </a:r>
            <a:endParaRPr sz="2200">
              <a:latin typeface="Reem Kufi"/>
              <a:ea typeface="Reem Kufi"/>
              <a:cs typeface="Reem Kufi"/>
              <a:sym typeface="Reem Kufi"/>
            </a:endParaRPr>
          </a:p>
        </p:txBody>
      </p:sp>
      <p:pic>
        <p:nvPicPr>
          <p:cNvPr id="558" name="Google Shape;558;p64"/>
          <p:cNvPicPr preferRelativeResize="0"/>
          <p:nvPr/>
        </p:nvPicPr>
        <p:blipFill rotWithShape="1">
          <a:blip r:embed="rId3">
            <a:alphaModFix/>
          </a:blip>
          <a:srcRect b="3437" l="17300" r="15822" t="0"/>
          <a:stretch/>
        </p:blipFill>
        <p:spPr>
          <a:xfrm>
            <a:off x="7945025" y="1646100"/>
            <a:ext cx="1179007" cy="1880251"/>
          </a:xfrm>
          <a:prstGeom prst="rect">
            <a:avLst/>
          </a:prstGeom>
          <a:noFill/>
          <a:ln>
            <a:noFill/>
          </a:ln>
        </p:spPr>
      </p:pic>
      <p:pic>
        <p:nvPicPr>
          <p:cNvPr id="559" name="Google Shape;559;p64"/>
          <p:cNvPicPr preferRelativeResize="0"/>
          <p:nvPr/>
        </p:nvPicPr>
        <p:blipFill rotWithShape="1">
          <a:blip r:embed="rId4">
            <a:alphaModFix/>
          </a:blip>
          <a:srcRect b="0" l="12296" r="0" t="0"/>
          <a:stretch/>
        </p:blipFill>
        <p:spPr>
          <a:xfrm>
            <a:off x="5812000" y="1153875"/>
            <a:ext cx="1179001" cy="1880250"/>
          </a:xfrm>
          <a:prstGeom prst="rect">
            <a:avLst/>
          </a:prstGeom>
          <a:noFill/>
          <a:ln>
            <a:noFill/>
          </a:ln>
        </p:spPr>
      </p:pic>
      <p:cxnSp>
        <p:nvCxnSpPr>
          <p:cNvPr id="560" name="Google Shape;560;p64"/>
          <p:cNvCxnSpPr/>
          <p:nvPr/>
        </p:nvCxnSpPr>
        <p:spPr>
          <a:xfrm>
            <a:off x="7334225" y="2275650"/>
            <a:ext cx="610800" cy="357900"/>
          </a:xfrm>
          <a:prstGeom prst="straightConnector1">
            <a:avLst/>
          </a:prstGeom>
          <a:noFill/>
          <a:ln cap="flat" cmpd="sng" w="28575">
            <a:solidFill>
              <a:srgbClr val="F1C232"/>
            </a:solidFill>
            <a:prstDash val="solid"/>
            <a:round/>
            <a:headEnd len="med" w="med" type="none"/>
            <a:tailEnd len="med" w="med" type="triangle"/>
          </a:ln>
        </p:spPr>
      </p:cxnSp>
      <p:pic>
        <p:nvPicPr>
          <p:cNvPr id="561" name="Google Shape;561;p64"/>
          <p:cNvPicPr preferRelativeResize="0"/>
          <p:nvPr/>
        </p:nvPicPr>
        <p:blipFill>
          <a:blip r:embed="rId5">
            <a:alphaModFix/>
          </a:blip>
          <a:stretch>
            <a:fillRect/>
          </a:stretch>
        </p:blipFill>
        <p:spPr>
          <a:xfrm>
            <a:off x="6270867" y="1319846"/>
            <a:ext cx="910627" cy="1880249"/>
          </a:xfrm>
          <a:prstGeom prst="rect">
            <a:avLst/>
          </a:prstGeom>
          <a:noFill/>
          <a:ln>
            <a:noFill/>
          </a:ln>
        </p:spPr>
      </p:pic>
      <p:grpSp>
        <p:nvGrpSpPr>
          <p:cNvPr id="562" name="Google Shape;562;p64"/>
          <p:cNvGrpSpPr/>
          <p:nvPr/>
        </p:nvGrpSpPr>
        <p:grpSpPr>
          <a:xfrm>
            <a:off x="5463270" y="3810094"/>
            <a:ext cx="1002553" cy="963811"/>
            <a:chOff x="1777925" y="1953700"/>
            <a:chExt cx="294600" cy="296950"/>
          </a:xfrm>
        </p:grpSpPr>
        <p:sp>
          <p:nvSpPr>
            <p:cNvPr id="563" name="Google Shape;563;p64"/>
            <p:cNvSpPr/>
            <p:nvPr/>
          </p:nvSpPr>
          <p:spPr>
            <a:xfrm>
              <a:off x="1794450" y="2052125"/>
              <a:ext cx="278075" cy="198525"/>
            </a:xfrm>
            <a:custGeom>
              <a:rect b="b" l="l" r="r" t="t"/>
              <a:pathLst>
                <a:path extrusionOk="0" h="7941" w="11123">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4"/>
            <p:cNvSpPr/>
            <p:nvPr/>
          </p:nvSpPr>
          <p:spPr>
            <a:xfrm>
              <a:off x="1777925" y="1953700"/>
              <a:ext cx="278050" cy="198675"/>
            </a:xfrm>
            <a:custGeom>
              <a:rect b="b" l="l" r="r" t="t"/>
              <a:pathLst>
                <a:path extrusionOk="0" h="7947" w="11122">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4"/>
            <p:cNvSpPr/>
            <p:nvPr/>
          </p:nvSpPr>
          <p:spPr>
            <a:xfrm>
              <a:off x="1829125" y="2006475"/>
              <a:ext cx="191400" cy="191400"/>
            </a:xfrm>
            <a:custGeom>
              <a:rect b="b" l="l" r="r" t="t"/>
              <a:pathLst>
                <a:path extrusionOk="0" h="7656" w="7656">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4"/>
            <p:cNvSpPr/>
            <p:nvPr/>
          </p:nvSpPr>
          <p:spPr>
            <a:xfrm>
              <a:off x="1915750" y="2058450"/>
              <a:ext cx="35475" cy="52800"/>
            </a:xfrm>
            <a:custGeom>
              <a:rect b="b" l="l" r="r" t="t"/>
              <a:pathLst>
                <a:path extrusionOk="0" h="2112" w="1419">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 name="Google Shape;567;p64"/>
          <p:cNvSpPr txBox="1"/>
          <p:nvPr/>
        </p:nvSpPr>
        <p:spPr>
          <a:xfrm>
            <a:off x="5887775" y="851325"/>
            <a:ext cx="129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Onboarding</a:t>
            </a:r>
            <a:endParaRPr>
              <a:latin typeface="Montserrat"/>
              <a:ea typeface="Montserrat"/>
              <a:cs typeface="Montserrat"/>
              <a:sym typeface="Montserrat"/>
            </a:endParaRPr>
          </a:p>
        </p:txBody>
      </p:sp>
      <p:sp>
        <p:nvSpPr>
          <p:cNvPr id="568" name="Google Shape;568;p64"/>
          <p:cNvSpPr txBox="1"/>
          <p:nvPr/>
        </p:nvSpPr>
        <p:spPr>
          <a:xfrm>
            <a:off x="7825625" y="1153875"/>
            <a:ext cx="1298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Complete Profile</a:t>
            </a:r>
            <a:endParaRPr>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5"/>
          <p:cNvSpPr txBox="1"/>
          <p:nvPr>
            <p:ph idx="2" type="title"/>
          </p:nvPr>
        </p:nvSpPr>
        <p:spPr>
          <a:xfrm>
            <a:off x="2136050" y="2021225"/>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Reem Kufi"/>
                <a:ea typeface="Reem Kufi"/>
                <a:cs typeface="Reem Kufi"/>
                <a:sym typeface="Reem Kufi"/>
              </a:rPr>
              <a:t>ADDITIONAL PHOTOS</a:t>
            </a:r>
            <a:endParaRPr sz="3600">
              <a:solidFill>
                <a:srgbClr val="000000"/>
              </a:solidFill>
              <a:latin typeface="Reem Kufi"/>
              <a:ea typeface="Reem Kufi"/>
              <a:cs typeface="Reem Kufi"/>
              <a:sym typeface="Reem Kuf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6"/>
          <p:cNvSpPr txBox="1"/>
          <p:nvPr>
            <p:ph idx="4294967295" type="title"/>
          </p:nvPr>
        </p:nvSpPr>
        <p:spPr>
          <a:xfrm>
            <a:off x="164750" y="174550"/>
            <a:ext cx="51822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000000"/>
                </a:solidFill>
                <a:latin typeface="Reem Kufi"/>
                <a:ea typeface="Reem Kufi"/>
                <a:cs typeface="Reem Kufi"/>
                <a:sym typeface="Reem Kufi"/>
              </a:rPr>
              <a:t>FULL PROTOTYPE</a:t>
            </a:r>
            <a:endParaRPr sz="3600">
              <a:solidFill>
                <a:srgbClr val="000000"/>
              </a:solidFill>
              <a:latin typeface="Reem Kufi"/>
              <a:ea typeface="Reem Kufi"/>
              <a:cs typeface="Reem Kufi"/>
              <a:sym typeface="Reem Kufi"/>
            </a:endParaRPr>
          </a:p>
        </p:txBody>
      </p:sp>
      <p:pic>
        <p:nvPicPr>
          <p:cNvPr id="579" name="Google Shape;579;p66"/>
          <p:cNvPicPr preferRelativeResize="0"/>
          <p:nvPr/>
        </p:nvPicPr>
        <p:blipFill rotWithShape="1">
          <a:blip r:embed="rId3">
            <a:alphaModFix/>
          </a:blip>
          <a:srcRect b="0" l="8500" r="12422" t="7080"/>
          <a:stretch/>
        </p:blipFill>
        <p:spPr>
          <a:xfrm>
            <a:off x="1518125" y="784150"/>
            <a:ext cx="6161217" cy="43593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7"/>
          <p:cNvSpPr txBox="1"/>
          <p:nvPr>
            <p:ph idx="4294967295" type="title"/>
          </p:nvPr>
        </p:nvSpPr>
        <p:spPr>
          <a:xfrm>
            <a:off x="164750" y="174550"/>
            <a:ext cx="77430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000000"/>
                </a:solidFill>
                <a:latin typeface="Reem Kufi"/>
                <a:ea typeface="Reem Kufi"/>
                <a:cs typeface="Reem Kufi"/>
                <a:sym typeface="Reem Kufi"/>
              </a:rPr>
              <a:t>FULL PROTOTYPE (ANIMATED)</a:t>
            </a:r>
            <a:endParaRPr sz="3600">
              <a:solidFill>
                <a:srgbClr val="000000"/>
              </a:solidFill>
              <a:latin typeface="Reem Kufi"/>
              <a:ea typeface="Reem Kufi"/>
              <a:cs typeface="Reem Kufi"/>
              <a:sym typeface="Reem Kufi"/>
            </a:endParaRPr>
          </a:p>
        </p:txBody>
      </p:sp>
      <p:pic>
        <p:nvPicPr>
          <p:cNvPr id="585" name="Google Shape;585;p67"/>
          <p:cNvPicPr preferRelativeResize="0"/>
          <p:nvPr/>
        </p:nvPicPr>
        <p:blipFill rotWithShape="1">
          <a:blip r:embed="rId3">
            <a:alphaModFix/>
          </a:blip>
          <a:srcRect b="11932" l="7353" r="14831" t="7330"/>
          <a:stretch/>
        </p:blipFill>
        <p:spPr>
          <a:xfrm>
            <a:off x="1382175" y="784150"/>
            <a:ext cx="6378401" cy="4311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p:nvPr/>
        </p:nvSpPr>
        <p:spPr>
          <a:xfrm>
            <a:off x="2182100" y="33996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3"/>
          <p:cNvSpPr txBox="1"/>
          <p:nvPr/>
        </p:nvSpPr>
        <p:spPr>
          <a:xfrm>
            <a:off x="593275" y="578825"/>
            <a:ext cx="6034200" cy="181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Reem Kufi"/>
                <a:ea typeface="Reem Kufi"/>
                <a:cs typeface="Reem Kufi"/>
                <a:sym typeface="Reem Kufi"/>
              </a:rPr>
              <a:t>MISSION STATEMENT</a:t>
            </a:r>
            <a:endParaRPr b="1" sz="3200">
              <a:latin typeface="Reem Kufi"/>
              <a:ea typeface="Reem Kufi"/>
              <a:cs typeface="Reem Kufi"/>
              <a:sym typeface="Reem Kufi"/>
            </a:endParaRPr>
          </a:p>
          <a:p>
            <a:pPr indent="0" lvl="0" marL="0" rtl="0" algn="l">
              <a:lnSpc>
                <a:spcPct val="30000"/>
              </a:lnSpc>
              <a:spcBef>
                <a:spcPts val="0"/>
              </a:spcBef>
              <a:spcAft>
                <a:spcPts val="0"/>
              </a:spcAft>
              <a:buNone/>
            </a:pPr>
            <a:r>
              <a:t/>
            </a:r>
            <a:endParaRPr b="1" sz="3200">
              <a:latin typeface="Reem Kufi"/>
              <a:ea typeface="Reem Kufi"/>
              <a:cs typeface="Reem Kufi"/>
              <a:sym typeface="Reem Kufi"/>
            </a:endParaRPr>
          </a:p>
          <a:p>
            <a:pPr indent="0" lvl="0" marL="0" rtl="0" algn="l">
              <a:spcBef>
                <a:spcPts val="0"/>
              </a:spcBef>
              <a:spcAft>
                <a:spcPts val="0"/>
              </a:spcAft>
              <a:buNone/>
            </a:pPr>
            <a:r>
              <a:rPr lang="en" sz="3200">
                <a:latin typeface="Montserrat"/>
                <a:ea typeface="Montserrat"/>
                <a:cs typeface="Montserrat"/>
                <a:sym typeface="Montserrat"/>
              </a:rPr>
              <a:t>Enabling cultural immersion through local narratives </a:t>
            </a:r>
            <a:endParaRPr sz="3200">
              <a:latin typeface="Montserrat"/>
              <a:ea typeface="Montserrat"/>
              <a:cs typeface="Montserrat"/>
              <a:sym typeface="Montserrat"/>
            </a:endParaRPr>
          </a:p>
        </p:txBody>
      </p:sp>
      <p:sp>
        <p:nvSpPr>
          <p:cNvPr id="190" name="Google Shape;190;p33"/>
          <p:cNvSpPr txBox="1"/>
          <p:nvPr/>
        </p:nvSpPr>
        <p:spPr>
          <a:xfrm>
            <a:off x="3687000" y="3072325"/>
            <a:ext cx="5457000" cy="13176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Reem Kufi"/>
                <a:ea typeface="Reem Kufi"/>
                <a:cs typeface="Reem Kufi"/>
                <a:sym typeface="Reem Kufi"/>
              </a:rPr>
              <a:t>VALUE PROP</a:t>
            </a:r>
            <a:endParaRPr b="1" sz="3200">
              <a:latin typeface="Reem Kufi"/>
              <a:ea typeface="Reem Kufi"/>
              <a:cs typeface="Reem Kufi"/>
              <a:sym typeface="Reem Kufi"/>
            </a:endParaRPr>
          </a:p>
          <a:p>
            <a:pPr indent="0" lvl="0" marL="0" rtl="0" algn="l">
              <a:lnSpc>
                <a:spcPct val="30000"/>
              </a:lnSpc>
              <a:spcBef>
                <a:spcPts val="0"/>
              </a:spcBef>
              <a:spcAft>
                <a:spcPts val="0"/>
              </a:spcAft>
              <a:buNone/>
            </a:pPr>
            <a:r>
              <a:t/>
            </a:r>
            <a:endParaRPr b="1" sz="3200">
              <a:latin typeface="Reem Kufi"/>
              <a:ea typeface="Reem Kufi"/>
              <a:cs typeface="Reem Kufi"/>
              <a:sym typeface="Reem Kufi"/>
            </a:endParaRPr>
          </a:p>
          <a:p>
            <a:pPr indent="0" lvl="0" marL="0" rtl="0" algn="l">
              <a:spcBef>
                <a:spcPts val="0"/>
              </a:spcBef>
              <a:spcAft>
                <a:spcPts val="0"/>
              </a:spcAft>
              <a:buNone/>
            </a:pPr>
            <a:r>
              <a:rPr lang="en" sz="3200">
                <a:latin typeface="Montserrat"/>
                <a:ea typeface="Montserrat"/>
                <a:cs typeface="Montserrat"/>
                <a:sym typeface="Montserrat"/>
              </a:rPr>
              <a:t>Illuminate your world </a:t>
            </a:r>
            <a:endParaRPr sz="3200">
              <a:latin typeface="Montserrat"/>
              <a:ea typeface="Montserrat"/>
              <a:cs typeface="Montserrat"/>
              <a:sym typeface="Montserrat"/>
            </a:endParaRPr>
          </a:p>
        </p:txBody>
      </p:sp>
      <p:sp>
        <p:nvSpPr>
          <p:cNvPr id="191" name="Google Shape;191;p33"/>
          <p:cNvSpPr/>
          <p:nvPr/>
        </p:nvSpPr>
        <p:spPr>
          <a:xfrm>
            <a:off x="2298400" y="2995100"/>
            <a:ext cx="1271236" cy="1222345"/>
          </a:xfrm>
          <a:custGeom>
            <a:rect b="b" l="l" r="r" t="t"/>
            <a:pathLst>
              <a:path extrusionOk="0" h="18246" w="19655">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720000" y="540000"/>
            <a:ext cx="2992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197" name="Google Shape;197;p34"/>
          <p:cNvSpPr txBox="1"/>
          <p:nvPr>
            <p:ph idx="2" type="title"/>
          </p:nvPr>
        </p:nvSpPr>
        <p:spPr>
          <a:xfrm>
            <a:off x="1714725" y="1486600"/>
            <a:ext cx="923700" cy="8412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b="1" lang="en">
                <a:solidFill>
                  <a:schemeClr val="lt2"/>
                </a:solidFill>
                <a:latin typeface="Montserrat"/>
                <a:ea typeface="Montserrat"/>
                <a:cs typeface="Montserrat"/>
                <a:sym typeface="Montserrat"/>
              </a:rPr>
              <a:t>01</a:t>
            </a:r>
            <a:endParaRPr b="1">
              <a:solidFill>
                <a:schemeClr val="lt2"/>
              </a:solidFill>
              <a:latin typeface="Montserrat"/>
              <a:ea typeface="Montserrat"/>
              <a:cs typeface="Montserrat"/>
              <a:sym typeface="Montserrat"/>
            </a:endParaRPr>
          </a:p>
        </p:txBody>
      </p:sp>
      <p:sp>
        <p:nvSpPr>
          <p:cNvPr id="198" name="Google Shape;198;p34"/>
          <p:cNvSpPr txBox="1"/>
          <p:nvPr>
            <p:ph idx="1" type="subTitle"/>
          </p:nvPr>
        </p:nvSpPr>
        <p:spPr>
          <a:xfrm>
            <a:off x="2960000" y="2571750"/>
            <a:ext cx="3175500" cy="337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REVISED INTERFACE DESIGN</a:t>
            </a:r>
            <a:endParaRPr sz="2200">
              <a:solidFill>
                <a:srgbClr val="000000"/>
              </a:solidFill>
            </a:endParaRPr>
          </a:p>
        </p:txBody>
      </p:sp>
      <p:sp>
        <p:nvSpPr>
          <p:cNvPr id="199" name="Google Shape;199;p34"/>
          <p:cNvSpPr txBox="1"/>
          <p:nvPr>
            <p:ph idx="4" type="title"/>
          </p:nvPr>
        </p:nvSpPr>
        <p:spPr>
          <a:xfrm>
            <a:off x="1714725" y="3839275"/>
            <a:ext cx="923700" cy="8412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b="1" lang="en">
                <a:solidFill>
                  <a:schemeClr val="lt2"/>
                </a:solidFill>
                <a:latin typeface="Montserrat"/>
                <a:ea typeface="Montserrat"/>
                <a:cs typeface="Montserrat"/>
                <a:sym typeface="Montserrat"/>
              </a:rPr>
              <a:t>03</a:t>
            </a:r>
            <a:endParaRPr b="1">
              <a:solidFill>
                <a:schemeClr val="lt2"/>
              </a:solidFill>
              <a:latin typeface="Montserrat"/>
              <a:ea typeface="Montserrat"/>
              <a:cs typeface="Montserrat"/>
              <a:sym typeface="Montserrat"/>
            </a:endParaRPr>
          </a:p>
        </p:txBody>
      </p:sp>
      <p:sp>
        <p:nvSpPr>
          <p:cNvPr id="200" name="Google Shape;200;p34"/>
          <p:cNvSpPr txBox="1"/>
          <p:nvPr>
            <p:ph idx="5" type="subTitle"/>
          </p:nvPr>
        </p:nvSpPr>
        <p:spPr>
          <a:xfrm>
            <a:off x="2950700" y="3910563"/>
            <a:ext cx="2524200" cy="698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SzPts val="1018"/>
              <a:buNone/>
            </a:pPr>
            <a:r>
              <a:rPr lang="en" sz="2050">
                <a:solidFill>
                  <a:schemeClr val="dk1"/>
                </a:solidFill>
              </a:rPr>
              <a:t>PROTOTYPE OVERVIEW</a:t>
            </a:r>
            <a:endParaRPr sz="2050">
              <a:solidFill>
                <a:srgbClr val="000000"/>
              </a:solidFill>
            </a:endParaRPr>
          </a:p>
        </p:txBody>
      </p:sp>
      <p:sp>
        <p:nvSpPr>
          <p:cNvPr id="201" name="Google Shape;201;p34"/>
          <p:cNvSpPr txBox="1"/>
          <p:nvPr>
            <p:ph idx="7" type="title"/>
          </p:nvPr>
        </p:nvSpPr>
        <p:spPr>
          <a:xfrm>
            <a:off x="1724025" y="2629600"/>
            <a:ext cx="923700" cy="8412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b="1" lang="en">
                <a:solidFill>
                  <a:schemeClr val="lt2"/>
                </a:solidFill>
                <a:latin typeface="Montserrat"/>
                <a:ea typeface="Montserrat"/>
                <a:cs typeface="Montserrat"/>
                <a:sym typeface="Montserrat"/>
              </a:rPr>
              <a:t>02</a:t>
            </a:r>
            <a:endParaRPr b="1">
              <a:solidFill>
                <a:schemeClr val="lt2"/>
              </a:solidFill>
              <a:latin typeface="Montserrat"/>
              <a:ea typeface="Montserrat"/>
              <a:cs typeface="Montserrat"/>
              <a:sym typeface="Montserrat"/>
            </a:endParaRPr>
          </a:p>
        </p:txBody>
      </p:sp>
      <p:sp>
        <p:nvSpPr>
          <p:cNvPr id="202" name="Google Shape;202;p34"/>
          <p:cNvSpPr txBox="1"/>
          <p:nvPr>
            <p:ph idx="8" type="subTitle"/>
          </p:nvPr>
        </p:nvSpPr>
        <p:spPr>
          <a:xfrm>
            <a:off x="2950700" y="1590513"/>
            <a:ext cx="3300600" cy="337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solidFill>
                  <a:srgbClr val="000000"/>
                </a:solidFill>
              </a:rPr>
              <a:t>TASKS</a:t>
            </a:r>
            <a:endParaRPr sz="2400">
              <a:solidFill>
                <a:srgbClr val="000000"/>
              </a:solidFill>
            </a:endParaRPr>
          </a:p>
        </p:txBody>
      </p:sp>
      <p:sp>
        <p:nvSpPr>
          <p:cNvPr id="203" name="Google Shape;203;p34"/>
          <p:cNvSpPr/>
          <p:nvPr/>
        </p:nvSpPr>
        <p:spPr>
          <a:xfrm>
            <a:off x="2751713" y="1486625"/>
            <a:ext cx="56114"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04" name="Google Shape;204;p34"/>
          <p:cNvSpPr/>
          <p:nvPr/>
        </p:nvSpPr>
        <p:spPr>
          <a:xfrm>
            <a:off x="2781300" y="3839302"/>
            <a:ext cx="26525"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05" name="Google Shape;205;p34"/>
          <p:cNvSpPr/>
          <p:nvPr/>
        </p:nvSpPr>
        <p:spPr>
          <a:xfrm>
            <a:off x="2790600" y="2629627"/>
            <a:ext cx="26525"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06" name="Google Shape;206;p34"/>
          <p:cNvSpPr/>
          <p:nvPr/>
        </p:nvSpPr>
        <p:spPr>
          <a:xfrm>
            <a:off x="6135499" y="2641950"/>
            <a:ext cx="820659" cy="841234"/>
          </a:xfrm>
          <a:custGeom>
            <a:rect b="b" l="l" r="r" t="t"/>
            <a:pathLst>
              <a:path extrusionOk="0" h="12673" w="1276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34"/>
          <p:cNvGrpSpPr/>
          <p:nvPr/>
        </p:nvGrpSpPr>
        <p:grpSpPr>
          <a:xfrm>
            <a:off x="6196787" y="1426894"/>
            <a:ext cx="732207" cy="900901"/>
            <a:chOff x="-3462150" y="2046625"/>
            <a:chExt cx="224500" cy="291450"/>
          </a:xfrm>
        </p:grpSpPr>
        <p:sp>
          <p:nvSpPr>
            <p:cNvPr id="208" name="Google Shape;208;p34"/>
            <p:cNvSpPr/>
            <p:nvPr/>
          </p:nvSpPr>
          <p:spPr>
            <a:xfrm>
              <a:off x="-3425125" y="2253000"/>
              <a:ext cx="51225" cy="50425"/>
            </a:xfrm>
            <a:custGeom>
              <a:rect b="b" l="l" r="r" t="t"/>
              <a:pathLst>
                <a:path extrusionOk="0" h="2017" w="2049">
                  <a:moveTo>
                    <a:pt x="1009" y="662"/>
                  </a:moveTo>
                  <a:cubicBezTo>
                    <a:pt x="1198" y="662"/>
                    <a:pt x="1355" y="819"/>
                    <a:pt x="1355" y="1008"/>
                  </a:cubicBezTo>
                  <a:cubicBezTo>
                    <a:pt x="1355" y="1197"/>
                    <a:pt x="1166" y="1355"/>
                    <a:pt x="1009" y="1355"/>
                  </a:cubicBezTo>
                  <a:cubicBezTo>
                    <a:pt x="820" y="1355"/>
                    <a:pt x="662" y="1197"/>
                    <a:pt x="662" y="1008"/>
                  </a:cubicBezTo>
                  <a:cubicBezTo>
                    <a:pt x="662" y="819"/>
                    <a:pt x="820" y="662"/>
                    <a:pt x="1009" y="662"/>
                  </a:cubicBezTo>
                  <a:close/>
                  <a:moveTo>
                    <a:pt x="1009" y="0"/>
                  </a:moveTo>
                  <a:cubicBezTo>
                    <a:pt x="473" y="0"/>
                    <a:pt x="0" y="441"/>
                    <a:pt x="0" y="1008"/>
                  </a:cubicBezTo>
                  <a:cubicBezTo>
                    <a:pt x="0" y="1575"/>
                    <a:pt x="473" y="2016"/>
                    <a:pt x="1009" y="2016"/>
                  </a:cubicBezTo>
                  <a:cubicBezTo>
                    <a:pt x="1576" y="2016"/>
                    <a:pt x="2048" y="1575"/>
                    <a:pt x="2048" y="1008"/>
                  </a:cubicBezTo>
                  <a:cubicBezTo>
                    <a:pt x="2048" y="441"/>
                    <a:pt x="1576" y="0"/>
                    <a:pt x="100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4"/>
            <p:cNvSpPr/>
            <p:nvPr/>
          </p:nvSpPr>
          <p:spPr>
            <a:xfrm>
              <a:off x="-3425125" y="2116725"/>
              <a:ext cx="51225" cy="49650"/>
            </a:xfrm>
            <a:custGeom>
              <a:rect b="b" l="l" r="r" t="t"/>
              <a:pathLst>
                <a:path extrusionOk="0" h="1986" w="2049">
                  <a:moveTo>
                    <a:pt x="343" y="1"/>
                  </a:moveTo>
                  <a:cubicBezTo>
                    <a:pt x="252" y="1"/>
                    <a:pt x="158" y="32"/>
                    <a:pt x="95" y="95"/>
                  </a:cubicBezTo>
                  <a:cubicBezTo>
                    <a:pt x="0" y="190"/>
                    <a:pt x="0" y="442"/>
                    <a:pt x="95" y="536"/>
                  </a:cubicBezTo>
                  <a:lnTo>
                    <a:pt x="536" y="977"/>
                  </a:lnTo>
                  <a:lnTo>
                    <a:pt x="95" y="1418"/>
                  </a:lnTo>
                  <a:cubicBezTo>
                    <a:pt x="0" y="1544"/>
                    <a:pt x="0" y="1765"/>
                    <a:pt x="95" y="1891"/>
                  </a:cubicBezTo>
                  <a:cubicBezTo>
                    <a:pt x="158" y="1954"/>
                    <a:pt x="252" y="1986"/>
                    <a:pt x="343" y="1986"/>
                  </a:cubicBezTo>
                  <a:cubicBezTo>
                    <a:pt x="434" y="1986"/>
                    <a:pt x="520" y="1954"/>
                    <a:pt x="568" y="1891"/>
                  </a:cubicBezTo>
                  <a:lnTo>
                    <a:pt x="1009" y="1450"/>
                  </a:lnTo>
                  <a:lnTo>
                    <a:pt x="1450" y="1891"/>
                  </a:lnTo>
                  <a:cubicBezTo>
                    <a:pt x="1513" y="1954"/>
                    <a:pt x="1599" y="1986"/>
                    <a:pt x="1686" y="1986"/>
                  </a:cubicBezTo>
                  <a:cubicBezTo>
                    <a:pt x="1773" y="1986"/>
                    <a:pt x="1859" y="1954"/>
                    <a:pt x="1922" y="1891"/>
                  </a:cubicBezTo>
                  <a:cubicBezTo>
                    <a:pt x="2048" y="1765"/>
                    <a:pt x="2048" y="1544"/>
                    <a:pt x="1922" y="1418"/>
                  </a:cubicBezTo>
                  <a:lnTo>
                    <a:pt x="1481" y="977"/>
                  </a:lnTo>
                  <a:lnTo>
                    <a:pt x="1922" y="536"/>
                  </a:lnTo>
                  <a:cubicBezTo>
                    <a:pt x="2048" y="442"/>
                    <a:pt x="2048" y="190"/>
                    <a:pt x="1922" y="95"/>
                  </a:cubicBezTo>
                  <a:cubicBezTo>
                    <a:pt x="1859" y="32"/>
                    <a:pt x="1773" y="1"/>
                    <a:pt x="1686" y="1"/>
                  </a:cubicBezTo>
                  <a:cubicBezTo>
                    <a:pt x="1599" y="1"/>
                    <a:pt x="1513" y="32"/>
                    <a:pt x="1450" y="95"/>
                  </a:cubicBezTo>
                  <a:lnTo>
                    <a:pt x="1009" y="505"/>
                  </a:lnTo>
                  <a:lnTo>
                    <a:pt x="568" y="95"/>
                  </a:lnTo>
                  <a:cubicBezTo>
                    <a:pt x="520" y="32"/>
                    <a:pt x="434" y="1"/>
                    <a:pt x="34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4"/>
            <p:cNvSpPr/>
            <p:nvPr/>
          </p:nvSpPr>
          <p:spPr>
            <a:xfrm>
              <a:off x="-3425125" y="2185250"/>
              <a:ext cx="51225" cy="49650"/>
            </a:xfrm>
            <a:custGeom>
              <a:rect b="b" l="l" r="r" t="t"/>
              <a:pathLst>
                <a:path extrusionOk="0" h="1986" w="2049">
                  <a:moveTo>
                    <a:pt x="343" y="1"/>
                  </a:moveTo>
                  <a:cubicBezTo>
                    <a:pt x="252" y="1"/>
                    <a:pt x="158" y="32"/>
                    <a:pt x="95" y="95"/>
                  </a:cubicBezTo>
                  <a:cubicBezTo>
                    <a:pt x="0" y="221"/>
                    <a:pt x="0" y="442"/>
                    <a:pt x="95" y="568"/>
                  </a:cubicBezTo>
                  <a:lnTo>
                    <a:pt x="536" y="1009"/>
                  </a:lnTo>
                  <a:lnTo>
                    <a:pt x="95" y="1418"/>
                  </a:lnTo>
                  <a:cubicBezTo>
                    <a:pt x="0" y="1544"/>
                    <a:pt x="0" y="1796"/>
                    <a:pt x="95" y="1891"/>
                  </a:cubicBezTo>
                  <a:cubicBezTo>
                    <a:pt x="158" y="1954"/>
                    <a:pt x="252" y="1985"/>
                    <a:pt x="343" y="1985"/>
                  </a:cubicBezTo>
                  <a:cubicBezTo>
                    <a:pt x="434" y="1985"/>
                    <a:pt x="520" y="1954"/>
                    <a:pt x="568" y="1891"/>
                  </a:cubicBezTo>
                  <a:lnTo>
                    <a:pt x="1009" y="1481"/>
                  </a:lnTo>
                  <a:lnTo>
                    <a:pt x="1450" y="1891"/>
                  </a:lnTo>
                  <a:cubicBezTo>
                    <a:pt x="1513" y="1954"/>
                    <a:pt x="1599" y="1985"/>
                    <a:pt x="1686" y="1985"/>
                  </a:cubicBezTo>
                  <a:cubicBezTo>
                    <a:pt x="1773" y="1985"/>
                    <a:pt x="1859" y="1954"/>
                    <a:pt x="1922" y="1891"/>
                  </a:cubicBezTo>
                  <a:cubicBezTo>
                    <a:pt x="2048" y="1796"/>
                    <a:pt x="2048" y="1544"/>
                    <a:pt x="1922" y="1418"/>
                  </a:cubicBezTo>
                  <a:lnTo>
                    <a:pt x="1481" y="1009"/>
                  </a:lnTo>
                  <a:lnTo>
                    <a:pt x="1922" y="568"/>
                  </a:lnTo>
                  <a:cubicBezTo>
                    <a:pt x="2048" y="410"/>
                    <a:pt x="2048" y="221"/>
                    <a:pt x="1922" y="95"/>
                  </a:cubicBezTo>
                  <a:cubicBezTo>
                    <a:pt x="1859" y="32"/>
                    <a:pt x="1773" y="1"/>
                    <a:pt x="1686" y="1"/>
                  </a:cubicBezTo>
                  <a:cubicBezTo>
                    <a:pt x="1599" y="1"/>
                    <a:pt x="1513" y="32"/>
                    <a:pt x="1450" y="95"/>
                  </a:cubicBezTo>
                  <a:lnTo>
                    <a:pt x="1009" y="536"/>
                  </a:lnTo>
                  <a:lnTo>
                    <a:pt x="568" y="95"/>
                  </a:lnTo>
                  <a:cubicBezTo>
                    <a:pt x="520" y="32"/>
                    <a:pt x="434" y="1"/>
                    <a:pt x="34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4"/>
            <p:cNvSpPr/>
            <p:nvPr/>
          </p:nvSpPr>
          <p:spPr>
            <a:xfrm>
              <a:off x="-3462150" y="2046625"/>
              <a:ext cx="224500" cy="291450"/>
            </a:xfrm>
            <a:custGeom>
              <a:rect b="b" l="l" r="r" t="t"/>
              <a:pathLst>
                <a:path extrusionOk="0" h="11658" w="8980">
                  <a:moveTo>
                    <a:pt x="5924" y="694"/>
                  </a:moveTo>
                  <a:cubicBezTo>
                    <a:pt x="6113" y="694"/>
                    <a:pt x="6270" y="851"/>
                    <a:pt x="6270" y="1040"/>
                  </a:cubicBezTo>
                  <a:cubicBezTo>
                    <a:pt x="6270" y="1229"/>
                    <a:pt x="6113" y="1387"/>
                    <a:pt x="5924" y="1387"/>
                  </a:cubicBezTo>
                  <a:lnTo>
                    <a:pt x="3151" y="1387"/>
                  </a:lnTo>
                  <a:cubicBezTo>
                    <a:pt x="2962" y="1387"/>
                    <a:pt x="2805" y="1229"/>
                    <a:pt x="2805" y="1040"/>
                  </a:cubicBezTo>
                  <a:cubicBezTo>
                    <a:pt x="2805" y="851"/>
                    <a:pt x="2962" y="694"/>
                    <a:pt x="3151" y="694"/>
                  </a:cubicBezTo>
                  <a:close/>
                  <a:moveTo>
                    <a:pt x="8034" y="1356"/>
                  </a:moveTo>
                  <a:cubicBezTo>
                    <a:pt x="8255" y="1356"/>
                    <a:pt x="8413" y="1513"/>
                    <a:pt x="8413" y="1702"/>
                  </a:cubicBezTo>
                  <a:lnTo>
                    <a:pt x="8413" y="10649"/>
                  </a:lnTo>
                  <a:lnTo>
                    <a:pt x="8287" y="10649"/>
                  </a:lnTo>
                  <a:cubicBezTo>
                    <a:pt x="8287" y="10838"/>
                    <a:pt x="8129" y="10996"/>
                    <a:pt x="7940" y="10996"/>
                  </a:cubicBezTo>
                  <a:lnTo>
                    <a:pt x="1103" y="10996"/>
                  </a:lnTo>
                  <a:cubicBezTo>
                    <a:pt x="914" y="10996"/>
                    <a:pt x="757" y="10838"/>
                    <a:pt x="757" y="10649"/>
                  </a:cubicBezTo>
                  <a:lnTo>
                    <a:pt x="757" y="1702"/>
                  </a:lnTo>
                  <a:cubicBezTo>
                    <a:pt x="757" y="1513"/>
                    <a:pt x="914" y="1356"/>
                    <a:pt x="1103" y="1356"/>
                  </a:cubicBezTo>
                  <a:lnTo>
                    <a:pt x="2206" y="1356"/>
                  </a:lnTo>
                  <a:cubicBezTo>
                    <a:pt x="2364" y="1734"/>
                    <a:pt x="2742" y="2017"/>
                    <a:pt x="3214" y="2017"/>
                  </a:cubicBezTo>
                  <a:lnTo>
                    <a:pt x="5955" y="2017"/>
                  </a:lnTo>
                  <a:cubicBezTo>
                    <a:pt x="6396" y="2017"/>
                    <a:pt x="6774" y="1734"/>
                    <a:pt x="6932" y="1356"/>
                  </a:cubicBezTo>
                  <a:close/>
                  <a:moveTo>
                    <a:pt x="3120" y="1"/>
                  </a:moveTo>
                  <a:cubicBezTo>
                    <a:pt x="2679" y="1"/>
                    <a:pt x="2301" y="284"/>
                    <a:pt x="2143" y="694"/>
                  </a:cubicBezTo>
                  <a:lnTo>
                    <a:pt x="1040" y="694"/>
                  </a:lnTo>
                  <a:cubicBezTo>
                    <a:pt x="473" y="694"/>
                    <a:pt x="1" y="1166"/>
                    <a:pt x="1" y="1702"/>
                  </a:cubicBezTo>
                  <a:lnTo>
                    <a:pt x="1" y="10649"/>
                  </a:lnTo>
                  <a:cubicBezTo>
                    <a:pt x="1" y="11185"/>
                    <a:pt x="473" y="11658"/>
                    <a:pt x="1040" y="11658"/>
                  </a:cubicBezTo>
                  <a:lnTo>
                    <a:pt x="7877" y="11658"/>
                  </a:lnTo>
                  <a:cubicBezTo>
                    <a:pt x="8444" y="11658"/>
                    <a:pt x="8917" y="11185"/>
                    <a:pt x="8917" y="10649"/>
                  </a:cubicBezTo>
                  <a:lnTo>
                    <a:pt x="8917" y="1702"/>
                  </a:lnTo>
                  <a:cubicBezTo>
                    <a:pt x="8980" y="1166"/>
                    <a:pt x="8507" y="694"/>
                    <a:pt x="7971" y="694"/>
                  </a:cubicBezTo>
                  <a:lnTo>
                    <a:pt x="6869" y="694"/>
                  </a:lnTo>
                  <a:cubicBezTo>
                    <a:pt x="6711" y="284"/>
                    <a:pt x="6365" y="1"/>
                    <a:pt x="589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4"/>
            <p:cNvSpPr/>
            <p:nvPr/>
          </p:nvSpPr>
          <p:spPr>
            <a:xfrm>
              <a:off x="-3358175" y="2133275"/>
              <a:ext cx="86650" cy="18125"/>
            </a:xfrm>
            <a:custGeom>
              <a:rect b="b" l="l" r="r" t="t"/>
              <a:pathLst>
                <a:path extrusionOk="0" h="725" w="3466">
                  <a:moveTo>
                    <a:pt x="347" y="0"/>
                  </a:moveTo>
                  <a:cubicBezTo>
                    <a:pt x="158" y="0"/>
                    <a:pt x="0" y="158"/>
                    <a:pt x="0" y="378"/>
                  </a:cubicBezTo>
                  <a:cubicBezTo>
                    <a:pt x="0" y="567"/>
                    <a:pt x="158" y="725"/>
                    <a:pt x="347" y="725"/>
                  </a:cubicBezTo>
                  <a:lnTo>
                    <a:pt x="3088" y="725"/>
                  </a:lnTo>
                  <a:cubicBezTo>
                    <a:pt x="3308" y="725"/>
                    <a:pt x="3466" y="567"/>
                    <a:pt x="3466" y="378"/>
                  </a:cubicBezTo>
                  <a:cubicBezTo>
                    <a:pt x="3466" y="158"/>
                    <a:pt x="3308" y="0"/>
                    <a:pt x="30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4"/>
            <p:cNvSpPr/>
            <p:nvPr/>
          </p:nvSpPr>
          <p:spPr>
            <a:xfrm>
              <a:off x="-3358175" y="2201800"/>
              <a:ext cx="86650" cy="17350"/>
            </a:xfrm>
            <a:custGeom>
              <a:rect b="b" l="l" r="r" t="t"/>
              <a:pathLst>
                <a:path extrusionOk="0" h="694" w="3466">
                  <a:moveTo>
                    <a:pt x="347" y="0"/>
                  </a:moveTo>
                  <a:cubicBezTo>
                    <a:pt x="158" y="0"/>
                    <a:pt x="0" y="158"/>
                    <a:pt x="0" y="347"/>
                  </a:cubicBezTo>
                  <a:cubicBezTo>
                    <a:pt x="0" y="536"/>
                    <a:pt x="158" y="693"/>
                    <a:pt x="347" y="693"/>
                  </a:cubicBezTo>
                  <a:lnTo>
                    <a:pt x="3088" y="693"/>
                  </a:lnTo>
                  <a:cubicBezTo>
                    <a:pt x="3308" y="693"/>
                    <a:pt x="3466" y="536"/>
                    <a:pt x="3466" y="347"/>
                  </a:cubicBezTo>
                  <a:cubicBezTo>
                    <a:pt x="3466" y="158"/>
                    <a:pt x="3308" y="0"/>
                    <a:pt x="30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4"/>
            <p:cNvSpPr/>
            <p:nvPr/>
          </p:nvSpPr>
          <p:spPr>
            <a:xfrm>
              <a:off x="-3358175" y="2270325"/>
              <a:ext cx="86650" cy="18125"/>
            </a:xfrm>
            <a:custGeom>
              <a:rect b="b" l="l" r="r" t="t"/>
              <a:pathLst>
                <a:path extrusionOk="0" h="725" w="3466">
                  <a:moveTo>
                    <a:pt x="347" y="0"/>
                  </a:moveTo>
                  <a:cubicBezTo>
                    <a:pt x="158" y="0"/>
                    <a:pt x="0" y="158"/>
                    <a:pt x="0" y="347"/>
                  </a:cubicBezTo>
                  <a:cubicBezTo>
                    <a:pt x="0" y="567"/>
                    <a:pt x="158" y="725"/>
                    <a:pt x="347" y="725"/>
                  </a:cubicBezTo>
                  <a:lnTo>
                    <a:pt x="3088" y="725"/>
                  </a:lnTo>
                  <a:cubicBezTo>
                    <a:pt x="3308" y="725"/>
                    <a:pt x="3466" y="567"/>
                    <a:pt x="3466" y="347"/>
                  </a:cubicBezTo>
                  <a:cubicBezTo>
                    <a:pt x="3466" y="158"/>
                    <a:pt x="3308" y="0"/>
                    <a:pt x="30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34"/>
          <p:cNvSpPr/>
          <p:nvPr/>
        </p:nvSpPr>
        <p:spPr>
          <a:xfrm>
            <a:off x="6169600" y="3887400"/>
            <a:ext cx="786582" cy="841227"/>
          </a:xfrm>
          <a:custGeom>
            <a:rect b="b" l="l" r="r" t="t"/>
            <a:pathLst>
              <a:path extrusionOk="0" h="11657" w="11689">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4"/>
          <p:cNvSpPr/>
          <p:nvPr/>
        </p:nvSpPr>
        <p:spPr>
          <a:xfrm>
            <a:off x="2757625" y="2629588"/>
            <a:ext cx="56114"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17" name="Google Shape;217;p34"/>
          <p:cNvSpPr/>
          <p:nvPr/>
        </p:nvSpPr>
        <p:spPr>
          <a:xfrm>
            <a:off x="2766500" y="3838625"/>
            <a:ext cx="56114"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idx="2" type="title"/>
          </p:nvPr>
        </p:nvSpPr>
        <p:spPr>
          <a:xfrm>
            <a:off x="2047225" y="2352025"/>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00">
                <a:solidFill>
                  <a:srgbClr val="000000"/>
                </a:solidFill>
                <a:latin typeface="Reem Kufi"/>
                <a:ea typeface="Reem Kufi"/>
                <a:cs typeface="Reem Kufi"/>
                <a:sym typeface="Reem Kufi"/>
              </a:rPr>
              <a:t>TASKS</a:t>
            </a:r>
            <a:endParaRPr sz="3600">
              <a:solidFill>
                <a:srgbClr val="000000"/>
              </a:solidFill>
              <a:latin typeface="Reem Kufi"/>
              <a:ea typeface="Reem Kufi"/>
              <a:cs typeface="Reem Kufi"/>
              <a:sym typeface="Reem Kufi"/>
            </a:endParaRPr>
          </a:p>
        </p:txBody>
      </p:sp>
      <p:sp>
        <p:nvSpPr>
          <p:cNvPr id="223" name="Google Shape;223;p35"/>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Montserrat"/>
                <a:ea typeface="Montserrat"/>
                <a:cs typeface="Montserrat"/>
                <a:sym typeface="Montserrat"/>
              </a:rPr>
              <a:t>01</a:t>
            </a: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6"/>
          <p:cNvSpPr txBox="1"/>
          <p:nvPr>
            <p:ph type="title"/>
          </p:nvPr>
        </p:nvSpPr>
        <p:spPr>
          <a:xfrm>
            <a:off x="720000" y="540000"/>
            <a:ext cx="286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00">
                <a:solidFill>
                  <a:srgbClr val="000000"/>
                </a:solidFill>
                <a:latin typeface="Montserrat"/>
                <a:ea typeface="Montserrat"/>
                <a:cs typeface="Montserrat"/>
                <a:sym typeface="Montserrat"/>
              </a:rPr>
              <a:t>Tasks</a:t>
            </a:r>
            <a:endParaRPr b="1" sz="3600">
              <a:solidFill>
                <a:srgbClr val="000000"/>
              </a:solidFill>
              <a:latin typeface="Montserrat"/>
              <a:ea typeface="Montserrat"/>
              <a:cs typeface="Montserrat"/>
              <a:sym typeface="Montserrat"/>
            </a:endParaRPr>
          </a:p>
        </p:txBody>
      </p:sp>
      <p:sp>
        <p:nvSpPr>
          <p:cNvPr id="229" name="Google Shape;229;p36"/>
          <p:cNvSpPr/>
          <p:nvPr/>
        </p:nvSpPr>
        <p:spPr>
          <a:xfrm>
            <a:off x="2270475" y="3280525"/>
            <a:ext cx="5373600" cy="119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6"/>
          <p:cNvSpPr txBox="1"/>
          <p:nvPr>
            <p:ph idx="1" type="subTitle"/>
          </p:nvPr>
        </p:nvSpPr>
        <p:spPr>
          <a:xfrm>
            <a:off x="2537238" y="1459525"/>
            <a:ext cx="5765100" cy="30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00000"/>
                </a:solidFill>
                <a:latin typeface="Reem Kufi"/>
                <a:ea typeface="Reem Kufi"/>
                <a:cs typeface="Reem Kufi"/>
                <a:sym typeface="Reem Kufi"/>
              </a:rPr>
              <a:t>SIMPLE</a:t>
            </a:r>
            <a:r>
              <a:rPr lang="en" sz="2500">
                <a:solidFill>
                  <a:srgbClr val="000000"/>
                </a:solidFill>
                <a:latin typeface="Montserrat"/>
                <a:ea typeface="Montserrat"/>
                <a:cs typeface="Montserrat"/>
                <a:sym typeface="Montserrat"/>
              </a:rPr>
              <a:t> - Find and Listen to a Story</a:t>
            </a:r>
            <a:endParaRPr sz="2500">
              <a:solidFill>
                <a:srgbClr val="000000"/>
              </a:solidFill>
              <a:latin typeface="Montserrat"/>
              <a:ea typeface="Montserrat"/>
              <a:cs typeface="Montserrat"/>
              <a:sym typeface="Montserrat"/>
            </a:endParaRPr>
          </a:p>
          <a:p>
            <a:pPr indent="0" lvl="0" marL="0" rtl="0" algn="l">
              <a:spcBef>
                <a:spcPts val="1200"/>
              </a:spcBef>
              <a:spcAft>
                <a:spcPts val="0"/>
              </a:spcAft>
              <a:buNone/>
            </a:pPr>
            <a:r>
              <a:t/>
            </a:r>
            <a:endParaRPr sz="2500">
              <a:solidFill>
                <a:srgbClr val="000000"/>
              </a:solidFill>
              <a:latin typeface="Montserrat"/>
              <a:ea typeface="Montserrat"/>
              <a:cs typeface="Montserrat"/>
              <a:sym typeface="Montserrat"/>
            </a:endParaRPr>
          </a:p>
          <a:p>
            <a:pPr indent="0" lvl="0" marL="0" rtl="0" algn="l">
              <a:spcBef>
                <a:spcPts val="1200"/>
              </a:spcBef>
              <a:spcAft>
                <a:spcPts val="0"/>
              </a:spcAft>
              <a:buNone/>
            </a:pPr>
            <a:r>
              <a:rPr b="1" lang="en" sz="2500">
                <a:solidFill>
                  <a:srgbClr val="000000"/>
                </a:solidFill>
                <a:latin typeface="Reem Kufi"/>
                <a:ea typeface="Reem Kufi"/>
                <a:cs typeface="Reem Kufi"/>
                <a:sym typeface="Reem Kufi"/>
              </a:rPr>
              <a:t>MODERATE</a:t>
            </a:r>
            <a:r>
              <a:rPr lang="en" sz="2500">
                <a:solidFill>
                  <a:srgbClr val="000000"/>
                </a:solidFill>
                <a:latin typeface="Montserrat"/>
                <a:ea typeface="Montserrat"/>
                <a:cs typeface="Montserrat"/>
                <a:sym typeface="Montserrat"/>
              </a:rPr>
              <a:t> - Add to a playlist</a:t>
            </a:r>
            <a:endParaRPr sz="2500">
              <a:solidFill>
                <a:srgbClr val="000000"/>
              </a:solidFill>
              <a:latin typeface="Montserrat"/>
              <a:ea typeface="Montserrat"/>
              <a:cs typeface="Montserrat"/>
              <a:sym typeface="Montserrat"/>
            </a:endParaRPr>
          </a:p>
          <a:p>
            <a:pPr indent="0" lvl="0" marL="0" rtl="0" algn="l">
              <a:spcBef>
                <a:spcPts val="1200"/>
              </a:spcBef>
              <a:spcAft>
                <a:spcPts val="0"/>
              </a:spcAft>
              <a:buNone/>
            </a:pPr>
            <a:r>
              <a:t/>
            </a:r>
            <a:endParaRPr sz="2500">
              <a:solidFill>
                <a:srgbClr val="000000"/>
              </a:solidFill>
              <a:latin typeface="Montserrat"/>
              <a:ea typeface="Montserrat"/>
              <a:cs typeface="Montserrat"/>
              <a:sym typeface="Montserrat"/>
            </a:endParaRPr>
          </a:p>
          <a:p>
            <a:pPr indent="0" lvl="0" marL="0" rtl="0" algn="l">
              <a:spcBef>
                <a:spcPts val="1200"/>
              </a:spcBef>
              <a:spcAft>
                <a:spcPts val="0"/>
              </a:spcAft>
              <a:buNone/>
            </a:pPr>
            <a:r>
              <a:rPr b="1" lang="en" sz="2500">
                <a:solidFill>
                  <a:srgbClr val="000000"/>
                </a:solidFill>
                <a:latin typeface="Reem Kufi"/>
                <a:ea typeface="Reem Kufi"/>
                <a:cs typeface="Reem Kufi"/>
                <a:sym typeface="Reem Kufi"/>
              </a:rPr>
              <a:t>COMPLEX</a:t>
            </a:r>
            <a:r>
              <a:rPr lang="en" sz="2500">
                <a:solidFill>
                  <a:srgbClr val="000000"/>
                </a:solidFill>
                <a:latin typeface="Reem Kufi"/>
                <a:ea typeface="Reem Kufi"/>
                <a:cs typeface="Reem Kufi"/>
                <a:sym typeface="Reem Kufi"/>
              </a:rPr>
              <a:t> </a:t>
            </a:r>
            <a:r>
              <a:rPr lang="en" sz="2500">
                <a:solidFill>
                  <a:srgbClr val="000000"/>
                </a:solidFill>
                <a:latin typeface="Montserrat"/>
                <a:ea typeface="Montserrat"/>
                <a:cs typeface="Montserrat"/>
                <a:sym typeface="Montserrat"/>
              </a:rPr>
              <a:t>- Share a story</a:t>
            </a:r>
            <a:endParaRPr sz="2500">
              <a:solidFill>
                <a:srgbClr val="000000"/>
              </a:solidFill>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500">
              <a:solidFill>
                <a:srgbClr val="000000"/>
              </a:solidFill>
            </a:endParaRPr>
          </a:p>
          <a:p>
            <a:pPr indent="0" lvl="0" marL="0" rtl="0" algn="l">
              <a:spcBef>
                <a:spcPts val="1200"/>
              </a:spcBef>
              <a:spcAft>
                <a:spcPts val="1200"/>
              </a:spcAft>
              <a:buNone/>
            </a:pPr>
            <a:r>
              <a:t/>
            </a:r>
            <a:endParaRPr sz="2500">
              <a:solidFill>
                <a:srgbClr val="000000"/>
              </a:solidFill>
            </a:endParaRPr>
          </a:p>
        </p:txBody>
      </p:sp>
      <p:sp>
        <p:nvSpPr>
          <p:cNvPr id="231" name="Google Shape;231;p36"/>
          <p:cNvSpPr/>
          <p:nvPr/>
        </p:nvSpPr>
        <p:spPr>
          <a:xfrm>
            <a:off x="1711088" y="3417250"/>
            <a:ext cx="596215" cy="930664"/>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36"/>
          <p:cNvGrpSpPr/>
          <p:nvPr/>
        </p:nvGrpSpPr>
        <p:grpSpPr>
          <a:xfrm>
            <a:off x="1612206" y="2444486"/>
            <a:ext cx="784785" cy="740755"/>
            <a:chOff x="-60988625" y="2310475"/>
            <a:chExt cx="316650" cy="311150"/>
          </a:xfrm>
        </p:grpSpPr>
        <p:sp>
          <p:nvSpPr>
            <p:cNvPr id="233" name="Google Shape;233;p36"/>
            <p:cNvSpPr/>
            <p:nvPr/>
          </p:nvSpPr>
          <p:spPr>
            <a:xfrm>
              <a:off x="-60988625" y="2310475"/>
              <a:ext cx="311125" cy="311150"/>
            </a:xfrm>
            <a:custGeom>
              <a:rect b="b" l="l" r="r" t="t"/>
              <a:pathLst>
                <a:path extrusionOk="0" h="12446" w="12445">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6"/>
            <p:cNvSpPr/>
            <p:nvPr/>
          </p:nvSpPr>
          <p:spPr>
            <a:xfrm>
              <a:off x="-60947675" y="2353025"/>
              <a:ext cx="145725" cy="20500"/>
            </a:xfrm>
            <a:custGeom>
              <a:rect b="b" l="l" r="r" t="t"/>
              <a:pathLst>
                <a:path extrusionOk="0" h="820" w="5829">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6"/>
            <p:cNvSpPr/>
            <p:nvPr/>
          </p:nvSpPr>
          <p:spPr>
            <a:xfrm>
              <a:off x="-60947675" y="2415250"/>
              <a:ext cx="145725" cy="20500"/>
            </a:xfrm>
            <a:custGeom>
              <a:rect b="b" l="l" r="r" t="t"/>
              <a:pathLst>
                <a:path extrusionOk="0" h="820" w="5829">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6"/>
            <p:cNvSpPr/>
            <p:nvPr/>
          </p:nvSpPr>
          <p:spPr>
            <a:xfrm>
              <a:off x="-60947675" y="2475875"/>
              <a:ext cx="145725" cy="22100"/>
            </a:xfrm>
            <a:custGeom>
              <a:rect b="b" l="l" r="r" t="t"/>
              <a:pathLst>
                <a:path extrusionOk="0" h="884" w="5829">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6"/>
            <p:cNvSpPr/>
            <p:nvPr/>
          </p:nvSpPr>
          <p:spPr>
            <a:xfrm>
              <a:off x="-60947675" y="2538100"/>
              <a:ext cx="145725" cy="22075"/>
            </a:xfrm>
            <a:custGeom>
              <a:rect b="b" l="l" r="r" t="t"/>
              <a:pathLst>
                <a:path extrusionOk="0" h="883" w="5829">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6"/>
            <p:cNvSpPr/>
            <p:nvPr/>
          </p:nvSpPr>
          <p:spPr>
            <a:xfrm>
              <a:off x="-60740525" y="2312050"/>
              <a:ext cx="68550" cy="233950"/>
            </a:xfrm>
            <a:custGeom>
              <a:rect b="b" l="l" r="r" t="t"/>
              <a:pathLst>
                <a:path extrusionOk="0" h="9358" w="2742">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36"/>
          <p:cNvGrpSpPr/>
          <p:nvPr/>
        </p:nvGrpSpPr>
        <p:grpSpPr>
          <a:xfrm>
            <a:off x="1612225" y="1344753"/>
            <a:ext cx="784753" cy="867734"/>
            <a:chOff x="1516475" y="238075"/>
            <a:chExt cx="424650" cy="483175"/>
          </a:xfrm>
        </p:grpSpPr>
        <p:sp>
          <p:nvSpPr>
            <p:cNvPr id="240" name="Google Shape;240;p36"/>
            <p:cNvSpPr/>
            <p:nvPr/>
          </p:nvSpPr>
          <p:spPr>
            <a:xfrm>
              <a:off x="1516475" y="238075"/>
              <a:ext cx="424650" cy="483175"/>
            </a:xfrm>
            <a:custGeom>
              <a:rect b="b" l="l" r="r" t="t"/>
              <a:pathLst>
                <a:path extrusionOk="0" h="19327" w="16986">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6"/>
            <p:cNvSpPr/>
            <p:nvPr/>
          </p:nvSpPr>
          <p:spPr>
            <a:xfrm>
              <a:off x="1652425" y="324000"/>
              <a:ext cx="147150" cy="141575"/>
            </a:xfrm>
            <a:custGeom>
              <a:rect b="b" l="l" r="r" t="t"/>
              <a:pathLst>
                <a:path extrusionOk="0" h="5663" w="5886">
                  <a:moveTo>
                    <a:pt x="3054" y="1131"/>
                  </a:moveTo>
                  <a:cubicBezTo>
                    <a:pt x="3495" y="1131"/>
                    <a:pt x="3930" y="1303"/>
                    <a:pt x="4255" y="1629"/>
                  </a:cubicBezTo>
                  <a:cubicBezTo>
                    <a:pt x="4741" y="2115"/>
                    <a:pt x="4886" y="2845"/>
                    <a:pt x="4623" y="3480"/>
                  </a:cubicBezTo>
                  <a:cubicBezTo>
                    <a:pt x="4361" y="4114"/>
                    <a:pt x="3742" y="4530"/>
                    <a:pt x="3053" y="4530"/>
                  </a:cubicBezTo>
                  <a:cubicBezTo>
                    <a:pt x="2114" y="4527"/>
                    <a:pt x="1356" y="3769"/>
                    <a:pt x="1356" y="2830"/>
                  </a:cubicBezTo>
                  <a:cubicBezTo>
                    <a:pt x="1356" y="2142"/>
                    <a:pt x="1770" y="1523"/>
                    <a:pt x="2404" y="1260"/>
                  </a:cubicBezTo>
                  <a:cubicBezTo>
                    <a:pt x="2614" y="1173"/>
                    <a:pt x="2835" y="1131"/>
                    <a:pt x="3054" y="1131"/>
                  </a:cubicBezTo>
                  <a:close/>
                  <a:moveTo>
                    <a:pt x="3053" y="0"/>
                  </a:moveTo>
                  <a:cubicBezTo>
                    <a:pt x="2316" y="0"/>
                    <a:pt x="1593" y="287"/>
                    <a:pt x="1051" y="828"/>
                  </a:cubicBezTo>
                  <a:cubicBezTo>
                    <a:pt x="242" y="1638"/>
                    <a:pt x="1" y="2855"/>
                    <a:pt x="439" y="3914"/>
                  </a:cubicBezTo>
                  <a:cubicBezTo>
                    <a:pt x="876" y="4971"/>
                    <a:pt x="1909" y="5663"/>
                    <a:pt x="3053" y="5663"/>
                  </a:cubicBezTo>
                  <a:cubicBezTo>
                    <a:pt x="4617" y="5660"/>
                    <a:pt x="5883" y="4394"/>
                    <a:pt x="5886" y="2830"/>
                  </a:cubicBezTo>
                  <a:cubicBezTo>
                    <a:pt x="5886" y="1686"/>
                    <a:pt x="5194" y="653"/>
                    <a:pt x="4137" y="216"/>
                  </a:cubicBezTo>
                  <a:cubicBezTo>
                    <a:pt x="3786" y="70"/>
                    <a:pt x="3418" y="0"/>
                    <a:pt x="305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txBox="1"/>
          <p:nvPr>
            <p:ph idx="2" type="title"/>
          </p:nvPr>
        </p:nvSpPr>
        <p:spPr>
          <a:xfrm>
            <a:off x="2136050" y="2379800"/>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Reem Kufi"/>
                <a:ea typeface="Reem Kufi"/>
                <a:cs typeface="Reem Kufi"/>
                <a:sym typeface="Reem Kufi"/>
              </a:rPr>
              <a:t>REVISED INTERFACE DESIGN</a:t>
            </a:r>
            <a:endParaRPr sz="3600">
              <a:solidFill>
                <a:srgbClr val="000000"/>
              </a:solidFill>
              <a:latin typeface="Reem Kufi"/>
              <a:ea typeface="Reem Kufi"/>
              <a:cs typeface="Reem Kufi"/>
              <a:sym typeface="Reem Kufi"/>
            </a:endParaRPr>
          </a:p>
        </p:txBody>
      </p:sp>
      <p:sp>
        <p:nvSpPr>
          <p:cNvPr id="247" name="Google Shape;247;p37"/>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Montserrat"/>
                <a:ea typeface="Montserrat"/>
                <a:cs typeface="Montserrat"/>
                <a:sym typeface="Montserrat"/>
              </a:rPr>
              <a:t>02</a:t>
            </a:r>
            <a:endParaRPr>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p:nvPr/>
        </p:nvSpPr>
        <p:spPr>
          <a:xfrm>
            <a:off x="3375175" y="4407646"/>
            <a:ext cx="5931600" cy="73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8"/>
          <p:cNvSpPr/>
          <p:nvPr/>
        </p:nvSpPr>
        <p:spPr>
          <a:xfrm>
            <a:off x="5541655" y="884100"/>
            <a:ext cx="876300" cy="97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38"/>
          <p:cNvPicPr preferRelativeResize="0"/>
          <p:nvPr/>
        </p:nvPicPr>
        <p:blipFill rotWithShape="1">
          <a:blip r:embed="rId3">
            <a:alphaModFix/>
          </a:blip>
          <a:srcRect b="30128" l="0" r="0" t="0"/>
          <a:stretch/>
        </p:blipFill>
        <p:spPr>
          <a:xfrm>
            <a:off x="1258163" y="1841800"/>
            <a:ext cx="2174575" cy="3030499"/>
          </a:xfrm>
          <a:prstGeom prst="rect">
            <a:avLst/>
          </a:prstGeom>
          <a:noFill/>
          <a:ln>
            <a:noFill/>
          </a:ln>
        </p:spPr>
      </p:pic>
      <p:cxnSp>
        <p:nvCxnSpPr>
          <p:cNvPr id="255" name="Google Shape;255;p38"/>
          <p:cNvCxnSpPr>
            <a:stCxn id="254" idx="3"/>
            <a:endCxn id="256" idx="1"/>
          </p:cNvCxnSpPr>
          <p:nvPr/>
        </p:nvCxnSpPr>
        <p:spPr>
          <a:xfrm>
            <a:off x="3432737" y="3357050"/>
            <a:ext cx="2075100" cy="222000"/>
          </a:xfrm>
          <a:prstGeom prst="straightConnector1">
            <a:avLst/>
          </a:prstGeom>
          <a:noFill/>
          <a:ln cap="flat" cmpd="sng" w="38100">
            <a:solidFill>
              <a:schemeClr val="accent1"/>
            </a:solidFill>
            <a:prstDash val="solid"/>
            <a:round/>
            <a:headEnd len="med" w="med" type="none"/>
            <a:tailEnd len="med" w="med" type="triangle"/>
          </a:ln>
        </p:spPr>
      </p:cxnSp>
      <p:pic>
        <p:nvPicPr>
          <p:cNvPr id="256" name="Google Shape;256;p38"/>
          <p:cNvPicPr preferRelativeResize="0"/>
          <p:nvPr/>
        </p:nvPicPr>
        <p:blipFill rotWithShape="1">
          <a:blip r:embed="rId4">
            <a:alphaModFix/>
          </a:blip>
          <a:srcRect b="0" l="0" r="0" t="45474"/>
          <a:stretch/>
        </p:blipFill>
        <p:spPr>
          <a:xfrm>
            <a:off x="5507800" y="2123400"/>
            <a:ext cx="2032500" cy="2911199"/>
          </a:xfrm>
          <a:prstGeom prst="rect">
            <a:avLst/>
          </a:prstGeom>
          <a:noFill/>
          <a:ln>
            <a:noFill/>
          </a:ln>
        </p:spPr>
      </p:pic>
      <p:pic>
        <p:nvPicPr>
          <p:cNvPr id="257" name="Google Shape;257;p38"/>
          <p:cNvPicPr preferRelativeResize="0"/>
          <p:nvPr/>
        </p:nvPicPr>
        <p:blipFill rotWithShape="1">
          <a:blip r:embed="rId5">
            <a:alphaModFix/>
          </a:blip>
          <a:srcRect b="0" l="0" r="8775" t="42203"/>
          <a:stretch/>
        </p:blipFill>
        <p:spPr>
          <a:xfrm>
            <a:off x="5708025" y="2123400"/>
            <a:ext cx="1691249" cy="1711549"/>
          </a:xfrm>
          <a:prstGeom prst="rect">
            <a:avLst/>
          </a:prstGeom>
          <a:noFill/>
          <a:ln>
            <a:noFill/>
          </a:ln>
        </p:spPr>
      </p:pic>
      <p:pic>
        <p:nvPicPr>
          <p:cNvPr id="258" name="Google Shape;258;p38"/>
          <p:cNvPicPr preferRelativeResize="0"/>
          <p:nvPr/>
        </p:nvPicPr>
        <p:blipFill>
          <a:blip r:embed="rId6">
            <a:alphaModFix/>
          </a:blip>
          <a:stretch>
            <a:fillRect/>
          </a:stretch>
        </p:blipFill>
        <p:spPr>
          <a:xfrm>
            <a:off x="5708025" y="3834950"/>
            <a:ext cx="1691260" cy="572700"/>
          </a:xfrm>
          <a:prstGeom prst="rect">
            <a:avLst/>
          </a:prstGeom>
          <a:noFill/>
          <a:ln>
            <a:noFill/>
          </a:ln>
        </p:spPr>
      </p:pic>
      <p:sp>
        <p:nvSpPr>
          <p:cNvPr id="259" name="Google Shape;259;p38"/>
          <p:cNvSpPr/>
          <p:nvPr/>
        </p:nvSpPr>
        <p:spPr>
          <a:xfrm>
            <a:off x="5490150" y="3720800"/>
            <a:ext cx="2174400" cy="828900"/>
          </a:xfrm>
          <a:prstGeom prst="rect">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txBox="1"/>
          <p:nvPr>
            <p:ph type="title"/>
          </p:nvPr>
        </p:nvSpPr>
        <p:spPr>
          <a:xfrm>
            <a:off x="3657825" y="387600"/>
            <a:ext cx="47661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b="1" lang="en">
                <a:solidFill>
                  <a:srgbClr val="000000"/>
                </a:solidFill>
              </a:rPr>
              <a:t>UI Revision #1: Navigation</a:t>
            </a:r>
            <a:endParaRPr b="1">
              <a:solidFill>
                <a:srgbClr val="000000"/>
              </a:solidFill>
            </a:endParaRPr>
          </a:p>
        </p:txBody>
      </p:sp>
      <p:sp>
        <p:nvSpPr>
          <p:cNvPr id="261" name="Google Shape;261;p38"/>
          <p:cNvSpPr txBox="1"/>
          <p:nvPr/>
        </p:nvSpPr>
        <p:spPr>
          <a:xfrm>
            <a:off x="1455800" y="1279450"/>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Before</a:t>
            </a:r>
            <a:endParaRPr sz="2000">
              <a:latin typeface="Montserrat Medium"/>
              <a:ea typeface="Montserrat Medium"/>
              <a:cs typeface="Montserrat Medium"/>
              <a:sym typeface="Montserrat Medium"/>
            </a:endParaRPr>
          </a:p>
        </p:txBody>
      </p:sp>
      <p:sp>
        <p:nvSpPr>
          <p:cNvPr id="262" name="Google Shape;262;p38"/>
          <p:cNvSpPr txBox="1"/>
          <p:nvPr/>
        </p:nvSpPr>
        <p:spPr>
          <a:xfrm>
            <a:off x="5541650" y="1368600"/>
            <a:ext cx="177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Montserrat Medium"/>
                <a:ea typeface="Montserrat Medium"/>
                <a:cs typeface="Montserrat Medium"/>
                <a:sym typeface="Montserrat Medium"/>
              </a:rPr>
              <a:t>After</a:t>
            </a:r>
            <a:endParaRPr sz="2000">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212121"/>
      </a:dk2>
      <a:lt2>
        <a:srgbClr val="F1C232"/>
      </a:lt2>
      <a:accent1>
        <a:srgbClr val="00000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