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2.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3.jpeg" ContentType="image/jpeg"/>
  <Override PartName="/ppt/notesSlides/notesSlide3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11" name="Shape 411"/>
          <p:cNvSpPr/>
          <p:nvPr>
            <p:ph type="sldImg"/>
          </p:nvPr>
        </p:nvSpPr>
        <p:spPr>
          <a:xfrm>
            <a:off x="1143000" y="685800"/>
            <a:ext cx="4572000" cy="3429000"/>
          </a:xfrm>
          <a:prstGeom prst="rect">
            <a:avLst/>
          </a:prstGeom>
        </p:spPr>
        <p:txBody>
          <a:bodyPr/>
          <a:lstStyle/>
          <a:p>
            <a:pPr/>
          </a:p>
        </p:txBody>
      </p:sp>
      <p:sp>
        <p:nvSpPr>
          <p:cNvPr id="412" name="Shape 41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defRPr sz="1100"/>
            </a:pPr>
            <a:r>
              <a:t>I cant make the arrow thicker for some reason???</a:t>
            </a:r>
          </a:p>
          <a:p>
            <a:pPr>
              <a:defRPr sz="1100"/>
            </a:pPr>
            <a:r>
              <a:t>Recommend skipping if he explains it.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p>
            <a:pPr marL="457200" indent="-298450">
              <a:lnSpc>
                <a:spcPct val="115000"/>
              </a:lnSpc>
              <a:spcBef>
                <a:spcPts val="1200"/>
              </a:spcBef>
              <a:buClr>
                <a:srgbClr val="000000"/>
              </a:buClr>
              <a:buSzPts val="1100"/>
              <a:buFont typeface="Arial"/>
              <a:buChar char="●"/>
              <a:defRPr sz="1100"/>
            </a:pPr>
            <a:r>
              <a:t>HMW identify people who would inspire him</a:t>
            </a:r>
          </a:p>
          <a:p>
            <a:pPr marL="457200" indent="-298450">
              <a:lnSpc>
                <a:spcPct val="115000"/>
              </a:lnSpc>
              <a:buClr>
                <a:srgbClr val="000000"/>
              </a:buClr>
              <a:buSzPts val="1100"/>
              <a:buFont typeface="Arial"/>
              <a:buChar char="●"/>
              <a:defRPr sz="1100"/>
            </a:pPr>
            <a:r>
              <a:t>HMW make the people around him more inspiring/find inspiration in everyone*</a:t>
            </a:r>
          </a:p>
          <a:p>
            <a:pPr marL="457200" indent="-298450">
              <a:lnSpc>
                <a:spcPct val="115000"/>
              </a:lnSpc>
              <a:buClr>
                <a:srgbClr val="000000"/>
              </a:buClr>
              <a:buSzPts val="1100"/>
              <a:buFont typeface="Arial"/>
              <a:buChar char="●"/>
              <a:defRPr b="1" sz="1100"/>
            </a:pPr>
            <a:r>
              <a:t>HMW make uncomfortable situations growth opportunities **</a:t>
            </a:r>
          </a:p>
          <a:p>
            <a:pPr marL="457200" indent="-298450">
              <a:lnSpc>
                <a:spcPct val="115000"/>
              </a:lnSpc>
              <a:buClr>
                <a:srgbClr val="000000"/>
              </a:buClr>
              <a:buSzPts val="1100"/>
              <a:buFont typeface="Arial"/>
              <a:buChar char="●"/>
              <a:defRPr sz="1100"/>
            </a:pPr>
            <a:r>
              <a:t>HMW make engagement between people who seem different meaningful</a:t>
            </a:r>
          </a:p>
          <a:p>
            <a:pPr marL="457200" indent="-298450">
              <a:lnSpc>
                <a:spcPct val="115000"/>
              </a:lnSpc>
              <a:buClr>
                <a:srgbClr val="000000"/>
              </a:buClr>
              <a:buSzPts val="1100"/>
              <a:buFont typeface="Arial"/>
              <a:buChar char="●"/>
              <a:defRPr sz="1100"/>
            </a:pPr>
            <a:r>
              <a:t>HMW transform diversity in organizations without first needing people to engage with inspirers</a:t>
            </a:r>
          </a:p>
          <a:p>
            <a:pPr marL="457200" indent="-298450">
              <a:lnSpc>
                <a:spcPct val="115000"/>
              </a:lnSpc>
              <a:buClr>
                <a:srgbClr val="000000"/>
              </a:buClr>
              <a:buSzPts val="1100"/>
              <a:buFont typeface="Arial"/>
              <a:buChar char="●"/>
              <a:defRPr sz="1100"/>
            </a:pPr>
            <a:r>
              <a:t>HMW connect inspirational people to inspiration seekers</a:t>
            </a:r>
          </a:p>
          <a:p>
            <a:pPr marL="457200" indent="-298450">
              <a:lnSpc>
                <a:spcPct val="115000"/>
              </a:lnSpc>
              <a:buClr>
                <a:srgbClr val="000000"/>
              </a:buClr>
              <a:buSzPts val="1100"/>
              <a:buFont typeface="Arial"/>
              <a:buChar char="●"/>
              <a:defRPr sz="1100"/>
            </a:pPr>
            <a:r>
              <a:t>HMW make artistic/other media as inspirational as human engagement *</a:t>
            </a:r>
          </a:p>
          <a:p>
            <a:pPr marL="457200" indent="-298450">
              <a:lnSpc>
                <a:spcPct val="115000"/>
              </a:lnSpc>
              <a:buClr>
                <a:srgbClr val="000000"/>
              </a:buClr>
              <a:buSzPts val="1100"/>
              <a:buFont typeface="Arial"/>
              <a:buChar char="●"/>
              <a:defRPr sz="1100"/>
            </a:pPr>
            <a:r>
              <a:t>HMW create adventures for people to learn about each others cultures</a:t>
            </a:r>
          </a:p>
          <a:p>
            <a:pPr marL="457200" indent="-298450">
              <a:lnSpc>
                <a:spcPct val="115000"/>
              </a:lnSpc>
              <a:buClr>
                <a:srgbClr val="000000"/>
              </a:buClr>
              <a:buSzPts val="1100"/>
              <a:buFont typeface="Arial"/>
              <a:buChar char="●"/>
              <a:defRPr sz="1100"/>
            </a:pPr>
            <a:r>
              <a:t>HMW make it easy for Mitch to engage with other culture</a:t>
            </a:r>
          </a:p>
          <a:p>
            <a:pPr marL="457200" indent="-298450">
              <a:lnSpc>
                <a:spcPct val="115000"/>
              </a:lnSpc>
              <a:buClr>
                <a:srgbClr val="000000"/>
              </a:buClr>
              <a:buSzPts val="1100"/>
              <a:buFont typeface="Arial"/>
              <a:buChar char="●"/>
              <a:defRPr sz="1100"/>
            </a:pPr>
            <a:r>
              <a:t>HMW make it easy for minorities to introduce their culture people like Mitch</a:t>
            </a:r>
          </a:p>
          <a:p>
            <a:pPr marL="457200" indent="-298450">
              <a:lnSpc>
                <a:spcPct val="115000"/>
              </a:lnSpc>
              <a:buClr>
                <a:srgbClr val="000000"/>
              </a:buClr>
              <a:buSzPts val="1100"/>
              <a:buFont typeface="Arial"/>
              <a:buChar char="●"/>
              <a:defRPr sz="1100"/>
            </a:pPr>
            <a:r>
              <a:t>HMW facilitate a feeling of closeness among strangers immediately *</a:t>
            </a:r>
          </a:p>
          <a:p>
            <a:pPr marL="457200" indent="-298450">
              <a:lnSpc>
                <a:spcPct val="115000"/>
              </a:lnSpc>
              <a:buClr>
                <a:srgbClr val="000000"/>
              </a:buClr>
              <a:buSzPts val="1100"/>
              <a:buFont typeface="Arial"/>
              <a:buChar char="●"/>
              <a:defRPr sz="1100"/>
            </a:pPr>
            <a:r>
              <a:t>HMW make diversity the norm in all companies</a:t>
            </a:r>
          </a:p>
          <a:p>
            <a:pPr marL="457200" indent="-298450">
              <a:lnSpc>
                <a:spcPct val="115000"/>
              </a:lnSpc>
              <a:buClr>
                <a:srgbClr val="000000"/>
              </a:buClr>
              <a:buSzPts val="1100"/>
              <a:buFont typeface="Arial"/>
              <a:buChar char="●"/>
              <a:defRPr sz="1100"/>
            </a:pPr>
            <a:r>
              <a:t>HMW get people engaged w/ diversity without putting the onus on the “diverse” people</a:t>
            </a:r>
          </a:p>
          <a:p>
            <a:pPr marL="457200" indent="-298450">
              <a:lnSpc>
                <a:spcPct val="115000"/>
              </a:lnSpc>
              <a:buClr>
                <a:srgbClr val="000000"/>
              </a:buClr>
              <a:buSzPts val="1100"/>
              <a:buFont typeface="Arial"/>
              <a:buChar char="●"/>
              <a:defRPr sz="1100"/>
            </a:pPr>
            <a:r>
              <a:t>HMW increase the perceived value of other cultures</a:t>
            </a:r>
          </a:p>
          <a:p>
            <a:pPr marL="457200" indent="-298450">
              <a:lnSpc>
                <a:spcPct val="115000"/>
              </a:lnSpc>
              <a:buClr>
                <a:srgbClr val="000000"/>
              </a:buClr>
              <a:buSzPts val="1100"/>
              <a:buFont typeface="Arial"/>
              <a:buChar char="●"/>
              <a:defRPr sz="1100"/>
            </a:pPr>
            <a:r>
              <a:t>HMW remove apathy for homogeneity</a:t>
            </a:r>
          </a:p>
          <a:p>
            <a:pPr marL="457200" indent="-298450">
              <a:lnSpc>
                <a:spcPct val="115000"/>
              </a:lnSpc>
              <a:buClr>
                <a:srgbClr val="000000"/>
              </a:buClr>
              <a:buSzPts val="1100"/>
              <a:buFont typeface="Arial"/>
              <a:buChar char="●"/>
              <a:defRPr sz="1100"/>
            </a:pPr>
            <a:r>
              <a:t>HMW encourage companies to value cultural diversity</a:t>
            </a:r>
          </a:p>
          <a:p>
            <a:pPr marL="457200" indent="-298450">
              <a:lnSpc>
                <a:spcPct val="115000"/>
              </a:lnSpc>
              <a:buClr>
                <a:srgbClr val="000000"/>
              </a:buClr>
              <a:buSzPts val="1100"/>
              <a:buFont typeface="Arial"/>
              <a:buChar char="●"/>
              <a:defRPr sz="1100"/>
            </a:pPr>
            <a:r>
              <a:t>HMW make work a safe space to share and learn about cultural diversity</a:t>
            </a:r>
          </a:p>
          <a:p>
            <a:pPr marL="457200" indent="-298450">
              <a:lnSpc>
                <a:spcPct val="115000"/>
              </a:lnSpc>
              <a:buClr>
                <a:srgbClr val="000000"/>
              </a:buClr>
              <a:buSzPts val="1100"/>
              <a:buFont typeface="Arial"/>
              <a:buChar char="●"/>
              <a:defRPr sz="1100"/>
            </a:pPr>
            <a:r>
              <a:t>HMW bring show and tell to workspaces</a:t>
            </a:r>
          </a:p>
          <a:p>
            <a:pPr marL="457200" indent="-298450">
              <a:lnSpc>
                <a:spcPct val="115000"/>
              </a:lnSpc>
              <a:buClr>
                <a:srgbClr val="000000"/>
              </a:buClr>
              <a:buSzPts val="1100"/>
              <a:buFont typeface="Arial"/>
              <a:buChar char="●"/>
              <a:defRPr sz="1100"/>
            </a:pPr>
            <a:r>
              <a:t>HMW reward employees for valuing diversity</a:t>
            </a:r>
          </a:p>
          <a:p>
            <a:pPr marL="457200" indent="-298450">
              <a:lnSpc>
                <a:spcPct val="115000"/>
              </a:lnSpc>
              <a:buClr>
                <a:srgbClr val="000000"/>
              </a:buClr>
              <a:buSzPts val="1100"/>
              <a:buFont typeface="Arial"/>
              <a:buChar char="●"/>
              <a:defRPr sz="1100"/>
            </a:pPr>
            <a:r>
              <a:t>HMW show the reward of cultural diversity to employees. *</a:t>
            </a:r>
          </a:p>
          <a:p>
            <a:pPr marL="457200" indent="-298450">
              <a:lnSpc>
                <a:spcPct val="115000"/>
              </a:lnSpc>
              <a:buClr>
                <a:srgbClr val="000000"/>
              </a:buClr>
              <a:buSzPts val="1100"/>
              <a:buFont typeface="Arial"/>
              <a:buChar char="●"/>
              <a:defRPr sz="1100"/>
            </a:pPr>
            <a:r>
              <a:t>HMW introduce people to people who are like them from other cultures</a:t>
            </a:r>
          </a:p>
          <a:p>
            <a:pPr marL="457200" indent="-298450">
              <a:lnSpc>
                <a:spcPct val="115000"/>
              </a:lnSpc>
              <a:buClr>
                <a:srgbClr val="000000"/>
              </a:buClr>
              <a:buSzPts val="1100"/>
              <a:buFont typeface="Arial"/>
              <a:buChar char="●"/>
              <a:defRPr sz="1100"/>
            </a:pPr>
            <a:r>
              <a:t>HMW empower people to make workplace diversity a priority</a:t>
            </a:r>
          </a:p>
          <a:p>
            <a:pPr marL="457200" indent="-298450">
              <a:lnSpc>
                <a:spcPct val="115000"/>
              </a:lnSpc>
              <a:buClr>
                <a:srgbClr val="000000"/>
              </a:buClr>
              <a:buSzPts val="1100"/>
              <a:buFont typeface="Arial"/>
              <a:buChar char="●"/>
              <a:defRPr b="1" sz="1100"/>
            </a:pPr>
            <a:r>
              <a:t>HMW “randomly” introduce two like-minded people from different cultures ***</a:t>
            </a:r>
          </a:p>
          <a:p>
            <a:pPr marL="457200" indent="-298450">
              <a:lnSpc>
                <a:spcPct val="115000"/>
              </a:lnSpc>
              <a:buClr>
                <a:srgbClr val="000000"/>
              </a:buClr>
              <a:buSzPts val="1100"/>
              <a:buFont typeface="Arial"/>
              <a:buChar char="●"/>
              <a:defRPr sz="1100"/>
            </a:pPr>
            <a:r>
              <a:t>HMW reduce the stigma of meeting people who are different from oneself</a:t>
            </a:r>
          </a:p>
          <a:p>
            <a:pPr marL="457200" indent="-298450">
              <a:lnSpc>
                <a:spcPct val="115000"/>
              </a:lnSpc>
              <a:buClr>
                <a:srgbClr val="000000"/>
              </a:buClr>
              <a:buSzPts val="1100"/>
              <a:buFont typeface="Arial"/>
              <a:buChar char="●"/>
              <a:defRPr sz="1100"/>
            </a:pPr>
            <a:r>
              <a:t>HMW make people more comfortable meeting people who are different from oneself</a:t>
            </a:r>
          </a:p>
          <a:p>
            <a:pPr marL="457200" indent="-298450">
              <a:lnSpc>
                <a:spcPct val="115000"/>
              </a:lnSpc>
              <a:buClr>
                <a:srgbClr val="000000"/>
              </a:buClr>
              <a:buSzPts val="1100"/>
              <a:buFont typeface="Arial"/>
              <a:buChar char="●"/>
              <a:defRPr sz="1100"/>
            </a:pPr>
            <a:r>
              <a:t>HMW make learning about another culture akin to learning from a friend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marL="457200" indent="-298450">
              <a:lnSpc>
                <a:spcPct val="115000"/>
              </a:lnSpc>
              <a:spcBef>
                <a:spcPts val="1200"/>
              </a:spcBef>
              <a:buClr>
                <a:srgbClr val="000000"/>
              </a:buClr>
              <a:buSzPts val="1100"/>
              <a:buFont typeface="Arial"/>
              <a:buChar char="●"/>
              <a:defRPr sz="1100"/>
            </a:pPr>
            <a:r>
              <a:t>HMW make sharing info thrilling rather than burdensome</a:t>
            </a:r>
          </a:p>
          <a:p>
            <a:pPr marL="457200" indent="-298450">
              <a:lnSpc>
                <a:spcPct val="115000"/>
              </a:lnSpc>
              <a:buClr>
                <a:srgbClr val="000000"/>
              </a:buClr>
              <a:buSzPts val="1100"/>
              <a:buFont typeface="Arial"/>
              <a:buChar char="●"/>
              <a:defRPr b="1" sz="1100"/>
            </a:pPr>
            <a:r>
              <a:t>HMW make </a:t>
            </a:r>
            <a:r>
              <a:rPr i="1"/>
              <a:t>asking </a:t>
            </a:r>
            <a:r>
              <a:t>questions less intrusive ***</a:t>
            </a:r>
          </a:p>
          <a:p>
            <a:pPr marL="457200" indent="-298450">
              <a:lnSpc>
                <a:spcPct val="115000"/>
              </a:lnSpc>
              <a:buClr>
                <a:srgbClr val="000000"/>
              </a:buClr>
              <a:buSzPts val="1100"/>
              <a:buFont typeface="Arial"/>
              <a:buChar char="●"/>
              <a:defRPr sz="1100"/>
            </a:pPr>
            <a:r>
              <a:t>HMW improve the available resources</a:t>
            </a:r>
          </a:p>
          <a:p>
            <a:pPr marL="457200" indent="-298450">
              <a:lnSpc>
                <a:spcPct val="115000"/>
              </a:lnSpc>
              <a:buClr>
                <a:srgbClr val="000000"/>
              </a:buClr>
              <a:buSzPts val="1100"/>
              <a:buFont typeface="Arial"/>
              <a:buChar char="●"/>
              <a:defRPr sz="1100"/>
            </a:pPr>
            <a:r>
              <a:t>HMW make the resources more credible</a:t>
            </a:r>
          </a:p>
          <a:p>
            <a:pPr marL="457200" indent="-298450">
              <a:lnSpc>
                <a:spcPct val="115000"/>
              </a:lnSpc>
              <a:buClr>
                <a:srgbClr val="000000"/>
              </a:buClr>
              <a:buSzPts val="1100"/>
              <a:buFont typeface="Arial"/>
              <a:buChar char="●"/>
              <a:defRPr sz="1100"/>
            </a:pPr>
            <a:r>
              <a:t>HMW remove the need to ask questions?</a:t>
            </a:r>
          </a:p>
          <a:p>
            <a:pPr marL="457200" indent="-298450">
              <a:lnSpc>
                <a:spcPct val="115000"/>
              </a:lnSpc>
              <a:buClr>
                <a:srgbClr val="000000"/>
              </a:buClr>
              <a:buSzPts val="1100"/>
              <a:buFont typeface="Arial"/>
              <a:buChar char="●"/>
              <a:defRPr sz="1100"/>
            </a:pPr>
            <a:r>
              <a:t>HMW cultural exploration independent?</a:t>
            </a:r>
          </a:p>
          <a:p>
            <a:pPr marL="457200" indent="-298450">
              <a:lnSpc>
                <a:spcPct val="115000"/>
              </a:lnSpc>
              <a:buClr>
                <a:srgbClr val="000000"/>
              </a:buClr>
              <a:buSzPts val="1100"/>
              <a:buFont typeface="Arial"/>
              <a:buChar char="●"/>
              <a:defRPr sz="1100"/>
            </a:pPr>
            <a:r>
              <a:t>HMW make access to personal stories more independent for locals?</a:t>
            </a:r>
          </a:p>
          <a:p>
            <a:pPr marL="457200" indent="-298450">
              <a:lnSpc>
                <a:spcPct val="115000"/>
              </a:lnSpc>
              <a:buClr>
                <a:srgbClr val="000000"/>
              </a:buClr>
              <a:buSzPts val="1100"/>
              <a:buFont typeface="Arial"/>
              <a:buChar char="●"/>
              <a:defRPr b="1" sz="1100"/>
            </a:pPr>
            <a:r>
              <a:t>HMW make culture learning an adventure even if you can’t be there in person ****</a:t>
            </a:r>
          </a:p>
          <a:p>
            <a:pPr marL="457200" indent="-298450">
              <a:lnSpc>
                <a:spcPct val="115000"/>
              </a:lnSpc>
              <a:buClr>
                <a:srgbClr val="000000"/>
              </a:buClr>
              <a:buSzPts val="1100"/>
              <a:buFont typeface="Arial"/>
              <a:buChar char="●"/>
              <a:defRPr sz="1100"/>
            </a:pPr>
            <a:r>
              <a:t>HMW connect people from different places/cultures organically</a:t>
            </a:r>
          </a:p>
          <a:p>
            <a:pPr marL="457200" indent="-298450">
              <a:lnSpc>
                <a:spcPct val="115000"/>
              </a:lnSpc>
              <a:buClr>
                <a:srgbClr val="000000"/>
              </a:buClr>
              <a:buSzPts val="1100"/>
              <a:buFont typeface="Arial"/>
              <a:buChar char="●"/>
              <a:defRPr sz="1100"/>
            </a:pPr>
            <a:r>
              <a:t>HMW match those who want to teach about their community/culture with eager learners *</a:t>
            </a:r>
          </a:p>
          <a:p>
            <a:pPr marL="457200" indent="-298450">
              <a:lnSpc>
                <a:spcPct val="115000"/>
              </a:lnSpc>
              <a:buClr>
                <a:srgbClr val="000000"/>
              </a:buClr>
              <a:buSzPts val="1100"/>
              <a:buFont typeface="Arial"/>
              <a:buChar char="●"/>
              <a:defRPr sz="1100"/>
            </a:pPr>
            <a:r>
              <a:t>HMW facilitate authentic storytelling</a:t>
            </a:r>
          </a:p>
          <a:p>
            <a:pPr marL="457200" indent="-298450">
              <a:lnSpc>
                <a:spcPct val="115000"/>
              </a:lnSpc>
              <a:buClr>
                <a:srgbClr val="000000"/>
              </a:buClr>
              <a:buSzPts val="1100"/>
              <a:buFont typeface="Arial"/>
              <a:buChar char="●"/>
              <a:defRPr b="1" sz="1100"/>
            </a:pPr>
            <a:r>
              <a:t>HMW empower the voices of locals **</a:t>
            </a:r>
          </a:p>
          <a:p>
            <a:pPr marL="457200" indent="-298450">
              <a:lnSpc>
                <a:spcPct val="115000"/>
              </a:lnSpc>
              <a:buClr>
                <a:srgbClr val="000000"/>
              </a:buClr>
              <a:buSzPts val="1100"/>
              <a:buFont typeface="Arial"/>
              <a:buChar char="●"/>
              <a:defRPr sz="1100"/>
            </a:pPr>
            <a:r>
              <a:t>HMW reduce the power that typical arts/culture figures have</a:t>
            </a:r>
          </a:p>
          <a:p>
            <a:pPr marL="457200" indent="-298450">
              <a:lnSpc>
                <a:spcPct val="115000"/>
              </a:lnSpc>
              <a:buClr>
                <a:srgbClr val="000000"/>
              </a:buClr>
              <a:buSzPts val="1100"/>
              <a:buFont typeface="Arial"/>
              <a:buChar char="●"/>
              <a:defRPr b="1" sz="1100"/>
            </a:pPr>
            <a:r>
              <a:t>HMW make questions seem fun to answer **</a:t>
            </a:r>
          </a:p>
          <a:p>
            <a:pPr marL="457200" indent="-298450">
              <a:lnSpc>
                <a:spcPct val="115000"/>
              </a:lnSpc>
              <a:buClr>
                <a:srgbClr val="000000"/>
              </a:buClr>
              <a:buSzPts val="1100"/>
              <a:buFont typeface="Arial"/>
              <a:buChar char="●"/>
              <a:defRPr sz="1100"/>
            </a:pPr>
            <a:r>
              <a:t>HMW make asking questions symbiotic (idk if thats the right words) *</a:t>
            </a:r>
          </a:p>
          <a:p>
            <a:pPr marL="457200" indent="-298450">
              <a:lnSpc>
                <a:spcPct val="115000"/>
              </a:lnSpc>
              <a:buClr>
                <a:srgbClr val="000000"/>
              </a:buClr>
              <a:buSzPts val="1100"/>
              <a:buFont typeface="Arial"/>
              <a:buChar char="●"/>
              <a:defRPr sz="1100"/>
            </a:pPr>
            <a:r>
              <a:t>HMW give the power of tour guides to locals *</a:t>
            </a:r>
          </a:p>
          <a:p>
            <a:pPr marL="457200" indent="-298450">
              <a:lnSpc>
                <a:spcPct val="115000"/>
              </a:lnSpc>
              <a:buClr>
                <a:srgbClr val="000000"/>
              </a:buClr>
              <a:buSzPts val="1100"/>
              <a:buFont typeface="Arial"/>
              <a:buChar char="●"/>
              <a:defRPr sz="1100"/>
            </a:pPr>
            <a:r>
              <a:t>HMW ensure that questions are interesting instead of annoying</a:t>
            </a:r>
          </a:p>
          <a:p>
            <a:pPr marL="457200" indent="-298450">
              <a:lnSpc>
                <a:spcPct val="115000"/>
              </a:lnSpc>
              <a:buClr>
                <a:srgbClr val="000000"/>
              </a:buClr>
              <a:buSzPts val="1100"/>
              <a:buFont typeface="Arial"/>
              <a:buChar char="●"/>
              <a:defRPr sz="1100"/>
            </a:pPr>
            <a:r>
              <a:t>HMW make locals benefit from imparting knowledge *</a:t>
            </a:r>
          </a:p>
          <a:p>
            <a:pPr marL="457200" indent="-298450">
              <a:lnSpc>
                <a:spcPct val="115000"/>
              </a:lnSpc>
              <a:buClr>
                <a:srgbClr val="000000"/>
              </a:buClr>
              <a:buSzPts val="1100"/>
              <a:buFont typeface="Arial"/>
              <a:buChar char="●"/>
              <a:defRPr sz="1100"/>
            </a:pPr>
            <a:r>
              <a:t>HMW immerse people in cultures they can’t access</a:t>
            </a:r>
          </a:p>
          <a:p>
            <a:pPr marL="457200" indent="-298450">
              <a:lnSpc>
                <a:spcPct val="115000"/>
              </a:lnSpc>
              <a:buClr>
                <a:srgbClr val="000000"/>
              </a:buClr>
              <a:buSzPts val="1100"/>
              <a:buFont typeface="Arial"/>
              <a:buChar char="●"/>
              <a:defRPr sz="1100"/>
            </a:pPr>
            <a:r>
              <a:t>HMW strengthen cultures by sharing them</a:t>
            </a:r>
          </a:p>
          <a:p>
            <a:pPr marL="457200" indent="-298450">
              <a:lnSpc>
                <a:spcPct val="115000"/>
              </a:lnSpc>
              <a:buClr>
                <a:srgbClr val="000000"/>
              </a:buClr>
              <a:buSzPts val="1100"/>
              <a:buFont typeface="Arial"/>
              <a:buChar char="●"/>
              <a:defRPr sz="1100"/>
            </a:pPr>
            <a:r>
              <a:t>HMW make traveling about engaging with people more than with different places</a:t>
            </a:r>
          </a:p>
          <a:p>
            <a:pPr marL="457200" indent="-298450">
              <a:lnSpc>
                <a:spcPct val="115000"/>
              </a:lnSpc>
              <a:buClr>
                <a:srgbClr val="000000"/>
              </a:buClr>
              <a:buSzPts val="1100"/>
              <a:buFont typeface="Arial"/>
              <a:buChar char="●"/>
              <a:defRPr b="1" sz="1100"/>
            </a:pPr>
            <a:r>
              <a:t>HMW share cultural knowledge that is typically delivered through speaking when there is no common language **</a:t>
            </a:r>
          </a:p>
          <a:p>
            <a:pPr marL="457200" indent="-298450">
              <a:lnSpc>
                <a:spcPct val="115000"/>
              </a:lnSpc>
              <a:buClr>
                <a:srgbClr val="000000"/>
              </a:buClr>
              <a:buSzPts val="1100"/>
              <a:buFont typeface="Arial"/>
              <a:buChar char="●"/>
              <a:defRPr sz="1100"/>
            </a:pPr>
            <a:r>
              <a:t>HMW make cultural knowledge exchangers feel like teammates *</a:t>
            </a:r>
          </a:p>
          <a:p>
            <a:pPr>
              <a:spcBef>
                <a:spcPts val="1200"/>
              </a:spcBef>
              <a:defRPr sz="1100"/>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marL="457200" indent="-298450">
              <a:lnSpc>
                <a:spcPct val="115000"/>
              </a:lnSpc>
              <a:spcBef>
                <a:spcPts val="1200"/>
              </a:spcBef>
              <a:buClr>
                <a:srgbClr val="000000"/>
              </a:buClr>
              <a:buSzPts val="1100"/>
              <a:buFont typeface="Arial"/>
              <a:buChar char="●"/>
              <a:defRPr sz="1100"/>
            </a:pPr>
            <a:r>
              <a:t>HMW make sharing info thrilling rather than burdensome</a:t>
            </a:r>
          </a:p>
          <a:p>
            <a:pPr marL="457200" indent="-298450">
              <a:lnSpc>
                <a:spcPct val="115000"/>
              </a:lnSpc>
              <a:buClr>
                <a:srgbClr val="000000"/>
              </a:buClr>
              <a:buSzPts val="1100"/>
              <a:buFont typeface="Arial"/>
              <a:buChar char="●"/>
              <a:defRPr b="1" sz="1100"/>
            </a:pPr>
            <a:r>
              <a:t>HMW make </a:t>
            </a:r>
            <a:r>
              <a:rPr i="1"/>
              <a:t>asking </a:t>
            </a:r>
            <a:r>
              <a:t>questions less intrusive ***</a:t>
            </a:r>
          </a:p>
          <a:p>
            <a:pPr marL="457200" indent="-298450">
              <a:lnSpc>
                <a:spcPct val="115000"/>
              </a:lnSpc>
              <a:buClr>
                <a:srgbClr val="000000"/>
              </a:buClr>
              <a:buSzPts val="1100"/>
              <a:buFont typeface="Arial"/>
              <a:buChar char="●"/>
              <a:defRPr sz="1100"/>
            </a:pPr>
            <a:r>
              <a:t>HMW improve the available resources</a:t>
            </a:r>
          </a:p>
          <a:p>
            <a:pPr marL="457200" indent="-298450">
              <a:lnSpc>
                <a:spcPct val="115000"/>
              </a:lnSpc>
              <a:buClr>
                <a:srgbClr val="000000"/>
              </a:buClr>
              <a:buSzPts val="1100"/>
              <a:buFont typeface="Arial"/>
              <a:buChar char="●"/>
              <a:defRPr sz="1100"/>
            </a:pPr>
            <a:r>
              <a:t>HMW make the resources more credible</a:t>
            </a:r>
          </a:p>
          <a:p>
            <a:pPr marL="457200" indent="-298450">
              <a:lnSpc>
                <a:spcPct val="115000"/>
              </a:lnSpc>
              <a:buClr>
                <a:srgbClr val="000000"/>
              </a:buClr>
              <a:buSzPts val="1100"/>
              <a:buFont typeface="Arial"/>
              <a:buChar char="●"/>
              <a:defRPr sz="1100"/>
            </a:pPr>
            <a:r>
              <a:t>HMW remove the need to ask questions?</a:t>
            </a:r>
          </a:p>
          <a:p>
            <a:pPr marL="457200" indent="-298450">
              <a:lnSpc>
                <a:spcPct val="115000"/>
              </a:lnSpc>
              <a:buClr>
                <a:srgbClr val="000000"/>
              </a:buClr>
              <a:buSzPts val="1100"/>
              <a:buFont typeface="Arial"/>
              <a:buChar char="●"/>
              <a:defRPr sz="1100"/>
            </a:pPr>
            <a:r>
              <a:t>HMW cultural exploration independent?</a:t>
            </a:r>
          </a:p>
          <a:p>
            <a:pPr marL="457200" indent="-298450">
              <a:lnSpc>
                <a:spcPct val="115000"/>
              </a:lnSpc>
              <a:buClr>
                <a:srgbClr val="000000"/>
              </a:buClr>
              <a:buSzPts val="1100"/>
              <a:buFont typeface="Arial"/>
              <a:buChar char="●"/>
              <a:defRPr sz="1100"/>
            </a:pPr>
            <a:r>
              <a:t>HMW make access to personal stories more independent for locals?</a:t>
            </a:r>
          </a:p>
          <a:p>
            <a:pPr marL="457200" indent="-298450">
              <a:lnSpc>
                <a:spcPct val="115000"/>
              </a:lnSpc>
              <a:buClr>
                <a:srgbClr val="000000"/>
              </a:buClr>
              <a:buSzPts val="1100"/>
              <a:buFont typeface="Arial"/>
              <a:buChar char="●"/>
              <a:defRPr b="1" sz="1100"/>
            </a:pPr>
            <a:r>
              <a:t>HMW make culture learning an adventure even if you can’t be there in person ****</a:t>
            </a:r>
          </a:p>
          <a:p>
            <a:pPr marL="457200" indent="-298450">
              <a:lnSpc>
                <a:spcPct val="115000"/>
              </a:lnSpc>
              <a:buClr>
                <a:srgbClr val="000000"/>
              </a:buClr>
              <a:buSzPts val="1100"/>
              <a:buFont typeface="Arial"/>
              <a:buChar char="●"/>
              <a:defRPr sz="1100"/>
            </a:pPr>
            <a:r>
              <a:t>HMW connect people from different places/cultures organically</a:t>
            </a:r>
          </a:p>
          <a:p>
            <a:pPr marL="457200" indent="-298450">
              <a:lnSpc>
                <a:spcPct val="115000"/>
              </a:lnSpc>
              <a:buClr>
                <a:srgbClr val="000000"/>
              </a:buClr>
              <a:buSzPts val="1100"/>
              <a:buFont typeface="Arial"/>
              <a:buChar char="●"/>
              <a:defRPr sz="1100"/>
            </a:pPr>
            <a:r>
              <a:t>HMW match those who want to teach about their community/culture with eager learners *</a:t>
            </a:r>
          </a:p>
          <a:p>
            <a:pPr marL="457200" indent="-298450">
              <a:lnSpc>
                <a:spcPct val="115000"/>
              </a:lnSpc>
              <a:buClr>
                <a:srgbClr val="000000"/>
              </a:buClr>
              <a:buSzPts val="1100"/>
              <a:buFont typeface="Arial"/>
              <a:buChar char="●"/>
              <a:defRPr sz="1100"/>
            </a:pPr>
            <a:r>
              <a:t>HMW facilitate authentic storytelling</a:t>
            </a:r>
          </a:p>
          <a:p>
            <a:pPr marL="457200" indent="-298450">
              <a:lnSpc>
                <a:spcPct val="115000"/>
              </a:lnSpc>
              <a:buClr>
                <a:srgbClr val="000000"/>
              </a:buClr>
              <a:buSzPts val="1100"/>
              <a:buFont typeface="Arial"/>
              <a:buChar char="●"/>
              <a:defRPr b="1" sz="1100"/>
            </a:pPr>
            <a:r>
              <a:t>HMW empower the voices of locals **</a:t>
            </a:r>
          </a:p>
          <a:p>
            <a:pPr marL="457200" indent="-298450">
              <a:lnSpc>
                <a:spcPct val="115000"/>
              </a:lnSpc>
              <a:buClr>
                <a:srgbClr val="000000"/>
              </a:buClr>
              <a:buSzPts val="1100"/>
              <a:buFont typeface="Arial"/>
              <a:buChar char="●"/>
              <a:defRPr sz="1100"/>
            </a:pPr>
            <a:r>
              <a:t>HMW reduce the power that typical arts/culture figures have</a:t>
            </a:r>
          </a:p>
          <a:p>
            <a:pPr marL="457200" indent="-298450">
              <a:lnSpc>
                <a:spcPct val="115000"/>
              </a:lnSpc>
              <a:buClr>
                <a:srgbClr val="000000"/>
              </a:buClr>
              <a:buSzPts val="1100"/>
              <a:buFont typeface="Arial"/>
              <a:buChar char="●"/>
              <a:defRPr b="1" sz="1100"/>
            </a:pPr>
            <a:r>
              <a:t>HMW make questions seem fun to answer **</a:t>
            </a:r>
          </a:p>
          <a:p>
            <a:pPr marL="457200" indent="-298450">
              <a:lnSpc>
                <a:spcPct val="115000"/>
              </a:lnSpc>
              <a:buClr>
                <a:srgbClr val="000000"/>
              </a:buClr>
              <a:buSzPts val="1100"/>
              <a:buFont typeface="Arial"/>
              <a:buChar char="●"/>
              <a:defRPr sz="1100"/>
            </a:pPr>
            <a:r>
              <a:t>HMW make asking questions symbiotic (idk if thats the right words) *</a:t>
            </a:r>
          </a:p>
          <a:p>
            <a:pPr marL="457200" indent="-298450">
              <a:lnSpc>
                <a:spcPct val="115000"/>
              </a:lnSpc>
              <a:buClr>
                <a:srgbClr val="000000"/>
              </a:buClr>
              <a:buSzPts val="1100"/>
              <a:buFont typeface="Arial"/>
              <a:buChar char="●"/>
              <a:defRPr sz="1100"/>
            </a:pPr>
            <a:r>
              <a:t>HMW give the power of tour guides to locals *</a:t>
            </a:r>
          </a:p>
          <a:p>
            <a:pPr marL="457200" indent="-298450">
              <a:lnSpc>
                <a:spcPct val="115000"/>
              </a:lnSpc>
              <a:buClr>
                <a:srgbClr val="000000"/>
              </a:buClr>
              <a:buSzPts val="1100"/>
              <a:buFont typeface="Arial"/>
              <a:buChar char="●"/>
              <a:defRPr sz="1100"/>
            </a:pPr>
            <a:r>
              <a:t>HMW ensure that questions are interesting instead of annoying</a:t>
            </a:r>
          </a:p>
          <a:p>
            <a:pPr marL="457200" indent="-298450">
              <a:lnSpc>
                <a:spcPct val="115000"/>
              </a:lnSpc>
              <a:buClr>
                <a:srgbClr val="000000"/>
              </a:buClr>
              <a:buSzPts val="1100"/>
              <a:buFont typeface="Arial"/>
              <a:buChar char="●"/>
              <a:defRPr sz="1100"/>
            </a:pPr>
            <a:r>
              <a:t>HMW make locals benefit from imparting knowledge *</a:t>
            </a:r>
          </a:p>
          <a:p>
            <a:pPr marL="457200" indent="-298450">
              <a:lnSpc>
                <a:spcPct val="115000"/>
              </a:lnSpc>
              <a:buClr>
                <a:srgbClr val="000000"/>
              </a:buClr>
              <a:buSzPts val="1100"/>
              <a:buFont typeface="Arial"/>
              <a:buChar char="●"/>
              <a:defRPr sz="1100"/>
            </a:pPr>
            <a:r>
              <a:t>HMW immerse people in cultures they can’t access</a:t>
            </a:r>
          </a:p>
          <a:p>
            <a:pPr marL="457200" indent="-298450">
              <a:lnSpc>
                <a:spcPct val="115000"/>
              </a:lnSpc>
              <a:buClr>
                <a:srgbClr val="000000"/>
              </a:buClr>
              <a:buSzPts val="1100"/>
              <a:buFont typeface="Arial"/>
              <a:buChar char="●"/>
              <a:defRPr sz="1100"/>
            </a:pPr>
            <a:r>
              <a:t>HMW strengthen cultures by sharing them</a:t>
            </a:r>
          </a:p>
          <a:p>
            <a:pPr marL="457200" indent="-298450">
              <a:lnSpc>
                <a:spcPct val="115000"/>
              </a:lnSpc>
              <a:buClr>
                <a:srgbClr val="000000"/>
              </a:buClr>
              <a:buSzPts val="1100"/>
              <a:buFont typeface="Arial"/>
              <a:buChar char="●"/>
              <a:defRPr sz="1100"/>
            </a:pPr>
            <a:r>
              <a:t>HMW make traveling about engaging with people more than with different places</a:t>
            </a:r>
          </a:p>
          <a:p>
            <a:pPr marL="457200" indent="-298450">
              <a:lnSpc>
                <a:spcPct val="115000"/>
              </a:lnSpc>
              <a:buClr>
                <a:srgbClr val="000000"/>
              </a:buClr>
              <a:buSzPts val="1100"/>
              <a:buFont typeface="Arial"/>
              <a:buChar char="●"/>
              <a:defRPr b="1" sz="1100"/>
            </a:pPr>
            <a:r>
              <a:t>HMW share cultural knowledge that is typically delivered through speaking when there is no common language **</a:t>
            </a:r>
          </a:p>
          <a:p>
            <a:pPr marL="457200" indent="-298450">
              <a:lnSpc>
                <a:spcPct val="115000"/>
              </a:lnSpc>
              <a:buClr>
                <a:srgbClr val="000000"/>
              </a:buClr>
              <a:buSzPts val="1100"/>
              <a:buFont typeface="Arial"/>
              <a:buChar char="●"/>
              <a:defRPr sz="1100"/>
            </a:pPr>
            <a:r>
              <a:t>HMW make cultural knowledge exchangers feel like teammates *</a:t>
            </a:r>
          </a:p>
          <a:p>
            <a:pPr>
              <a:spcBef>
                <a:spcPts val="1200"/>
              </a:spcBef>
              <a:defRPr sz="1100"/>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marL="457200" indent="-298450">
              <a:lnSpc>
                <a:spcPct val="115000"/>
              </a:lnSpc>
              <a:spcBef>
                <a:spcPts val="1200"/>
              </a:spcBef>
              <a:buClr>
                <a:srgbClr val="000000"/>
              </a:buClr>
              <a:buSzPts val="1100"/>
              <a:buFont typeface="Arial"/>
              <a:buChar char="●"/>
              <a:defRPr sz="1100"/>
            </a:pPr>
            <a:r>
              <a:t>HMW make sharing info thrilling rather than burdensome</a:t>
            </a:r>
          </a:p>
          <a:p>
            <a:pPr marL="457200" indent="-298450">
              <a:lnSpc>
                <a:spcPct val="115000"/>
              </a:lnSpc>
              <a:buClr>
                <a:srgbClr val="000000"/>
              </a:buClr>
              <a:buSzPts val="1100"/>
              <a:buFont typeface="Arial"/>
              <a:buChar char="●"/>
              <a:defRPr b="1" sz="1100"/>
            </a:pPr>
            <a:r>
              <a:t>HMW make </a:t>
            </a:r>
            <a:r>
              <a:rPr i="1"/>
              <a:t>asking </a:t>
            </a:r>
            <a:r>
              <a:t>questions less intrusive ***</a:t>
            </a:r>
          </a:p>
          <a:p>
            <a:pPr marL="457200" indent="-298450">
              <a:lnSpc>
                <a:spcPct val="115000"/>
              </a:lnSpc>
              <a:buClr>
                <a:srgbClr val="000000"/>
              </a:buClr>
              <a:buSzPts val="1100"/>
              <a:buFont typeface="Arial"/>
              <a:buChar char="●"/>
              <a:defRPr sz="1100"/>
            </a:pPr>
            <a:r>
              <a:t>HMW improve the available resources</a:t>
            </a:r>
          </a:p>
          <a:p>
            <a:pPr marL="457200" indent="-298450">
              <a:lnSpc>
                <a:spcPct val="115000"/>
              </a:lnSpc>
              <a:buClr>
                <a:srgbClr val="000000"/>
              </a:buClr>
              <a:buSzPts val="1100"/>
              <a:buFont typeface="Arial"/>
              <a:buChar char="●"/>
              <a:defRPr sz="1100"/>
            </a:pPr>
            <a:r>
              <a:t>HMW make the resources more credible</a:t>
            </a:r>
          </a:p>
          <a:p>
            <a:pPr marL="457200" indent="-298450">
              <a:lnSpc>
                <a:spcPct val="115000"/>
              </a:lnSpc>
              <a:buClr>
                <a:srgbClr val="000000"/>
              </a:buClr>
              <a:buSzPts val="1100"/>
              <a:buFont typeface="Arial"/>
              <a:buChar char="●"/>
              <a:defRPr sz="1100"/>
            </a:pPr>
            <a:r>
              <a:t>HMW remove the need to ask questions?</a:t>
            </a:r>
          </a:p>
          <a:p>
            <a:pPr marL="457200" indent="-298450">
              <a:lnSpc>
                <a:spcPct val="115000"/>
              </a:lnSpc>
              <a:buClr>
                <a:srgbClr val="000000"/>
              </a:buClr>
              <a:buSzPts val="1100"/>
              <a:buFont typeface="Arial"/>
              <a:buChar char="●"/>
              <a:defRPr sz="1100"/>
            </a:pPr>
            <a:r>
              <a:t>HMW cultural exploration independent?</a:t>
            </a:r>
          </a:p>
          <a:p>
            <a:pPr marL="457200" indent="-298450">
              <a:lnSpc>
                <a:spcPct val="115000"/>
              </a:lnSpc>
              <a:buClr>
                <a:srgbClr val="000000"/>
              </a:buClr>
              <a:buSzPts val="1100"/>
              <a:buFont typeface="Arial"/>
              <a:buChar char="●"/>
              <a:defRPr sz="1100"/>
            </a:pPr>
            <a:r>
              <a:t>HMW make access to personal stories more independent for locals?</a:t>
            </a:r>
          </a:p>
          <a:p>
            <a:pPr marL="457200" indent="-298450">
              <a:lnSpc>
                <a:spcPct val="115000"/>
              </a:lnSpc>
              <a:buClr>
                <a:srgbClr val="000000"/>
              </a:buClr>
              <a:buSzPts val="1100"/>
              <a:buFont typeface="Arial"/>
              <a:buChar char="●"/>
              <a:defRPr b="1" sz="1100"/>
            </a:pPr>
            <a:r>
              <a:t>HMW make culture learning an adventure even if you can’t be there in person ****</a:t>
            </a:r>
          </a:p>
          <a:p>
            <a:pPr marL="457200" indent="-298450">
              <a:lnSpc>
                <a:spcPct val="115000"/>
              </a:lnSpc>
              <a:buClr>
                <a:srgbClr val="000000"/>
              </a:buClr>
              <a:buSzPts val="1100"/>
              <a:buFont typeface="Arial"/>
              <a:buChar char="●"/>
              <a:defRPr sz="1100"/>
            </a:pPr>
            <a:r>
              <a:t>HMW connect people from different places/cultures organically</a:t>
            </a:r>
          </a:p>
          <a:p>
            <a:pPr marL="457200" indent="-298450">
              <a:lnSpc>
                <a:spcPct val="115000"/>
              </a:lnSpc>
              <a:buClr>
                <a:srgbClr val="000000"/>
              </a:buClr>
              <a:buSzPts val="1100"/>
              <a:buFont typeface="Arial"/>
              <a:buChar char="●"/>
              <a:defRPr sz="1100"/>
            </a:pPr>
            <a:r>
              <a:t>HMW match those who want to teach about their community/culture with eager learners *</a:t>
            </a:r>
          </a:p>
          <a:p>
            <a:pPr marL="457200" indent="-298450">
              <a:lnSpc>
                <a:spcPct val="115000"/>
              </a:lnSpc>
              <a:buClr>
                <a:srgbClr val="000000"/>
              </a:buClr>
              <a:buSzPts val="1100"/>
              <a:buFont typeface="Arial"/>
              <a:buChar char="●"/>
              <a:defRPr sz="1100"/>
            </a:pPr>
            <a:r>
              <a:t>HMW facilitate authentic storytelling</a:t>
            </a:r>
          </a:p>
          <a:p>
            <a:pPr marL="457200" indent="-298450">
              <a:lnSpc>
                <a:spcPct val="115000"/>
              </a:lnSpc>
              <a:buClr>
                <a:srgbClr val="000000"/>
              </a:buClr>
              <a:buSzPts val="1100"/>
              <a:buFont typeface="Arial"/>
              <a:buChar char="●"/>
              <a:defRPr b="1" sz="1100"/>
            </a:pPr>
            <a:r>
              <a:t>HMW empower the voices of locals **</a:t>
            </a:r>
          </a:p>
          <a:p>
            <a:pPr marL="457200" indent="-298450">
              <a:lnSpc>
                <a:spcPct val="115000"/>
              </a:lnSpc>
              <a:buClr>
                <a:srgbClr val="000000"/>
              </a:buClr>
              <a:buSzPts val="1100"/>
              <a:buFont typeface="Arial"/>
              <a:buChar char="●"/>
              <a:defRPr sz="1100"/>
            </a:pPr>
            <a:r>
              <a:t>HMW reduce the power that typical arts/culture figures have</a:t>
            </a:r>
          </a:p>
          <a:p>
            <a:pPr marL="457200" indent="-298450">
              <a:lnSpc>
                <a:spcPct val="115000"/>
              </a:lnSpc>
              <a:buClr>
                <a:srgbClr val="000000"/>
              </a:buClr>
              <a:buSzPts val="1100"/>
              <a:buFont typeface="Arial"/>
              <a:buChar char="●"/>
              <a:defRPr b="1" sz="1100"/>
            </a:pPr>
            <a:r>
              <a:t>HMW make questions seem fun to answer **</a:t>
            </a:r>
          </a:p>
          <a:p>
            <a:pPr marL="457200" indent="-298450">
              <a:lnSpc>
                <a:spcPct val="115000"/>
              </a:lnSpc>
              <a:buClr>
                <a:srgbClr val="000000"/>
              </a:buClr>
              <a:buSzPts val="1100"/>
              <a:buFont typeface="Arial"/>
              <a:buChar char="●"/>
              <a:defRPr sz="1100"/>
            </a:pPr>
            <a:r>
              <a:t>HMW make asking questions symbiotic (idk if thats the right words) *</a:t>
            </a:r>
          </a:p>
          <a:p>
            <a:pPr marL="457200" indent="-298450">
              <a:lnSpc>
                <a:spcPct val="115000"/>
              </a:lnSpc>
              <a:buClr>
                <a:srgbClr val="000000"/>
              </a:buClr>
              <a:buSzPts val="1100"/>
              <a:buFont typeface="Arial"/>
              <a:buChar char="●"/>
              <a:defRPr sz="1100"/>
            </a:pPr>
            <a:r>
              <a:t>HMW give the power of tour guides to locals *</a:t>
            </a:r>
          </a:p>
          <a:p>
            <a:pPr marL="457200" indent="-298450">
              <a:lnSpc>
                <a:spcPct val="115000"/>
              </a:lnSpc>
              <a:buClr>
                <a:srgbClr val="000000"/>
              </a:buClr>
              <a:buSzPts val="1100"/>
              <a:buFont typeface="Arial"/>
              <a:buChar char="●"/>
              <a:defRPr sz="1100"/>
            </a:pPr>
            <a:r>
              <a:t>HMW ensure that questions are interesting instead of annoying</a:t>
            </a:r>
          </a:p>
          <a:p>
            <a:pPr marL="457200" indent="-298450">
              <a:lnSpc>
                <a:spcPct val="115000"/>
              </a:lnSpc>
              <a:buClr>
                <a:srgbClr val="000000"/>
              </a:buClr>
              <a:buSzPts val="1100"/>
              <a:buFont typeface="Arial"/>
              <a:buChar char="●"/>
              <a:defRPr sz="1100"/>
            </a:pPr>
            <a:r>
              <a:t>HMW make locals benefit from imparting knowledge *</a:t>
            </a:r>
          </a:p>
          <a:p>
            <a:pPr marL="457200" indent="-298450">
              <a:lnSpc>
                <a:spcPct val="115000"/>
              </a:lnSpc>
              <a:buClr>
                <a:srgbClr val="000000"/>
              </a:buClr>
              <a:buSzPts val="1100"/>
              <a:buFont typeface="Arial"/>
              <a:buChar char="●"/>
              <a:defRPr sz="1100"/>
            </a:pPr>
            <a:r>
              <a:t>HMW immerse people in cultures they can’t access</a:t>
            </a:r>
          </a:p>
          <a:p>
            <a:pPr marL="457200" indent="-298450">
              <a:lnSpc>
                <a:spcPct val="115000"/>
              </a:lnSpc>
              <a:buClr>
                <a:srgbClr val="000000"/>
              </a:buClr>
              <a:buSzPts val="1100"/>
              <a:buFont typeface="Arial"/>
              <a:buChar char="●"/>
              <a:defRPr sz="1100"/>
            </a:pPr>
            <a:r>
              <a:t>HMW strengthen cultures by sharing them</a:t>
            </a:r>
          </a:p>
          <a:p>
            <a:pPr marL="457200" indent="-298450">
              <a:lnSpc>
                <a:spcPct val="115000"/>
              </a:lnSpc>
              <a:buClr>
                <a:srgbClr val="000000"/>
              </a:buClr>
              <a:buSzPts val="1100"/>
              <a:buFont typeface="Arial"/>
              <a:buChar char="●"/>
              <a:defRPr sz="1100"/>
            </a:pPr>
            <a:r>
              <a:t>HMW make traveling about engaging with people more than with different places</a:t>
            </a:r>
          </a:p>
          <a:p>
            <a:pPr marL="457200" indent="-298450">
              <a:lnSpc>
                <a:spcPct val="115000"/>
              </a:lnSpc>
              <a:buClr>
                <a:srgbClr val="000000"/>
              </a:buClr>
              <a:buSzPts val="1100"/>
              <a:buFont typeface="Arial"/>
              <a:buChar char="●"/>
              <a:defRPr b="1" sz="1100"/>
            </a:pPr>
            <a:r>
              <a:t>HMW share cultural knowledge that is typically delivered through speaking when there is no common language **</a:t>
            </a:r>
          </a:p>
          <a:p>
            <a:pPr marL="457200" indent="-298450">
              <a:lnSpc>
                <a:spcPct val="115000"/>
              </a:lnSpc>
              <a:buClr>
                <a:srgbClr val="000000"/>
              </a:buClr>
              <a:buSzPts val="1100"/>
              <a:buFont typeface="Arial"/>
              <a:buChar char="●"/>
              <a:defRPr sz="1100"/>
            </a:pPr>
            <a:r>
              <a:t>HMW make cultural knowledge exchangers feel like teammates *</a:t>
            </a:r>
          </a:p>
          <a:p>
            <a:pPr>
              <a:spcBef>
                <a:spcPts val="1200"/>
              </a:spcBef>
              <a:defRPr sz="1100"/>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defRPr sz="1100"/>
            </a:pPr>
            <a:r>
              <a:t>Note that Mitch and Sierra have opposing HMWs based on the problems they were encountering. </a:t>
            </a:r>
          </a:p>
          <a:p>
            <a:pPr>
              <a:defRPr sz="1100"/>
            </a:pPr>
            <a:r>
              <a:t>For Mitch, he wants to engage with others. </a:t>
            </a:r>
          </a:p>
          <a:p>
            <a:pPr>
              <a:defRPr sz="1100"/>
            </a:pPr>
            <a:r>
              <a:t>For Sierras, we took the opposite route, instead of asking questions to learn about culture, completely make questions irrelevant</a:t>
            </a:r>
          </a:p>
          <a:p>
            <a:pPr>
              <a:defRPr sz="1100"/>
            </a:pPr>
          </a:p>
          <a:p>
            <a:pPr>
              <a:defRPr sz="1100"/>
            </a:pPr>
            <a:r>
              <a:t>Should read the HMWs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Shape 731"/>
          <p:cNvSpPr/>
          <p:nvPr>
            <p:ph type="sldImg"/>
          </p:nvPr>
        </p:nvSpPr>
        <p:spPr>
          <a:prstGeom prst="rect">
            <a:avLst/>
          </a:prstGeom>
        </p:spPr>
        <p:txBody>
          <a:bodyPr/>
          <a:lstStyle/>
          <a:p>
            <a:pPr/>
          </a:p>
        </p:txBody>
      </p:sp>
      <p:sp>
        <p:nvSpPr>
          <p:cNvPr id="732" name="Shape 732"/>
          <p:cNvSpPr/>
          <p:nvPr>
            <p:ph type="body" sz="quarter" idx="1"/>
          </p:nvPr>
        </p:nvSpPr>
        <p:spPr>
          <a:prstGeom prst="rect">
            <a:avLst/>
          </a:prstGeom>
        </p:spPr>
        <p:txBody>
          <a:bodyPr/>
          <a:lstStyle>
            <a:lvl1pPr>
              <a:defRPr sz="1100"/>
            </a:lvl1pPr>
          </a:lstStyle>
          <a:p>
            <a:pPr/>
            <a:r>
              <a:t>Might need to fix format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p>
            <a:pPr>
              <a:defRPr sz="1100"/>
            </a:pPr>
            <a:r>
              <a:t>Basic premise: for every answer you give, you have to ask a question back. Maintains conversations and prevents learning culture from being one sided. </a:t>
            </a:r>
          </a:p>
          <a:p>
            <a:pPr>
              <a:defRPr sz="1100"/>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hape 803"/>
          <p:cNvSpPr/>
          <p:nvPr>
            <p:ph type="sldImg"/>
          </p:nvPr>
        </p:nvSpPr>
        <p:spPr>
          <a:prstGeom prst="rect">
            <a:avLst/>
          </a:prstGeom>
        </p:spPr>
        <p:txBody>
          <a:bodyPr/>
          <a:lstStyle/>
          <a:p>
            <a:pPr/>
          </a:p>
        </p:txBody>
      </p:sp>
      <p:sp>
        <p:nvSpPr>
          <p:cNvPr id="804" name="Shape 804"/>
          <p:cNvSpPr/>
          <p:nvPr>
            <p:ph type="body" sz="quarter" idx="1"/>
          </p:nvPr>
        </p:nvSpPr>
        <p:spPr>
          <a:prstGeom prst="rect">
            <a:avLst/>
          </a:prstGeom>
        </p:spPr>
        <p:txBody>
          <a:bodyPr/>
          <a:lstStyle>
            <a:lvl1pPr>
              <a:defRPr sz="1100"/>
            </a:lvl1pPr>
          </a:lstStyle>
          <a:p>
            <a:pPr/>
            <a:r>
              <a:t>Basic premise: for every answer you give, you have to ask a question back. Maintains conversations and prevents learning culture from being one sided.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p>
            <a:pPr>
              <a:defRPr sz="1100"/>
            </a:pPr>
            <a:r>
              <a:t>Our experience prototype primarily consisted of a role play. We would ask a question, and then have our interviewee answer and ask a question back. We did this to see their general comfort with the idea of being forced to ask questions. </a:t>
            </a:r>
          </a:p>
          <a:p>
            <a:pPr>
              <a:defRPr sz="1100"/>
            </a:pPr>
          </a:p>
          <a:p>
            <a:pPr>
              <a:defRPr sz="1100"/>
            </a:pPr>
            <a:r>
              <a:t>We then had them compare the idea with online question forums such as reddit.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Shape 854"/>
          <p:cNvSpPr/>
          <p:nvPr>
            <p:ph type="sldImg"/>
          </p:nvPr>
        </p:nvSpPr>
        <p:spPr>
          <a:prstGeom prst="rect">
            <a:avLst/>
          </a:prstGeom>
        </p:spPr>
        <p:txBody>
          <a:bodyPr/>
          <a:lstStyle/>
          <a:p>
            <a:pPr/>
          </a:p>
        </p:txBody>
      </p:sp>
      <p:sp>
        <p:nvSpPr>
          <p:cNvPr id="855" name="Shape 855"/>
          <p:cNvSpPr/>
          <p:nvPr>
            <p:ph type="body" sz="quarter" idx="1"/>
          </p:nvPr>
        </p:nvSpPr>
        <p:spPr>
          <a:prstGeom prst="rect">
            <a:avLst/>
          </a:prstGeom>
        </p:spPr>
        <p:txBody>
          <a:bodyPr/>
          <a:lstStyle/>
          <a:p>
            <a:pPr>
              <a:defRPr sz="1100"/>
            </a:pPr>
            <a:r>
              <a:t>South Asian: sales marketing. Knows a lot about engaging in other conversations. Believes asking people questions is key to understanding them.</a:t>
            </a:r>
          </a:p>
          <a:p>
            <a:pPr>
              <a:defRPr sz="1100"/>
            </a:pPr>
          </a:p>
          <a:p>
            <a:pPr>
              <a:defRPr sz="1100"/>
            </a:pPr>
            <a:r>
              <a:t>Need to explain: effort behind the art, we started talking ab</a:t>
            </a:r>
          </a:p>
          <a:p>
            <a:pPr>
              <a:defRPr sz="1100"/>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lvl1pPr>
              <a:defRPr sz="1100"/>
            </a:lvl1pPr>
          </a:lstStyle>
          <a:p>
            <a:pPr/>
            <a:r>
              <a:t>I cant make the arrow thicker for some reason???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Shape 864"/>
          <p:cNvSpPr/>
          <p:nvPr>
            <p:ph type="sldImg"/>
          </p:nvPr>
        </p:nvSpPr>
        <p:spPr>
          <a:prstGeom prst="rect">
            <a:avLst/>
          </a:prstGeom>
        </p:spPr>
        <p:txBody>
          <a:bodyPr/>
          <a:lstStyle/>
          <a:p>
            <a:pPr/>
          </a:p>
        </p:txBody>
      </p:sp>
      <p:sp>
        <p:nvSpPr>
          <p:cNvPr id="865" name="Shape 865"/>
          <p:cNvSpPr/>
          <p:nvPr>
            <p:ph type="body" sz="quarter" idx="1"/>
          </p:nvPr>
        </p:nvSpPr>
        <p:spPr>
          <a:prstGeom prst="rect">
            <a:avLst/>
          </a:prstGeom>
        </p:spPr>
        <p:txBody>
          <a:bodyPr/>
          <a:lstStyle>
            <a:lvl1pPr>
              <a:defRPr sz="1100"/>
            </a:lvl1pPr>
          </a:lstStyle>
          <a:p>
            <a:pPr/>
            <a:r>
              <a:t>Love this slide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6" name="Shape 876"/>
          <p:cNvSpPr/>
          <p:nvPr>
            <p:ph type="sldImg"/>
          </p:nvPr>
        </p:nvSpPr>
        <p:spPr>
          <a:prstGeom prst="rect">
            <a:avLst/>
          </a:prstGeom>
        </p:spPr>
        <p:txBody>
          <a:bodyPr/>
          <a:lstStyle/>
          <a:p>
            <a:pPr/>
          </a:p>
        </p:txBody>
      </p:sp>
      <p:sp>
        <p:nvSpPr>
          <p:cNvPr id="877" name="Shape 877"/>
          <p:cNvSpPr/>
          <p:nvPr>
            <p:ph type="body" sz="quarter" idx="1"/>
          </p:nvPr>
        </p:nvSpPr>
        <p:spPr>
          <a:prstGeom prst="rect">
            <a:avLst/>
          </a:prstGeom>
        </p:spPr>
        <p:txBody>
          <a:bodyPr/>
          <a:lstStyle>
            <a:lvl1pPr>
              <a:defRPr sz="1100"/>
            </a:lvl1pPr>
          </a:lstStyle>
          <a:p>
            <a:pPr/>
            <a:r>
              <a:t>Love this slide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lvl1pPr>
              <a:defRPr sz="1100"/>
            </a:lvl1pPr>
          </a:lstStyle>
          <a:p>
            <a:pPr/>
            <a:r>
              <a:t>Premise: the goal is to remove the need to ask questions to local, but still get their experiences. Locals would upload stories about certain locations that they enjoy. When taking a picture of those landmarks or at those locations, you can hear those stories.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Shape 928"/>
          <p:cNvSpPr/>
          <p:nvPr>
            <p:ph type="sldImg"/>
          </p:nvPr>
        </p:nvSpPr>
        <p:spPr>
          <a:prstGeom prst="rect">
            <a:avLst/>
          </a:prstGeom>
        </p:spPr>
        <p:txBody>
          <a:bodyPr/>
          <a:lstStyle/>
          <a:p>
            <a:pPr/>
          </a:p>
        </p:txBody>
      </p:sp>
      <p:sp>
        <p:nvSpPr>
          <p:cNvPr id="929" name="Shape 929"/>
          <p:cNvSpPr/>
          <p:nvPr>
            <p:ph type="body" sz="quarter" idx="1"/>
          </p:nvPr>
        </p:nvSpPr>
        <p:spPr>
          <a:prstGeom prst="rect">
            <a:avLst/>
          </a:prstGeom>
        </p:spPr>
        <p:txBody>
          <a:bodyPr/>
          <a:lstStyle>
            <a:lvl1pPr>
              <a:defRPr sz="1100"/>
            </a:lvl1pPr>
          </a:lstStyle>
          <a:p>
            <a:pPr/>
            <a:r>
              <a:t>Want to see if people are genuinely curious about the nontourist sites that are frequented by locals.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8" name="Shape 968"/>
          <p:cNvSpPr/>
          <p:nvPr>
            <p:ph type="sldImg"/>
          </p:nvPr>
        </p:nvSpPr>
        <p:spPr>
          <a:prstGeom prst="rect">
            <a:avLst/>
          </a:prstGeom>
        </p:spPr>
        <p:txBody>
          <a:bodyPr/>
          <a:lstStyle/>
          <a:p>
            <a:pPr/>
          </a:p>
        </p:txBody>
      </p:sp>
      <p:sp>
        <p:nvSpPr>
          <p:cNvPr id="969" name="Shape 969"/>
          <p:cNvSpPr/>
          <p:nvPr>
            <p:ph type="body" sz="quarter" idx="1"/>
          </p:nvPr>
        </p:nvSpPr>
        <p:spPr>
          <a:prstGeom prst="rect">
            <a:avLst/>
          </a:prstGeom>
        </p:spPr>
        <p:txBody>
          <a:bodyPr/>
          <a:lstStyle>
            <a:lvl1pPr>
              <a:defRPr sz="1100"/>
            </a:lvl1pPr>
          </a:lstStyle>
          <a:p>
            <a:pPr/>
            <a:r>
              <a:t>Andreley has traveled around a lot, but primarily on mission trips or as a tourist. Hasn’t been able to engage with locals because of the separation between those two groups. Felt like she was missing out on a lot of what the country had to offer.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Shape 1001"/>
          <p:cNvSpPr/>
          <p:nvPr>
            <p:ph type="sldImg"/>
          </p:nvPr>
        </p:nvSpPr>
        <p:spPr>
          <a:prstGeom prst="rect">
            <a:avLst/>
          </a:prstGeom>
        </p:spPr>
        <p:txBody>
          <a:bodyPr/>
          <a:lstStyle/>
          <a:p>
            <a:pPr/>
          </a:p>
        </p:txBody>
      </p:sp>
      <p:sp>
        <p:nvSpPr>
          <p:cNvPr id="1002" name="Shape 1002"/>
          <p:cNvSpPr/>
          <p:nvPr>
            <p:ph type="body" sz="quarter" idx="1"/>
          </p:nvPr>
        </p:nvSpPr>
        <p:spPr>
          <a:prstGeom prst="rect">
            <a:avLst/>
          </a:prstGeom>
        </p:spPr>
        <p:txBody>
          <a:bodyPr/>
          <a:lstStyle/>
          <a:p>
            <a:pPr>
              <a:defRPr sz="1100"/>
            </a:pPr>
            <a:r>
              <a:t>New learning: For the house boats, Wes wanted to hear a personal story about someone whose lived experience was on the boats vs. the Reunification Palace picture where he wanted more general context about the significance of the Palace with regards to the Vietnam War</a:t>
            </a:r>
          </a:p>
          <a:p>
            <a:pPr>
              <a:defRPr sz="1100"/>
            </a:pPr>
          </a:p>
          <a:p>
            <a:pPr>
              <a:defRPr sz="1100"/>
            </a:pPr>
            <a:r>
              <a:t>Related hearing about someone’s experience at Cafe Runam to his nostalgia from growing up and going to Alice’s near him.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Shape 1021"/>
          <p:cNvSpPr/>
          <p:nvPr>
            <p:ph type="sldImg"/>
          </p:nvPr>
        </p:nvSpPr>
        <p:spPr>
          <a:prstGeom prst="rect">
            <a:avLst/>
          </a:prstGeom>
        </p:spPr>
        <p:txBody>
          <a:bodyPr/>
          <a:lstStyle/>
          <a:p>
            <a:pPr/>
          </a:p>
        </p:txBody>
      </p:sp>
      <p:sp>
        <p:nvSpPr>
          <p:cNvPr id="1022" name="Shape 1022"/>
          <p:cNvSpPr/>
          <p:nvPr>
            <p:ph type="body" sz="quarter" idx="1"/>
          </p:nvPr>
        </p:nvSpPr>
        <p:spPr>
          <a:prstGeom prst="rect">
            <a:avLst/>
          </a:prstGeom>
        </p:spPr>
        <p:txBody>
          <a:bodyPr/>
          <a:lstStyle>
            <a:lvl1pPr>
              <a:defRPr sz="1100"/>
            </a:lvl1pPr>
          </a:lstStyle>
          <a:p>
            <a:pPr/>
            <a:r>
              <a:t>Love this slide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Shape 1048"/>
          <p:cNvSpPr/>
          <p:nvPr>
            <p:ph type="sldImg"/>
          </p:nvPr>
        </p:nvSpPr>
        <p:spPr>
          <a:prstGeom prst="rect">
            <a:avLst/>
          </a:prstGeom>
        </p:spPr>
        <p:txBody>
          <a:bodyPr/>
          <a:lstStyle/>
          <a:p>
            <a:pPr/>
          </a:p>
        </p:txBody>
      </p:sp>
      <p:sp>
        <p:nvSpPr>
          <p:cNvPr id="1049" name="Shape 1049"/>
          <p:cNvSpPr/>
          <p:nvPr>
            <p:ph type="body" sz="quarter" idx="1"/>
          </p:nvPr>
        </p:nvSpPr>
        <p:spPr>
          <a:prstGeom prst="rect">
            <a:avLst/>
          </a:prstGeom>
        </p:spPr>
        <p:txBody>
          <a:bodyPr/>
          <a:lstStyle>
            <a:lvl1pPr>
              <a:defRPr sz="1100"/>
            </a:lvl1pPr>
          </a:lstStyle>
          <a:p>
            <a:pPr/>
            <a:r>
              <a:t>The format of the experience prototype was simply showing them a series of memes. We wanted to see theyre initial reactions and then context was provided when asked. We then saw how their perception changed once they received the context behind the meme.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7" name="Shape 1117"/>
          <p:cNvSpPr/>
          <p:nvPr>
            <p:ph type="sldImg"/>
          </p:nvPr>
        </p:nvSpPr>
        <p:spPr>
          <a:prstGeom prst="rect">
            <a:avLst/>
          </a:prstGeom>
        </p:spPr>
        <p:txBody>
          <a:bodyPr/>
          <a:lstStyle/>
          <a:p>
            <a:pPr/>
          </a:p>
        </p:txBody>
      </p:sp>
      <p:sp>
        <p:nvSpPr>
          <p:cNvPr id="1118" name="Shape 1118"/>
          <p:cNvSpPr/>
          <p:nvPr>
            <p:ph type="body" sz="quarter" idx="1"/>
          </p:nvPr>
        </p:nvSpPr>
        <p:spPr>
          <a:prstGeom prst="rect">
            <a:avLst/>
          </a:prstGeom>
        </p:spPr>
        <p:txBody>
          <a:bodyPr/>
          <a:lstStyle>
            <a:lvl1pPr>
              <a:defRPr sz="1100"/>
            </a:lvl1pPr>
          </a:lstStyle>
          <a:p>
            <a:pPr/>
            <a:r>
              <a:t>Here Andreley is concerned that although the meme is funnt, it still is hitting a hot topic of gentrification of Hawaii and how the indigenous people have been exploited for decades. The humor still does allow people to access this darker part of the history that we are part of, but still may undermine it.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3" name="Shape 1123"/>
          <p:cNvSpPr/>
          <p:nvPr>
            <p:ph type="sldImg"/>
          </p:nvPr>
        </p:nvSpPr>
        <p:spPr>
          <a:prstGeom prst="rect">
            <a:avLst/>
          </a:prstGeom>
        </p:spPr>
        <p:txBody>
          <a:bodyPr/>
          <a:lstStyle/>
          <a:p>
            <a:pPr/>
          </a:p>
        </p:txBody>
      </p:sp>
      <p:sp>
        <p:nvSpPr>
          <p:cNvPr id="1124" name="Shape 1124"/>
          <p:cNvSpPr/>
          <p:nvPr>
            <p:ph type="body" sz="quarter" idx="1"/>
          </p:nvPr>
        </p:nvSpPr>
        <p:spPr>
          <a:prstGeom prst="rect">
            <a:avLst/>
          </a:prstGeom>
        </p:spPr>
        <p:txBody>
          <a:bodyPr/>
          <a:lstStyle>
            <a:lvl1pPr>
              <a:defRPr sz="1100"/>
            </a:lvl1pPr>
          </a:lstStyle>
          <a:p>
            <a:pPr/>
            <a:r>
              <a:t>Emphasize that sometimes historical context can feel overwhelming. Need to start with pieces and encourage people to branch off from there.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lvl1pPr>
              <a:defRPr sz="1100"/>
            </a:lvl1pPr>
          </a:lstStyle>
          <a:p>
            <a:pPr/>
            <a:r>
              <a:t>CUT THIS SLIDE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Shape 1143"/>
          <p:cNvSpPr/>
          <p:nvPr>
            <p:ph type="sldImg"/>
          </p:nvPr>
        </p:nvSpPr>
        <p:spPr>
          <a:prstGeom prst="rect">
            <a:avLst/>
          </a:prstGeom>
        </p:spPr>
        <p:txBody>
          <a:bodyPr/>
          <a:lstStyle/>
          <a:p>
            <a:pPr/>
          </a:p>
        </p:txBody>
      </p:sp>
      <p:sp>
        <p:nvSpPr>
          <p:cNvPr id="1144" name="Shape 1144"/>
          <p:cNvSpPr/>
          <p:nvPr>
            <p:ph type="body" sz="quarter" idx="1"/>
          </p:nvPr>
        </p:nvSpPr>
        <p:spPr>
          <a:prstGeom prst="rect">
            <a:avLst/>
          </a:prstGeom>
        </p:spPr>
        <p:txBody>
          <a:bodyPr/>
          <a:lstStyle>
            <a:lvl1pPr>
              <a:defRPr sz="1100"/>
            </a:lvl1pPr>
          </a:lstStyle>
          <a:p>
            <a:pPr/>
            <a:r>
              <a:t>Love this slide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1" name="Shape 1171"/>
          <p:cNvSpPr/>
          <p:nvPr>
            <p:ph type="sldImg"/>
          </p:nvPr>
        </p:nvSpPr>
        <p:spPr>
          <a:prstGeom prst="rect">
            <a:avLst/>
          </a:prstGeom>
        </p:spPr>
        <p:txBody>
          <a:bodyPr/>
          <a:lstStyle/>
          <a:p>
            <a:pPr/>
          </a:p>
        </p:txBody>
      </p:sp>
      <p:sp>
        <p:nvSpPr>
          <p:cNvPr id="1172" name="Shape 1172"/>
          <p:cNvSpPr/>
          <p:nvPr>
            <p:ph type="body" sz="quarter" idx="1"/>
          </p:nvPr>
        </p:nvSpPr>
        <p:spPr>
          <a:prstGeom prst="rect">
            <a:avLst/>
          </a:prstGeom>
        </p:spPr>
        <p:txBody>
          <a:bodyPr/>
          <a:lstStyle>
            <a:lvl1pPr>
              <a:defRPr sz="1100"/>
            </a:lvl1pPr>
          </a:lstStyle>
          <a:p>
            <a:pPr/>
            <a:r>
              <a:t>Can also read about the background of a specific song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Shape 1181"/>
          <p:cNvSpPr/>
          <p:nvPr>
            <p:ph type="sldImg"/>
          </p:nvPr>
        </p:nvSpPr>
        <p:spPr>
          <a:prstGeom prst="rect">
            <a:avLst/>
          </a:prstGeom>
        </p:spPr>
        <p:txBody>
          <a:bodyPr/>
          <a:lstStyle/>
          <a:p>
            <a:pPr/>
          </a:p>
        </p:txBody>
      </p:sp>
      <p:sp>
        <p:nvSpPr>
          <p:cNvPr id="1182" name="Shape 1182"/>
          <p:cNvSpPr/>
          <p:nvPr>
            <p:ph type="body" sz="quarter" idx="1"/>
          </p:nvPr>
        </p:nvSpPr>
        <p:spPr>
          <a:prstGeom prst="rect">
            <a:avLst/>
          </a:prstGeom>
        </p:spPr>
        <p:txBody>
          <a:bodyPr/>
          <a:lstStyle>
            <a:lvl1pPr>
              <a:defRPr sz="1100"/>
            </a:lvl1pPr>
          </a:lstStyle>
          <a:p>
            <a:pPr/>
            <a:r>
              <a:t>Can also read about the background of a specific song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6" name="Shape 1216"/>
          <p:cNvSpPr/>
          <p:nvPr>
            <p:ph type="sldImg"/>
          </p:nvPr>
        </p:nvSpPr>
        <p:spPr>
          <a:prstGeom prst="rect">
            <a:avLst/>
          </a:prstGeom>
        </p:spPr>
        <p:txBody>
          <a:bodyPr/>
          <a:lstStyle/>
          <a:p>
            <a:pPr/>
          </a:p>
        </p:txBody>
      </p:sp>
      <p:sp>
        <p:nvSpPr>
          <p:cNvPr id="1217" name="Shape 1217"/>
          <p:cNvSpPr/>
          <p:nvPr>
            <p:ph type="body" sz="quarter" idx="1"/>
          </p:nvPr>
        </p:nvSpPr>
        <p:spPr>
          <a:prstGeom prst="rect">
            <a:avLst/>
          </a:prstGeom>
        </p:spPr>
        <p:txBody>
          <a:bodyPr/>
          <a:lstStyle>
            <a:lvl1pPr>
              <a:defRPr sz="1100"/>
            </a:lvl1pPr>
          </a:lstStyle>
          <a:p>
            <a:pPr/>
            <a:r>
              <a:t>Would opt in to education if it were readily avaialble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4" name="Shape 1284"/>
          <p:cNvSpPr/>
          <p:nvPr>
            <p:ph type="sldImg"/>
          </p:nvPr>
        </p:nvSpPr>
        <p:spPr>
          <a:prstGeom prst="rect">
            <a:avLst/>
          </a:prstGeom>
        </p:spPr>
        <p:txBody>
          <a:bodyPr/>
          <a:lstStyle/>
          <a:p>
            <a:pPr/>
          </a:p>
        </p:txBody>
      </p:sp>
      <p:sp>
        <p:nvSpPr>
          <p:cNvPr id="1285" name="Shape 1285"/>
          <p:cNvSpPr/>
          <p:nvPr>
            <p:ph type="body" sz="quarter" idx="1"/>
          </p:nvPr>
        </p:nvSpPr>
        <p:spPr>
          <a:prstGeom prst="rect">
            <a:avLst/>
          </a:prstGeom>
        </p:spPr>
        <p:txBody>
          <a:bodyPr/>
          <a:lstStyle>
            <a:lvl1pPr>
              <a:defRPr sz="1100"/>
            </a:lvl1pPr>
          </a:lstStyle>
          <a:p>
            <a:pPr/>
            <a:r>
              <a:t>Karen lost a sense of belonging after watching the video - need balance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4" name="Shape 1324"/>
          <p:cNvSpPr/>
          <p:nvPr>
            <p:ph type="sldImg"/>
          </p:nvPr>
        </p:nvSpPr>
        <p:spPr>
          <a:prstGeom prst="rect">
            <a:avLst/>
          </a:prstGeom>
        </p:spPr>
        <p:txBody>
          <a:bodyPr/>
          <a:lstStyle/>
          <a:p>
            <a:pPr/>
          </a:p>
        </p:txBody>
      </p:sp>
      <p:sp>
        <p:nvSpPr>
          <p:cNvPr id="1325" name="Shape 1325"/>
          <p:cNvSpPr/>
          <p:nvPr>
            <p:ph type="body" sz="quarter" idx="1"/>
          </p:nvPr>
        </p:nvSpPr>
        <p:spPr>
          <a:prstGeom prst="rect">
            <a:avLst/>
          </a:prstGeom>
        </p:spPr>
        <p:txBody>
          <a:bodyPr/>
          <a:lstStyle>
            <a:lvl1pPr>
              <a:defRPr sz="1100"/>
            </a:lvl1pPr>
          </a:lstStyle>
          <a:p>
            <a:pPr/>
            <a:r>
              <a:t>Love this slide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4" name="Shape 1334"/>
          <p:cNvSpPr/>
          <p:nvPr>
            <p:ph type="sldImg"/>
          </p:nvPr>
        </p:nvSpPr>
        <p:spPr>
          <a:prstGeom prst="rect">
            <a:avLst/>
          </a:prstGeom>
        </p:spPr>
        <p:txBody>
          <a:bodyPr/>
          <a:lstStyle/>
          <a:p>
            <a:pPr/>
          </a:p>
        </p:txBody>
      </p:sp>
      <p:sp>
        <p:nvSpPr>
          <p:cNvPr id="1335" name="Shape 1335"/>
          <p:cNvSpPr/>
          <p:nvPr>
            <p:ph type="body" sz="quarter" idx="1"/>
          </p:nvPr>
        </p:nvSpPr>
        <p:spPr>
          <a:prstGeom prst="rect">
            <a:avLst/>
          </a:prstGeom>
        </p:spPr>
        <p:txBody>
          <a:bodyPr/>
          <a:lstStyle>
            <a:lvl1pPr>
              <a:defRPr sz="1100"/>
            </a:lvl1pPr>
          </a:lstStyle>
          <a:p>
            <a:pPr/>
            <a:r>
              <a:t>Love this slide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8" name="Shape 1368"/>
          <p:cNvSpPr/>
          <p:nvPr>
            <p:ph type="sldImg"/>
          </p:nvPr>
        </p:nvSpPr>
        <p:spPr>
          <a:prstGeom prst="rect">
            <a:avLst/>
          </a:prstGeom>
        </p:spPr>
        <p:txBody>
          <a:bodyPr/>
          <a:lstStyle/>
          <a:p>
            <a:pPr/>
          </a:p>
        </p:txBody>
      </p:sp>
      <p:sp>
        <p:nvSpPr>
          <p:cNvPr id="1369" name="Shape 1369"/>
          <p:cNvSpPr/>
          <p:nvPr>
            <p:ph type="body" sz="quarter" idx="1"/>
          </p:nvPr>
        </p:nvSpPr>
        <p:spPr>
          <a:prstGeom prst="rect">
            <a:avLst/>
          </a:prstGeom>
        </p:spPr>
        <p:txBody>
          <a:bodyPr/>
          <a:lstStyle>
            <a:lvl1pPr>
              <a:defRPr sz="1100"/>
            </a:lvl1pPr>
          </a:lstStyle>
          <a:p>
            <a:pPr/>
            <a:r>
              <a:t>Love this 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lvl1pPr>
              <a:defRPr sz="1100"/>
            </a:lvl1pPr>
          </a:lstStyle>
          <a:p>
            <a:pPr/>
            <a:r>
              <a:t>Reminder that user types are at bottom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marL="457200" indent="-298450">
              <a:lnSpc>
                <a:spcPct val="115000"/>
              </a:lnSpc>
              <a:spcBef>
                <a:spcPts val="1200"/>
              </a:spcBef>
              <a:buClr>
                <a:srgbClr val="000000"/>
              </a:buClr>
              <a:buSzPts val="1100"/>
              <a:buFont typeface="Arial"/>
              <a:buChar char="●"/>
              <a:defRPr sz="1100"/>
            </a:pPr>
            <a:r>
              <a:t>HMW change the stereotypes of certain cultures to be more positive</a:t>
            </a:r>
          </a:p>
          <a:p>
            <a:pPr marL="457200" indent="-298450">
              <a:lnSpc>
                <a:spcPct val="115000"/>
              </a:lnSpc>
              <a:buClr>
                <a:srgbClr val="000000"/>
              </a:buClr>
              <a:buSzPts val="1100"/>
              <a:buFont typeface="Arial"/>
              <a:buChar char="●"/>
              <a:defRPr sz="1100"/>
            </a:pPr>
            <a:r>
              <a:t>HMW make cultural context desirable*</a:t>
            </a:r>
          </a:p>
          <a:p>
            <a:pPr marL="457200" indent="-298450">
              <a:lnSpc>
                <a:spcPct val="115000"/>
              </a:lnSpc>
              <a:buClr>
                <a:srgbClr val="000000"/>
              </a:buClr>
              <a:buSzPts val="1100"/>
              <a:buFont typeface="Arial"/>
              <a:buChar char="●"/>
              <a:defRPr b="1" sz="1100"/>
            </a:pPr>
            <a:r>
              <a:t>HMW make cultural context rewarding ****</a:t>
            </a:r>
          </a:p>
          <a:p>
            <a:pPr marL="457200" indent="-298450">
              <a:lnSpc>
                <a:spcPct val="115000"/>
              </a:lnSpc>
              <a:buClr>
                <a:srgbClr val="000000"/>
              </a:buClr>
              <a:buSzPts val="1100"/>
              <a:buFont typeface="Arial"/>
              <a:buChar char="●"/>
              <a:defRPr sz="1100"/>
            </a:pPr>
            <a:r>
              <a:t>HMW have other cultures fight against stereotyping of other cultures</a:t>
            </a:r>
          </a:p>
          <a:p>
            <a:pPr marL="457200" indent="-298450">
              <a:lnSpc>
                <a:spcPct val="115000"/>
              </a:lnSpc>
              <a:buClr>
                <a:srgbClr val="000000"/>
              </a:buClr>
              <a:buSzPts val="1100"/>
              <a:buFont typeface="Arial"/>
              <a:buChar char="●"/>
              <a:defRPr sz="1100"/>
            </a:pPr>
            <a:r>
              <a:t>HMW generate our own stereotypes</a:t>
            </a:r>
          </a:p>
          <a:p>
            <a:pPr marL="457200" indent="-298450">
              <a:lnSpc>
                <a:spcPct val="115000"/>
              </a:lnSpc>
              <a:buClr>
                <a:srgbClr val="000000"/>
              </a:buClr>
              <a:buSzPts val="1100"/>
              <a:buFont typeface="Arial"/>
              <a:buChar char="●"/>
              <a:defRPr b="1" sz="1100"/>
            </a:pPr>
            <a:r>
              <a:t>HMW make a CrashCourse for cultural context **</a:t>
            </a:r>
          </a:p>
          <a:p>
            <a:pPr marL="457200" indent="-298450">
              <a:lnSpc>
                <a:spcPct val="115000"/>
              </a:lnSpc>
              <a:buClr>
                <a:srgbClr val="000000"/>
              </a:buClr>
              <a:buSzPts val="1100"/>
              <a:buFont typeface="Arial"/>
              <a:buChar char="●"/>
              <a:defRPr sz="1100"/>
            </a:pPr>
            <a:r>
              <a:t>HMW show the harm of negative stereotypes/exoticization/sexualization</a:t>
            </a:r>
          </a:p>
          <a:p>
            <a:pPr marL="457200" indent="-298450">
              <a:lnSpc>
                <a:spcPct val="115000"/>
              </a:lnSpc>
              <a:buClr>
                <a:srgbClr val="000000"/>
              </a:buClr>
              <a:buSzPts val="1100"/>
              <a:buFont typeface="Arial"/>
              <a:buChar char="●"/>
              <a:defRPr b="1" sz="1100"/>
            </a:pPr>
            <a:r>
              <a:t>HMW change how audience members interact with cultural performers ***</a:t>
            </a:r>
          </a:p>
          <a:p>
            <a:pPr marL="457200" indent="-298450">
              <a:lnSpc>
                <a:spcPct val="115000"/>
              </a:lnSpc>
              <a:buClr>
                <a:srgbClr val="000000"/>
              </a:buClr>
              <a:buSzPts val="1100"/>
              <a:buFont typeface="Arial"/>
              <a:buChar char="●"/>
              <a:defRPr sz="1100"/>
            </a:pPr>
            <a:r>
              <a:t>HMW incorporate non-performers to educate during performances</a:t>
            </a:r>
          </a:p>
          <a:p>
            <a:pPr marL="457200" indent="-298450">
              <a:lnSpc>
                <a:spcPct val="115000"/>
              </a:lnSpc>
              <a:buClr>
                <a:srgbClr val="000000"/>
              </a:buClr>
              <a:buSzPts val="1100"/>
              <a:buFont typeface="Arial"/>
              <a:buChar char="●"/>
              <a:defRPr sz="1100"/>
            </a:pPr>
            <a:r>
              <a:t>HMW make cultural context feel less like school *</a:t>
            </a:r>
          </a:p>
          <a:p>
            <a:pPr marL="457200" indent="-298450">
              <a:lnSpc>
                <a:spcPct val="115000"/>
              </a:lnSpc>
              <a:buClr>
                <a:srgbClr val="000000"/>
              </a:buClr>
              <a:buSzPts val="1100"/>
              <a:buFont typeface="Arial"/>
              <a:buChar char="●"/>
              <a:defRPr sz="1100"/>
            </a:pPr>
            <a:r>
              <a:t>HMW refocus the beauty that others see in cultural performances *</a:t>
            </a:r>
          </a:p>
          <a:p>
            <a:pPr marL="457200" indent="-298450">
              <a:lnSpc>
                <a:spcPct val="115000"/>
              </a:lnSpc>
              <a:buClr>
                <a:srgbClr val="000000"/>
              </a:buClr>
              <a:buSzPts val="1100"/>
              <a:buFont typeface="Arial"/>
              <a:buChar char="●"/>
              <a:defRPr sz="1100"/>
            </a:pPr>
            <a:r>
              <a:t>HMW make performances seem less sexual</a:t>
            </a:r>
          </a:p>
          <a:p>
            <a:pPr marL="457200" indent="-298450">
              <a:lnSpc>
                <a:spcPct val="115000"/>
              </a:lnSpc>
              <a:buClr>
                <a:srgbClr val="000000"/>
              </a:buClr>
              <a:buSzPts val="1100"/>
              <a:buFont typeface="Arial"/>
              <a:buChar char="●"/>
              <a:defRPr sz="1100"/>
            </a:pPr>
            <a:r>
              <a:t>HMW make viewers less sexually aroused by performers</a:t>
            </a:r>
          </a:p>
          <a:p>
            <a:pPr marL="457200" indent="-298450">
              <a:lnSpc>
                <a:spcPct val="115000"/>
              </a:lnSpc>
              <a:buClr>
                <a:srgbClr val="000000"/>
              </a:buClr>
              <a:buSzPts val="1100"/>
              <a:buFont typeface="Arial"/>
              <a:buChar char="●"/>
              <a:defRPr sz="1100"/>
            </a:pPr>
            <a:r>
              <a:t>HMW we make performances more understandable without a history lesson *</a:t>
            </a:r>
          </a:p>
          <a:p>
            <a:pPr marL="457200" indent="-298450">
              <a:lnSpc>
                <a:spcPct val="115000"/>
              </a:lnSpc>
              <a:buClr>
                <a:srgbClr val="000000"/>
              </a:buClr>
              <a:buSzPts val="1100"/>
              <a:buFont typeface="Arial"/>
              <a:buChar char="●"/>
              <a:defRPr sz="1100"/>
            </a:pPr>
            <a:r>
              <a:t>HMW make criticisms less apparent</a:t>
            </a:r>
          </a:p>
          <a:p>
            <a:pPr marL="457200" indent="-298450">
              <a:lnSpc>
                <a:spcPct val="115000"/>
              </a:lnSpc>
              <a:buClr>
                <a:srgbClr val="000000"/>
              </a:buClr>
              <a:buSzPts val="1100"/>
              <a:buFont typeface="Arial"/>
              <a:buChar char="●"/>
              <a:defRPr sz="1100"/>
            </a:pPr>
            <a:r>
              <a:t>HMW redirect judgements into admiration</a:t>
            </a:r>
          </a:p>
          <a:p>
            <a:pPr marL="457200" indent="-298450">
              <a:lnSpc>
                <a:spcPct val="115000"/>
              </a:lnSpc>
              <a:buClr>
                <a:srgbClr val="000000"/>
              </a:buClr>
              <a:buSzPts val="1100"/>
              <a:buFont typeface="Arial"/>
              <a:buChar char="●"/>
              <a:defRPr sz="1100"/>
            </a:pPr>
            <a:r>
              <a:t>HMW understand where stereotypes rise from</a:t>
            </a:r>
          </a:p>
          <a:p>
            <a:pPr marL="457200" indent="-298450">
              <a:lnSpc>
                <a:spcPct val="115000"/>
              </a:lnSpc>
              <a:buClr>
                <a:srgbClr val="000000"/>
              </a:buClr>
              <a:buSzPts val="1100"/>
              <a:buFont typeface="Arial"/>
              <a:buChar char="●"/>
              <a:defRPr sz="1100"/>
            </a:pPr>
            <a:r>
              <a:t>HMW we make Kawena more comfortable performing in front of people she doesn’t know?</a:t>
            </a:r>
          </a:p>
          <a:p>
            <a:pPr marL="457200" indent="-298450">
              <a:lnSpc>
                <a:spcPct val="115000"/>
              </a:lnSpc>
              <a:buClr>
                <a:srgbClr val="000000"/>
              </a:buClr>
              <a:buSzPts val="1100"/>
              <a:buFont typeface="Arial"/>
              <a:buChar char="●"/>
              <a:defRPr sz="1100"/>
            </a:pPr>
            <a:r>
              <a:t>HMW ensure that the observers don’t sexualize performers?</a:t>
            </a:r>
          </a:p>
          <a:p>
            <a:pPr marL="457200" indent="-298450">
              <a:lnSpc>
                <a:spcPct val="115000"/>
              </a:lnSpc>
              <a:buClr>
                <a:srgbClr val="000000"/>
              </a:buClr>
              <a:buSzPts val="1100"/>
              <a:buFont typeface="Arial"/>
              <a:buChar char="●"/>
              <a:defRPr sz="1100"/>
            </a:pPr>
            <a:r>
              <a:t>HMW teach audiences about the performance they are about to watch? *</a:t>
            </a:r>
          </a:p>
          <a:p>
            <a:pPr marL="457200" indent="-298450">
              <a:lnSpc>
                <a:spcPct val="115000"/>
              </a:lnSpc>
              <a:buClr>
                <a:srgbClr val="000000"/>
              </a:buClr>
              <a:buSzPts val="1100"/>
              <a:buFont typeface="Arial"/>
              <a:buChar char="●"/>
              <a:defRPr sz="1100"/>
            </a:pPr>
            <a:r>
              <a:t>HMW see what the audience thinks about a performance?</a:t>
            </a:r>
          </a:p>
          <a:p>
            <a:pPr marL="457200" indent="-298450">
              <a:lnSpc>
                <a:spcPct val="115000"/>
              </a:lnSpc>
              <a:buClr>
                <a:srgbClr val="000000"/>
              </a:buClr>
              <a:buSzPts val="1100"/>
              <a:buFont typeface="Arial"/>
              <a:buChar char="●"/>
              <a:defRPr sz="1100"/>
            </a:pPr>
            <a:r>
              <a:t>HMW make cultural context a prerequisite? *</a:t>
            </a:r>
          </a:p>
          <a:p>
            <a:pPr marL="457200" indent="-298450">
              <a:lnSpc>
                <a:spcPct val="115000"/>
              </a:lnSpc>
              <a:buClr>
                <a:srgbClr val="000000"/>
              </a:buClr>
              <a:buSzPts val="1100"/>
              <a:buFont typeface="Arial"/>
              <a:buChar char="●"/>
              <a:defRPr b="1" sz="1100"/>
            </a:pPr>
            <a:r>
              <a:t>HMW use context to enhance performances? ***</a:t>
            </a:r>
          </a:p>
          <a:p>
            <a:pPr marL="457200" indent="-298450">
              <a:lnSpc>
                <a:spcPct val="115000"/>
              </a:lnSpc>
              <a:buClr>
                <a:srgbClr val="000000"/>
              </a:buClr>
              <a:buSzPts val="1100"/>
              <a:buFont typeface="Arial"/>
              <a:buChar char="●"/>
              <a:defRPr sz="1100"/>
            </a:pPr>
            <a:r>
              <a:t>HMW interweave performances and cultural context?</a:t>
            </a:r>
          </a:p>
          <a:p>
            <a:pPr marL="457200" indent="-298450">
              <a:lnSpc>
                <a:spcPct val="115000"/>
              </a:lnSpc>
              <a:buClr>
                <a:srgbClr val="000000"/>
              </a:buClr>
              <a:buSzPts val="1100"/>
              <a:buFont typeface="Arial"/>
              <a:buChar char="●"/>
              <a:defRPr sz="1100"/>
            </a:pPr>
            <a:r>
              <a:t>HMW create safe performance spaces?</a:t>
            </a:r>
          </a:p>
          <a:p>
            <a:pPr marL="457200" indent="-298450">
              <a:lnSpc>
                <a:spcPct val="115000"/>
              </a:lnSpc>
              <a:buClr>
                <a:srgbClr val="000000"/>
              </a:buClr>
              <a:buSzPts val="1100"/>
              <a:buFont typeface="Arial"/>
              <a:buChar char="●"/>
              <a:defRPr sz="1100"/>
            </a:pPr>
            <a:r>
              <a:t>HMW teach others who are very different from us about our culture while maintaining boundaries</a:t>
            </a:r>
          </a:p>
          <a:p>
            <a:pPr marL="457200" indent="-298450">
              <a:lnSpc>
                <a:spcPct val="115000"/>
              </a:lnSpc>
              <a:buClr>
                <a:srgbClr val="000000"/>
              </a:buClr>
              <a:buSzPts val="1100"/>
              <a:buFont typeface="Arial"/>
              <a:buChar char="●"/>
              <a:defRPr b="1" sz="1100"/>
            </a:pPr>
            <a:r>
              <a:t>HMW make explaining one’s culture to others less burdensome**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hape 641"/>
          <p:cNvSpPr/>
          <p:nvPr>
            <p:ph type="sldImg"/>
          </p:nvPr>
        </p:nvSpPr>
        <p:spPr>
          <a:prstGeom prst="rect">
            <a:avLst/>
          </a:prstGeom>
        </p:spPr>
        <p:txBody>
          <a:bodyPr/>
          <a:lstStyle/>
          <a:p>
            <a:pPr/>
          </a:p>
        </p:txBody>
      </p:sp>
      <p:sp>
        <p:nvSpPr>
          <p:cNvPr id="642" name="Shape 642"/>
          <p:cNvSpPr/>
          <p:nvPr>
            <p:ph type="body" sz="quarter" idx="1"/>
          </p:nvPr>
        </p:nvSpPr>
        <p:spPr>
          <a:prstGeom prst="rect">
            <a:avLst/>
          </a:prstGeom>
        </p:spPr>
        <p:txBody>
          <a:bodyPr/>
          <a:lstStyle/>
          <a:p>
            <a:pPr marL="457200" indent="-298450">
              <a:lnSpc>
                <a:spcPct val="115000"/>
              </a:lnSpc>
              <a:spcBef>
                <a:spcPts val="1200"/>
              </a:spcBef>
              <a:buClr>
                <a:srgbClr val="000000"/>
              </a:buClr>
              <a:buSzPts val="1100"/>
              <a:buFont typeface="Arial"/>
              <a:buChar char="●"/>
              <a:defRPr sz="1100"/>
            </a:pPr>
            <a:r>
              <a:t>HMW change the stereotypes of certain cultures to be more positive</a:t>
            </a:r>
          </a:p>
          <a:p>
            <a:pPr marL="457200" indent="-298450">
              <a:lnSpc>
                <a:spcPct val="115000"/>
              </a:lnSpc>
              <a:buClr>
                <a:srgbClr val="000000"/>
              </a:buClr>
              <a:buSzPts val="1100"/>
              <a:buFont typeface="Arial"/>
              <a:buChar char="●"/>
              <a:defRPr sz="1100"/>
            </a:pPr>
            <a:r>
              <a:t>HMW make cultural context desirable*</a:t>
            </a:r>
          </a:p>
          <a:p>
            <a:pPr marL="457200" indent="-298450">
              <a:lnSpc>
                <a:spcPct val="115000"/>
              </a:lnSpc>
              <a:buClr>
                <a:srgbClr val="000000"/>
              </a:buClr>
              <a:buSzPts val="1100"/>
              <a:buFont typeface="Arial"/>
              <a:buChar char="●"/>
              <a:defRPr b="1" sz="1100"/>
            </a:pPr>
            <a:r>
              <a:t>HMW make cultural context rewarding ****</a:t>
            </a:r>
          </a:p>
          <a:p>
            <a:pPr marL="457200" indent="-298450">
              <a:lnSpc>
                <a:spcPct val="115000"/>
              </a:lnSpc>
              <a:buClr>
                <a:srgbClr val="000000"/>
              </a:buClr>
              <a:buSzPts val="1100"/>
              <a:buFont typeface="Arial"/>
              <a:buChar char="●"/>
              <a:defRPr sz="1100"/>
            </a:pPr>
            <a:r>
              <a:t>HMW have other cultures fight against stereotyping of other cultures</a:t>
            </a:r>
          </a:p>
          <a:p>
            <a:pPr marL="457200" indent="-298450">
              <a:lnSpc>
                <a:spcPct val="115000"/>
              </a:lnSpc>
              <a:buClr>
                <a:srgbClr val="000000"/>
              </a:buClr>
              <a:buSzPts val="1100"/>
              <a:buFont typeface="Arial"/>
              <a:buChar char="●"/>
              <a:defRPr sz="1100"/>
            </a:pPr>
            <a:r>
              <a:t>HMW generate our own stereotypes</a:t>
            </a:r>
          </a:p>
          <a:p>
            <a:pPr marL="457200" indent="-298450">
              <a:lnSpc>
                <a:spcPct val="115000"/>
              </a:lnSpc>
              <a:buClr>
                <a:srgbClr val="000000"/>
              </a:buClr>
              <a:buSzPts val="1100"/>
              <a:buFont typeface="Arial"/>
              <a:buChar char="●"/>
              <a:defRPr b="1" sz="1100"/>
            </a:pPr>
            <a:r>
              <a:t>HMW make a CrashCourse for cultural context **</a:t>
            </a:r>
          </a:p>
          <a:p>
            <a:pPr marL="457200" indent="-298450">
              <a:lnSpc>
                <a:spcPct val="115000"/>
              </a:lnSpc>
              <a:buClr>
                <a:srgbClr val="000000"/>
              </a:buClr>
              <a:buSzPts val="1100"/>
              <a:buFont typeface="Arial"/>
              <a:buChar char="●"/>
              <a:defRPr sz="1100"/>
            </a:pPr>
            <a:r>
              <a:t>HMW show the harm of negative stereotypes/exoticization/sexualization</a:t>
            </a:r>
          </a:p>
          <a:p>
            <a:pPr marL="457200" indent="-298450">
              <a:lnSpc>
                <a:spcPct val="115000"/>
              </a:lnSpc>
              <a:buClr>
                <a:srgbClr val="000000"/>
              </a:buClr>
              <a:buSzPts val="1100"/>
              <a:buFont typeface="Arial"/>
              <a:buChar char="●"/>
              <a:defRPr b="1" sz="1100"/>
            </a:pPr>
            <a:r>
              <a:t>HMW change how audience members interact with cultural performers ***</a:t>
            </a:r>
          </a:p>
          <a:p>
            <a:pPr marL="457200" indent="-298450">
              <a:lnSpc>
                <a:spcPct val="115000"/>
              </a:lnSpc>
              <a:buClr>
                <a:srgbClr val="000000"/>
              </a:buClr>
              <a:buSzPts val="1100"/>
              <a:buFont typeface="Arial"/>
              <a:buChar char="●"/>
              <a:defRPr sz="1100"/>
            </a:pPr>
            <a:r>
              <a:t>HMW incorporate non-performers to educate during performances</a:t>
            </a:r>
          </a:p>
          <a:p>
            <a:pPr marL="457200" indent="-298450">
              <a:lnSpc>
                <a:spcPct val="115000"/>
              </a:lnSpc>
              <a:buClr>
                <a:srgbClr val="000000"/>
              </a:buClr>
              <a:buSzPts val="1100"/>
              <a:buFont typeface="Arial"/>
              <a:buChar char="●"/>
              <a:defRPr sz="1100"/>
            </a:pPr>
            <a:r>
              <a:t>HMW make cultural context feel less like school *</a:t>
            </a:r>
          </a:p>
          <a:p>
            <a:pPr marL="457200" indent="-298450">
              <a:lnSpc>
                <a:spcPct val="115000"/>
              </a:lnSpc>
              <a:buClr>
                <a:srgbClr val="000000"/>
              </a:buClr>
              <a:buSzPts val="1100"/>
              <a:buFont typeface="Arial"/>
              <a:buChar char="●"/>
              <a:defRPr sz="1100"/>
            </a:pPr>
            <a:r>
              <a:t>HMW refocus the beauty that others see in cultural performances *</a:t>
            </a:r>
          </a:p>
          <a:p>
            <a:pPr marL="457200" indent="-298450">
              <a:lnSpc>
                <a:spcPct val="115000"/>
              </a:lnSpc>
              <a:buClr>
                <a:srgbClr val="000000"/>
              </a:buClr>
              <a:buSzPts val="1100"/>
              <a:buFont typeface="Arial"/>
              <a:buChar char="●"/>
              <a:defRPr sz="1100"/>
            </a:pPr>
            <a:r>
              <a:t>HMW make performances seem less sexual</a:t>
            </a:r>
          </a:p>
          <a:p>
            <a:pPr marL="457200" indent="-298450">
              <a:lnSpc>
                <a:spcPct val="115000"/>
              </a:lnSpc>
              <a:buClr>
                <a:srgbClr val="000000"/>
              </a:buClr>
              <a:buSzPts val="1100"/>
              <a:buFont typeface="Arial"/>
              <a:buChar char="●"/>
              <a:defRPr sz="1100"/>
            </a:pPr>
            <a:r>
              <a:t>HMW make viewers less sexually aroused by performers</a:t>
            </a:r>
          </a:p>
          <a:p>
            <a:pPr marL="457200" indent="-298450">
              <a:lnSpc>
                <a:spcPct val="115000"/>
              </a:lnSpc>
              <a:buClr>
                <a:srgbClr val="000000"/>
              </a:buClr>
              <a:buSzPts val="1100"/>
              <a:buFont typeface="Arial"/>
              <a:buChar char="●"/>
              <a:defRPr sz="1100"/>
            </a:pPr>
            <a:r>
              <a:t>HMW we make performances more understandable without a history lesson *</a:t>
            </a:r>
          </a:p>
          <a:p>
            <a:pPr marL="457200" indent="-298450">
              <a:lnSpc>
                <a:spcPct val="115000"/>
              </a:lnSpc>
              <a:buClr>
                <a:srgbClr val="000000"/>
              </a:buClr>
              <a:buSzPts val="1100"/>
              <a:buFont typeface="Arial"/>
              <a:buChar char="●"/>
              <a:defRPr sz="1100"/>
            </a:pPr>
            <a:r>
              <a:t>HMW make criticisms less apparent</a:t>
            </a:r>
          </a:p>
          <a:p>
            <a:pPr marL="457200" indent="-298450">
              <a:lnSpc>
                <a:spcPct val="115000"/>
              </a:lnSpc>
              <a:buClr>
                <a:srgbClr val="000000"/>
              </a:buClr>
              <a:buSzPts val="1100"/>
              <a:buFont typeface="Arial"/>
              <a:buChar char="●"/>
              <a:defRPr sz="1100"/>
            </a:pPr>
            <a:r>
              <a:t>HMW redirect judgements into admiration</a:t>
            </a:r>
          </a:p>
          <a:p>
            <a:pPr marL="457200" indent="-298450">
              <a:lnSpc>
                <a:spcPct val="115000"/>
              </a:lnSpc>
              <a:buClr>
                <a:srgbClr val="000000"/>
              </a:buClr>
              <a:buSzPts val="1100"/>
              <a:buFont typeface="Arial"/>
              <a:buChar char="●"/>
              <a:defRPr sz="1100"/>
            </a:pPr>
            <a:r>
              <a:t>HMW understand where stereotypes rise from</a:t>
            </a:r>
          </a:p>
          <a:p>
            <a:pPr marL="457200" indent="-298450">
              <a:lnSpc>
                <a:spcPct val="115000"/>
              </a:lnSpc>
              <a:buClr>
                <a:srgbClr val="000000"/>
              </a:buClr>
              <a:buSzPts val="1100"/>
              <a:buFont typeface="Arial"/>
              <a:buChar char="●"/>
              <a:defRPr sz="1100"/>
            </a:pPr>
            <a:r>
              <a:t>HMW we make Kawena more comfortable performing in front of people she doesn’t know?</a:t>
            </a:r>
          </a:p>
          <a:p>
            <a:pPr marL="457200" indent="-298450">
              <a:lnSpc>
                <a:spcPct val="115000"/>
              </a:lnSpc>
              <a:buClr>
                <a:srgbClr val="000000"/>
              </a:buClr>
              <a:buSzPts val="1100"/>
              <a:buFont typeface="Arial"/>
              <a:buChar char="●"/>
              <a:defRPr sz="1100"/>
            </a:pPr>
            <a:r>
              <a:t>HMW ensure that the observers don’t sexualize performers?</a:t>
            </a:r>
          </a:p>
          <a:p>
            <a:pPr marL="457200" indent="-298450">
              <a:lnSpc>
                <a:spcPct val="115000"/>
              </a:lnSpc>
              <a:buClr>
                <a:srgbClr val="000000"/>
              </a:buClr>
              <a:buSzPts val="1100"/>
              <a:buFont typeface="Arial"/>
              <a:buChar char="●"/>
              <a:defRPr sz="1100"/>
            </a:pPr>
            <a:r>
              <a:t>HMW teach audiences about the performance they are about to watch? *</a:t>
            </a:r>
          </a:p>
          <a:p>
            <a:pPr marL="457200" indent="-298450">
              <a:lnSpc>
                <a:spcPct val="115000"/>
              </a:lnSpc>
              <a:buClr>
                <a:srgbClr val="000000"/>
              </a:buClr>
              <a:buSzPts val="1100"/>
              <a:buFont typeface="Arial"/>
              <a:buChar char="●"/>
              <a:defRPr sz="1100"/>
            </a:pPr>
            <a:r>
              <a:t>HMW see what the audience thinks about a performance?</a:t>
            </a:r>
          </a:p>
          <a:p>
            <a:pPr marL="457200" indent="-298450">
              <a:lnSpc>
                <a:spcPct val="115000"/>
              </a:lnSpc>
              <a:buClr>
                <a:srgbClr val="000000"/>
              </a:buClr>
              <a:buSzPts val="1100"/>
              <a:buFont typeface="Arial"/>
              <a:buChar char="●"/>
              <a:defRPr sz="1100"/>
            </a:pPr>
            <a:r>
              <a:t>HMW make cultural context a prerequisite? *</a:t>
            </a:r>
          </a:p>
          <a:p>
            <a:pPr marL="457200" indent="-298450">
              <a:lnSpc>
                <a:spcPct val="115000"/>
              </a:lnSpc>
              <a:buClr>
                <a:srgbClr val="000000"/>
              </a:buClr>
              <a:buSzPts val="1100"/>
              <a:buFont typeface="Arial"/>
              <a:buChar char="●"/>
              <a:defRPr b="1" sz="1100"/>
            </a:pPr>
            <a:r>
              <a:t>HMW use context to enhance performances? ***</a:t>
            </a:r>
          </a:p>
          <a:p>
            <a:pPr marL="457200" indent="-298450">
              <a:lnSpc>
                <a:spcPct val="115000"/>
              </a:lnSpc>
              <a:buClr>
                <a:srgbClr val="000000"/>
              </a:buClr>
              <a:buSzPts val="1100"/>
              <a:buFont typeface="Arial"/>
              <a:buChar char="●"/>
              <a:defRPr sz="1100"/>
            </a:pPr>
            <a:r>
              <a:t>HMW interweave performances and cultural context?</a:t>
            </a:r>
          </a:p>
          <a:p>
            <a:pPr marL="457200" indent="-298450">
              <a:lnSpc>
                <a:spcPct val="115000"/>
              </a:lnSpc>
              <a:buClr>
                <a:srgbClr val="000000"/>
              </a:buClr>
              <a:buSzPts val="1100"/>
              <a:buFont typeface="Arial"/>
              <a:buChar char="●"/>
              <a:defRPr sz="1100"/>
            </a:pPr>
            <a:r>
              <a:t>HMW create safe performance spaces?</a:t>
            </a:r>
          </a:p>
          <a:p>
            <a:pPr marL="457200" indent="-298450">
              <a:lnSpc>
                <a:spcPct val="115000"/>
              </a:lnSpc>
              <a:buClr>
                <a:srgbClr val="000000"/>
              </a:buClr>
              <a:buSzPts val="1100"/>
              <a:buFont typeface="Arial"/>
              <a:buChar char="●"/>
              <a:defRPr sz="1100"/>
            </a:pPr>
            <a:r>
              <a:t>HMW teach others who are very different from us about our culture while maintaining boundaries</a:t>
            </a:r>
          </a:p>
          <a:p>
            <a:pPr marL="457200" indent="-298450">
              <a:lnSpc>
                <a:spcPct val="115000"/>
              </a:lnSpc>
              <a:buClr>
                <a:srgbClr val="000000"/>
              </a:buClr>
              <a:buSzPts val="1100"/>
              <a:buFont typeface="Arial"/>
              <a:buChar char="●"/>
              <a:defRPr b="1" sz="1100"/>
            </a:pPr>
            <a:r>
              <a:t>HMW make explaining one’s culture to others less burdensome**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marL="457200" indent="-298450">
              <a:lnSpc>
                <a:spcPct val="115000"/>
              </a:lnSpc>
              <a:spcBef>
                <a:spcPts val="1200"/>
              </a:spcBef>
              <a:buClr>
                <a:srgbClr val="000000"/>
              </a:buClr>
              <a:buSzPts val="1100"/>
              <a:buFont typeface="Arial"/>
              <a:buChar char="●"/>
              <a:defRPr sz="1100"/>
            </a:pPr>
            <a:r>
              <a:t>HMW change the stereotypes of certain cultures to be more positive</a:t>
            </a:r>
          </a:p>
          <a:p>
            <a:pPr marL="457200" indent="-298450">
              <a:lnSpc>
                <a:spcPct val="115000"/>
              </a:lnSpc>
              <a:buClr>
                <a:srgbClr val="000000"/>
              </a:buClr>
              <a:buSzPts val="1100"/>
              <a:buFont typeface="Arial"/>
              <a:buChar char="●"/>
              <a:defRPr sz="1100"/>
            </a:pPr>
            <a:r>
              <a:t>HMW make cultural context desirable*</a:t>
            </a:r>
          </a:p>
          <a:p>
            <a:pPr marL="457200" indent="-298450">
              <a:lnSpc>
                <a:spcPct val="115000"/>
              </a:lnSpc>
              <a:buClr>
                <a:srgbClr val="000000"/>
              </a:buClr>
              <a:buSzPts val="1100"/>
              <a:buFont typeface="Arial"/>
              <a:buChar char="●"/>
              <a:defRPr b="1" sz="1100"/>
            </a:pPr>
            <a:r>
              <a:t>HMW make cultural context rewarding ****</a:t>
            </a:r>
          </a:p>
          <a:p>
            <a:pPr marL="457200" indent="-298450">
              <a:lnSpc>
                <a:spcPct val="115000"/>
              </a:lnSpc>
              <a:buClr>
                <a:srgbClr val="000000"/>
              </a:buClr>
              <a:buSzPts val="1100"/>
              <a:buFont typeface="Arial"/>
              <a:buChar char="●"/>
              <a:defRPr sz="1100"/>
            </a:pPr>
            <a:r>
              <a:t>HMW have other cultures fight against stereotyping of other cultures</a:t>
            </a:r>
          </a:p>
          <a:p>
            <a:pPr marL="457200" indent="-298450">
              <a:lnSpc>
                <a:spcPct val="115000"/>
              </a:lnSpc>
              <a:buClr>
                <a:srgbClr val="000000"/>
              </a:buClr>
              <a:buSzPts val="1100"/>
              <a:buFont typeface="Arial"/>
              <a:buChar char="●"/>
              <a:defRPr sz="1100"/>
            </a:pPr>
            <a:r>
              <a:t>HMW generate our own stereotypes</a:t>
            </a:r>
          </a:p>
          <a:p>
            <a:pPr marL="457200" indent="-298450">
              <a:lnSpc>
                <a:spcPct val="115000"/>
              </a:lnSpc>
              <a:buClr>
                <a:srgbClr val="000000"/>
              </a:buClr>
              <a:buSzPts val="1100"/>
              <a:buFont typeface="Arial"/>
              <a:buChar char="●"/>
              <a:defRPr b="1" sz="1100"/>
            </a:pPr>
            <a:r>
              <a:t>HMW make a CrashCourse for cultural context **</a:t>
            </a:r>
          </a:p>
          <a:p>
            <a:pPr marL="457200" indent="-298450">
              <a:lnSpc>
                <a:spcPct val="115000"/>
              </a:lnSpc>
              <a:buClr>
                <a:srgbClr val="000000"/>
              </a:buClr>
              <a:buSzPts val="1100"/>
              <a:buFont typeface="Arial"/>
              <a:buChar char="●"/>
              <a:defRPr sz="1100"/>
            </a:pPr>
            <a:r>
              <a:t>HMW show the harm of negative stereotypes/exoticization/sexualization</a:t>
            </a:r>
          </a:p>
          <a:p>
            <a:pPr marL="457200" indent="-298450">
              <a:lnSpc>
                <a:spcPct val="115000"/>
              </a:lnSpc>
              <a:buClr>
                <a:srgbClr val="000000"/>
              </a:buClr>
              <a:buSzPts val="1100"/>
              <a:buFont typeface="Arial"/>
              <a:buChar char="●"/>
              <a:defRPr b="1" sz="1100"/>
            </a:pPr>
            <a:r>
              <a:t>HMW change how audience members interact with cultural performers ***</a:t>
            </a:r>
          </a:p>
          <a:p>
            <a:pPr marL="457200" indent="-298450">
              <a:lnSpc>
                <a:spcPct val="115000"/>
              </a:lnSpc>
              <a:buClr>
                <a:srgbClr val="000000"/>
              </a:buClr>
              <a:buSzPts val="1100"/>
              <a:buFont typeface="Arial"/>
              <a:buChar char="●"/>
              <a:defRPr sz="1100"/>
            </a:pPr>
            <a:r>
              <a:t>HMW incorporate non-performers to educate during performances</a:t>
            </a:r>
          </a:p>
          <a:p>
            <a:pPr marL="457200" indent="-298450">
              <a:lnSpc>
                <a:spcPct val="115000"/>
              </a:lnSpc>
              <a:buClr>
                <a:srgbClr val="000000"/>
              </a:buClr>
              <a:buSzPts val="1100"/>
              <a:buFont typeface="Arial"/>
              <a:buChar char="●"/>
              <a:defRPr sz="1100"/>
            </a:pPr>
            <a:r>
              <a:t>HMW make cultural context feel less like school *</a:t>
            </a:r>
          </a:p>
          <a:p>
            <a:pPr marL="457200" indent="-298450">
              <a:lnSpc>
                <a:spcPct val="115000"/>
              </a:lnSpc>
              <a:buClr>
                <a:srgbClr val="000000"/>
              </a:buClr>
              <a:buSzPts val="1100"/>
              <a:buFont typeface="Arial"/>
              <a:buChar char="●"/>
              <a:defRPr sz="1100"/>
            </a:pPr>
            <a:r>
              <a:t>HMW refocus the beauty that others see in cultural performances *</a:t>
            </a:r>
          </a:p>
          <a:p>
            <a:pPr marL="457200" indent="-298450">
              <a:lnSpc>
                <a:spcPct val="115000"/>
              </a:lnSpc>
              <a:buClr>
                <a:srgbClr val="000000"/>
              </a:buClr>
              <a:buSzPts val="1100"/>
              <a:buFont typeface="Arial"/>
              <a:buChar char="●"/>
              <a:defRPr sz="1100"/>
            </a:pPr>
            <a:r>
              <a:t>HMW make performances seem less sexual</a:t>
            </a:r>
          </a:p>
          <a:p>
            <a:pPr marL="457200" indent="-298450">
              <a:lnSpc>
                <a:spcPct val="115000"/>
              </a:lnSpc>
              <a:buClr>
                <a:srgbClr val="000000"/>
              </a:buClr>
              <a:buSzPts val="1100"/>
              <a:buFont typeface="Arial"/>
              <a:buChar char="●"/>
              <a:defRPr sz="1100"/>
            </a:pPr>
            <a:r>
              <a:t>HMW make viewers less sexually aroused by performers</a:t>
            </a:r>
          </a:p>
          <a:p>
            <a:pPr marL="457200" indent="-298450">
              <a:lnSpc>
                <a:spcPct val="115000"/>
              </a:lnSpc>
              <a:buClr>
                <a:srgbClr val="000000"/>
              </a:buClr>
              <a:buSzPts val="1100"/>
              <a:buFont typeface="Arial"/>
              <a:buChar char="●"/>
              <a:defRPr sz="1100"/>
            </a:pPr>
            <a:r>
              <a:t>HMW we make performances more understandable without a history lesson *</a:t>
            </a:r>
          </a:p>
          <a:p>
            <a:pPr marL="457200" indent="-298450">
              <a:lnSpc>
                <a:spcPct val="115000"/>
              </a:lnSpc>
              <a:buClr>
                <a:srgbClr val="000000"/>
              </a:buClr>
              <a:buSzPts val="1100"/>
              <a:buFont typeface="Arial"/>
              <a:buChar char="●"/>
              <a:defRPr sz="1100"/>
            </a:pPr>
            <a:r>
              <a:t>HMW make criticisms less apparent</a:t>
            </a:r>
          </a:p>
          <a:p>
            <a:pPr marL="457200" indent="-298450">
              <a:lnSpc>
                <a:spcPct val="115000"/>
              </a:lnSpc>
              <a:buClr>
                <a:srgbClr val="000000"/>
              </a:buClr>
              <a:buSzPts val="1100"/>
              <a:buFont typeface="Arial"/>
              <a:buChar char="●"/>
              <a:defRPr sz="1100"/>
            </a:pPr>
            <a:r>
              <a:t>HMW redirect judgements into admiration</a:t>
            </a:r>
          </a:p>
          <a:p>
            <a:pPr marL="457200" indent="-298450">
              <a:lnSpc>
                <a:spcPct val="115000"/>
              </a:lnSpc>
              <a:buClr>
                <a:srgbClr val="000000"/>
              </a:buClr>
              <a:buSzPts val="1100"/>
              <a:buFont typeface="Arial"/>
              <a:buChar char="●"/>
              <a:defRPr sz="1100"/>
            </a:pPr>
            <a:r>
              <a:t>HMW understand where stereotypes rise from</a:t>
            </a:r>
          </a:p>
          <a:p>
            <a:pPr marL="457200" indent="-298450">
              <a:lnSpc>
                <a:spcPct val="115000"/>
              </a:lnSpc>
              <a:buClr>
                <a:srgbClr val="000000"/>
              </a:buClr>
              <a:buSzPts val="1100"/>
              <a:buFont typeface="Arial"/>
              <a:buChar char="●"/>
              <a:defRPr sz="1100"/>
            </a:pPr>
            <a:r>
              <a:t>HMW we make Kawena more comfortable performing in front of people she doesn’t know?</a:t>
            </a:r>
          </a:p>
          <a:p>
            <a:pPr marL="457200" indent="-298450">
              <a:lnSpc>
                <a:spcPct val="115000"/>
              </a:lnSpc>
              <a:buClr>
                <a:srgbClr val="000000"/>
              </a:buClr>
              <a:buSzPts val="1100"/>
              <a:buFont typeface="Arial"/>
              <a:buChar char="●"/>
              <a:defRPr sz="1100"/>
            </a:pPr>
            <a:r>
              <a:t>HMW ensure that the observers don’t sexualize performers?</a:t>
            </a:r>
          </a:p>
          <a:p>
            <a:pPr marL="457200" indent="-298450">
              <a:lnSpc>
                <a:spcPct val="115000"/>
              </a:lnSpc>
              <a:buClr>
                <a:srgbClr val="000000"/>
              </a:buClr>
              <a:buSzPts val="1100"/>
              <a:buFont typeface="Arial"/>
              <a:buChar char="●"/>
              <a:defRPr sz="1100"/>
            </a:pPr>
            <a:r>
              <a:t>HMW teach audiences about the performance they are about to watch? *</a:t>
            </a:r>
          </a:p>
          <a:p>
            <a:pPr marL="457200" indent="-298450">
              <a:lnSpc>
                <a:spcPct val="115000"/>
              </a:lnSpc>
              <a:buClr>
                <a:srgbClr val="000000"/>
              </a:buClr>
              <a:buSzPts val="1100"/>
              <a:buFont typeface="Arial"/>
              <a:buChar char="●"/>
              <a:defRPr sz="1100"/>
            </a:pPr>
            <a:r>
              <a:t>HMW see what the audience thinks about a performance?</a:t>
            </a:r>
          </a:p>
          <a:p>
            <a:pPr marL="457200" indent="-298450">
              <a:lnSpc>
                <a:spcPct val="115000"/>
              </a:lnSpc>
              <a:buClr>
                <a:srgbClr val="000000"/>
              </a:buClr>
              <a:buSzPts val="1100"/>
              <a:buFont typeface="Arial"/>
              <a:buChar char="●"/>
              <a:defRPr sz="1100"/>
            </a:pPr>
            <a:r>
              <a:t>HMW make cultural context a prerequisite? *</a:t>
            </a:r>
          </a:p>
          <a:p>
            <a:pPr marL="457200" indent="-298450">
              <a:lnSpc>
                <a:spcPct val="115000"/>
              </a:lnSpc>
              <a:buClr>
                <a:srgbClr val="000000"/>
              </a:buClr>
              <a:buSzPts val="1100"/>
              <a:buFont typeface="Arial"/>
              <a:buChar char="●"/>
              <a:defRPr b="1" sz="1100"/>
            </a:pPr>
            <a:r>
              <a:t>HMW use context to enhance performances? ***</a:t>
            </a:r>
          </a:p>
          <a:p>
            <a:pPr marL="457200" indent="-298450">
              <a:lnSpc>
                <a:spcPct val="115000"/>
              </a:lnSpc>
              <a:buClr>
                <a:srgbClr val="000000"/>
              </a:buClr>
              <a:buSzPts val="1100"/>
              <a:buFont typeface="Arial"/>
              <a:buChar char="●"/>
              <a:defRPr sz="1100"/>
            </a:pPr>
            <a:r>
              <a:t>HMW interweave performances and cultural context?</a:t>
            </a:r>
          </a:p>
          <a:p>
            <a:pPr marL="457200" indent="-298450">
              <a:lnSpc>
                <a:spcPct val="115000"/>
              </a:lnSpc>
              <a:buClr>
                <a:srgbClr val="000000"/>
              </a:buClr>
              <a:buSzPts val="1100"/>
              <a:buFont typeface="Arial"/>
              <a:buChar char="●"/>
              <a:defRPr sz="1100"/>
            </a:pPr>
            <a:r>
              <a:t>HMW create safe performance spaces?</a:t>
            </a:r>
          </a:p>
          <a:p>
            <a:pPr marL="457200" indent="-298450">
              <a:lnSpc>
                <a:spcPct val="115000"/>
              </a:lnSpc>
              <a:buClr>
                <a:srgbClr val="000000"/>
              </a:buClr>
              <a:buSzPts val="1100"/>
              <a:buFont typeface="Arial"/>
              <a:buChar char="●"/>
              <a:defRPr sz="1100"/>
            </a:pPr>
            <a:r>
              <a:t>HMW teach others who are very different from us about our culture while maintaining boundaries</a:t>
            </a:r>
          </a:p>
          <a:p>
            <a:pPr marL="457200" indent="-298450">
              <a:lnSpc>
                <a:spcPct val="115000"/>
              </a:lnSpc>
              <a:buClr>
                <a:srgbClr val="000000"/>
              </a:buClr>
              <a:buSzPts val="1100"/>
              <a:buFont typeface="Arial"/>
              <a:buChar char="●"/>
              <a:defRPr b="1" sz="1100"/>
            </a:pPr>
            <a:r>
              <a:t>HMW make explaining one’s culture to others less burdensome**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p>
            <a:pPr marL="457200" indent="-298450">
              <a:lnSpc>
                <a:spcPct val="115000"/>
              </a:lnSpc>
              <a:spcBef>
                <a:spcPts val="1200"/>
              </a:spcBef>
              <a:buClr>
                <a:srgbClr val="000000"/>
              </a:buClr>
              <a:buSzPts val="1100"/>
              <a:buFont typeface="Arial"/>
              <a:buChar char="●"/>
              <a:defRPr sz="1100"/>
            </a:pPr>
            <a:r>
              <a:t>HMW identify people who would inspire him</a:t>
            </a:r>
          </a:p>
          <a:p>
            <a:pPr marL="457200" indent="-298450">
              <a:lnSpc>
                <a:spcPct val="115000"/>
              </a:lnSpc>
              <a:buClr>
                <a:srgbClr val="000000"/>
              </a:buClr>
              <a:buSzPts val="1100"/>
              <a:buFont typeface="Arial"/>
              <a:buChar char="●"/>
              <a:defRPr sz="1100"/>
            </a:pPr>
            <a:r>
              <a:t>HMW make the people around him more inspiring/find inspiration in everyone*</a:t>
            </a:r>
          </a:p>
          <a:p>
            <a:pPr marL="457200" indent="-298450">
              <a:lnSpc>
                <a:spcPct val="115000"/>
              </a:lnSpc>
              <a:buClr>
                <a:srgbClr val="000000"/>
              </a:buClr>
              <a:buSzPts val="1100"/>
              <a:buFont typeface="Arial"/>
              <a:buChar char="●"/>
              <a:defRPr b="1" sz="1100"/>
            </a:pPr>
            <a:r>
              <a:t>HMW make uncomfortable situations growth opportunities **</a:t>
            </a:r>
          </a:p>
          <a:p>
            <a:pPr marL="457200" indent="-298450">
              <a:lnSpc>
                <a:spcPct val="115000"/>
              </a:lnSpc>
              <a:buClr>
                <a:srgbClr val="000000"/>
              </a:buClr>
              <a:buSzPts val="1100"/>
              <a:buFont typeface="Arial"/>
              <a:buChar char="●"/>
              <a:defRPr sz="1100"/>
            </a:pPr>
            <a:r>
              <a:t>HMW make engagement between people who seem different meaningful</a:t>
            </a:r>
          </a:p>
          <a:p>
            <a:pPr marL="457200" indent="-298450">
              <a:lnSpc>
                <a:spcPct val="115000"/>
              </a:lnSpc>
              <a:buClr>
                <a:srgbClr val="000000"/>
              </a:buClr>
              <a:buSzPts val="1100"/>
              <a:buFont typeface="Arial"/>
              <a:buChar char="●"/>
              <a:defRPr sz="1100"/>
            </a:pPr>
            <a:r>
              <a:t>HMW transform diversity in organizations without first needing people to engage with inspirers</a:t>
            </a:r>
          </a:p>
          <a:p>
            <a:pPr marL="457200" indent="-298450">
              <a:lnSpc>
                <a:spcPct val="115000"/>
              </a:lnSpc>
              <a:buClr>
                <a:srgbClr val="000000"/>
              </a:buClr>
              <a:buSzPts val="1100"/>
              <a:buFont typeface="Arial"/>
              <a:buChar char="●"/>
              <a:defRPr sz="1100"/>
            </a:pPr>
            <a:r>
              <a:t>HMW connect inspirational people to inspiration seekers</a:t>
            </a:r>
          </a:p>
          <a:p>
            <a:pPr marL="457200" indent="-298450">
              <a:lnSpc>
                <a:spcPct val="115000"/>
              </a:lnSpc>
              <a:buClr>
                <a:srgbClr val="000000"/>
              </a:buClr>
              <a:buSzPts val="1100"/>
              <a:buFont typeface="Arial"/>
              <a:buChar char="●"/>
              <a:defRPr sz="1100"/>
            </a:pPr>
            <a:r>
              <a:t>HMW make artistic/other media as inspirational as human engagement *</a:t>
            </a:r>
          </a:p>
          <a:p>
            <a:pPr marL="457200" indent="-298450">
              <a:lnSpc>
                <a:spcPct val="115000"/>
              </a:lnSpc>
              <a:buClr>
                <a:srgbClr val="000000"/>
              </a:buClr>
              <a:buSzPts val="1100"/>
              <a:buFont typeface="Arial"/>
              <a:buChar char="●"/>
              <a:defRPr sz="1100"/>
            </a:pPr>
            <a:r>
              <a:t>HMW create adventures for people to learn about each others cultures</a:t>
            </a:r>
          </a:p>
          <a:p>
            <a:pPr marL="457200" indent="-298450">
              <a:lnSpc>
                <a:spcPct val="115000"/>
              </a:lnSpc>
              <a:buClr>
                <a:srgbClr val="000000"/>
              </a:buClr>
              <a:buSzPts val="1100"/>
              <a:buFont typeface="Arial"/>
              <a:buChar char="●"/>
              <a:defRPr sz="1100"/>
            </a:pPr>
            <a:r>
              <a:t>HMW make it easy for Mitch to engage with other culture</a:t>
            </a:r>
          </a:p>
          <a:p>
            <a:pPr marL="457200" indent="-298450">
              <a:lnSpc>
                <a:spcPct val="115000"/>
              </a:lnSpc>
              <a:buClr>
                <a:srgbClr val="000000"/>
              </a:buClr>
              <a:buSzPts val="1100"/>
              <a:buFont typeface="Arial"/>
              <a:buChar char="●"/>
              <a:defRPr sz="1100"/>
            </a:pPr>
            <a:r>
              <a:t>HMW make it easy for minorities to introduce their culture people like Mitch</a:t>
            </a:r>
          </a:p>
          <a:p>
            <a:pPr marL="457200" indent="-298450">
              <a:lnSpc>
                <a:spcPct val="115000"/>
              </a:lnSpc>
              <a:buClr>
                <a:srgbClr val="000000"/>
              </a:buClr>
              <a:buSzPts val="1100"/>
              <a:buFont typeface="Arial"/>
              <a:buChar char="●"/>
              <a:defRPr sz="1100"/>
            </a:pPr>
            <a:r>
              <a:t>HMW facilitate a feeling of closeness among strangers immediately *</a:t>
            </a:r>
          </a:p>
          <a:p>
            <a:pPr marL="457200" indent="-298450">
              <a:lnSpc>
                <a:spcPct val="115000"/>
              </a:lnSpc>
              <a:buClr>
                <a:srgbClr val="000000"/>
              </a:buClr>
              <a:buSzPts val="1100"/>
              <a:buFont typeface="Arial"/>
              <a:buChar char="●"/>
              <a:defRPr sz="1100"/>
            </a:pPr>
            <a:r>
              <a:t>HMW make diversity the norm in all companies</a:t>
            </a:r>
          </a:p>
          <a:p>
            <a:pPr marL="457200" indent="-298450">
              <a:lnSpc>
                <a:spcPct val="115000"/>
              </a:lnSpc>
              <a:buClr>
                <a:srgbClr val="000000"/>
              </a:buClr>
              <a:buSzPts val="1100"/>
              <a:buFont typeface="Arial"/>
              <a:buChar char="●"/>
              <a:defRPr sz="1100"/>
            </a:pPr>
            <a:r>
              <a:t>HMW get people engaged w/ diversity without putting the onus on the “diverse” people</a:t>
            </a:r>
          </a:p>
          <a:p>
            <a:pPr marL="457200" indent="-298450">
              <a:lnSpc>
                <a:spcPct val="115000"/>
              </a:lnSpc>
              <a:buClr>
                <a:srgbClr val="000000"/>
              </a:buClr>
              <a:buSzPts val="1100"/>
              <a:buFont typeface="Arial"/>
              <a:buChar char="●"/>
              <a:defRPr sz="1100"/>
            </a:pPr>
            <a:r>
              <a:t>HMW increase the perceived value of other cultures</a:t>
            </a:r>
          </a:p>
          <a:p>
            <a:pPr marL="457200" indent="-298450">
              <a:lnSpc>
                <a:spcPct val="115000"/>
              </a:lnSpc>
              <a:buClr>
                <a:srgbClr val="000000"/>
              </a:buClr>
              <a:buSzPts val="1100"/>
              <a:buFont typeface="Arial"/>
              <a:buChar char="●"/>
              <a:defRPr sz="1100"/>
            </a:pPr>
            <a:r>
              <a:t>HMW remove apathy for homogeneity</a:t>
            </a:r>
          </a:p>
          <a:p>
            <a:pPr marL="457200" indent="-298450">
              <a:lnSpc>
                <a:spcPct val="115000"/>
              </a:lnSpc>
              <a:buClr>
                <a:srgbClr val="000000"/>
              </a:buClr>
              <a:buSzPts val="1100"/>
              <a:buFont typeface="Arial"/>
              <a:buChar char="●"/>
              <a:defRPr sz="1100"/>
            </a:pPr>
            <a:r>
              <a:t>HMW encourage companies to value cultural diversity</a:t>
            </a:r>
          </a:p>
          <a:p>
            <a:pPr marL="457200" indent="-298450">
              <a:lnSpc>
                <a:spcPct val="115000"/>
              </a:lnSpc>
              <a:buClr>
                <a:srgbClr val="000000"/>
              </a:buClr>
              <a:buSzPts val="1100"/>
              <a:buFont typeface="Arial"/>
              <a:buChar char="●"/>
              <a:defRPr sz="1100"/>
            </a:pPr>
            <a:r>
              <a:t>HMW make work a safe space to share and learn about cultural diversity</a:t>
            </a:r>
          </a:p>
          <a:p>
            <a:pPr marL="457200" indent="-298450">
              <a:lnSpc>
                <a:spcPct val="115000"/>
              </a:lnSpc>
              <a:buClr>
                <a:srgbClr val="000000"/>
              </a:buClr>
              <a:buSzPts val="1100"/>
              <a:buFont typeface="Arial"/>
              <a:buChar char="●"/>
              <a:defRPr sz="1100"/>
            </a:pPr>
            <a:r>
              <a:t>HMW bring show and tell to workspaces</a:t>
            </a:r>
          </a:p>
          <a:p>
            <a:pPr marL="457200" indent="-298450">
              <a:lnSpc>
                <a:spcPct val="115000"/>
              </a:lnSpc>
              <a:buClr>
                <a:srgbClr val="000000"/>
              </a:buClr>
              <a:buSzPts val="1100"/>
              <a:buFont typeface="Arial"/>
              <a:buChar char="●"/>
              <a:defRPr sz="1100"/>
            </a:pPr>
            <a:r>
              <a:t>HMW reward employees for valuing diversity</a:t>
            </a:r>
          </a:p>
          <a:p>
            <a:pPr marL="457200" indent="-298450">
              <a:lnSpc>
                <a:spcPct val="115000"/>
              </a:lnSpc>
              <a:buClr>
                <a:srgbClr val="000000"/>
              </a:buClr>
              <a:buSzPts val="1100"/>
              <a:buFont typeface="Arial"/>
              <a:buChar char="●"/>
              <a:defRPr sz="1100"/>
            </a:pPr>
            <a:r>
              <a:t>HMW show the reward of cultural diversity to employees. *</a:t>
            </a:r>
          </a:p>
          <a:p>
            <a:pPr marL="457200" indent="-298450">
              <a:lnSpc>
                <a:spcPct val="115000"/>
              </a:lnSpc>
              <a:buClr>
                <a:srgbClr val="000000"/>
              </a:buClr>
              <a:buSzPts val="1100"/>
              <a:buFont typeface="Arial"/>
              <a:buChar char="●"/>
              <a:defRPr sz="1100"/>
            </a:pPr>
            <a:r>
              <a:t>HMW introduce people to people who are like them from other cultures</a:t>
            </a:r>
          </a:p>
          <a:p>
            <a:pPr marL="457200" indent="-298450">
              <a:lnSpc>
                <a:spcPct val="115000"/>
              </a:lnSpc>
              <a:buClr>
                <a:srgbClr val="000000"/>
              </a:buClr>
              <a:buSzPts val="1100"/>
              <a:buFont typeface="Arial"/>
              <a:buChar char="●"/>
              <a:defRPr sz="1100"/>
            </a:pPr>
            <a:r>
              <a:t>HMW empower people to make workplace diversity a priority</a:t>
            </a:r>
          </a:p>
          <a:p>
            <a:pPr marL="457200" indent="-298450">
              <a:lnSpc>
                <a:spcPct val="115000"/>
              </a:lnSpc>
              <a:buClr>
                <a:srgbClr val="000000"/>
              </a:buClr>
              <a:buSzPts val="1100"/>
              <a:buFont typeface="Arial"/>
              <a:buChar char="●"/>
              <a:defRPr b="1" sz="1100"/>
            </a:pPr>
            <a:r>
              <a:t>HMW “randomly” introduce two like-minded people from different cultures ***</a:t>
            </a:r>
          </a:p>
          <a:p>
            <a:pPr marL="457200" indent="-298450">
              <a:lnSpc>
                <a:spcPct val="115000"/>
              </a:lnSpc>
              <a:buClr>
                <a:srgbClr val="000000"/>
              </a:buClr>
              <a:buSzPts val="1100"/>
              <a:buFont typeface="Arial"/>
              <a:buChar char="●"/>
              <a:defRPr sz="1100"/>
            </a:pPr>
            <a:r>
              <a:t>HMW reduce the stigma of meeting people who are different from oneself</a:t>
            </a:r>
          </a:p>
          <a:p>
            <a:pPr marL="457200" indent="-298450">
              <a:lnSpc>
                <a:spcPct val="115000"/>
              </a:lnSpc>
              <a:buClr>
                <a:srgbClr val="000000"/>
              </a:buClr>
              <a:buSzPts val="1100"/>
              <a:buFont typeface="Arial"/>
              <a:buChar char="●"/>
              <a:defRPr sz="1100"/>
            </a:pPr>
            <a:r>
              <a:t>HMW make people more comfortable meeting people who are different from oneself</a:t>
            </a:r>
          </a:p>
          <a:p>
            <a:pPr marL="457200" indent="-298450">
              <a:lnSpc>
                <a:spcPct val="115000"/>
              </a:lnSpc>
              <a:buClr>
                <a:srgbClr val="000000"/>
              </a:buClr>
              <a:buSzPts val="1100"/>
              <a:buFont typeface="Arial"/>
              <a:buChar char="●"/>
              <a:defRPr sz="1100"/>
            </a:pPr>
            <a:r>
              <a:t>HMW make learning about another culture akin to learning from a friend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hape 665"/>
          <p:cNvSpPr/>
          <p:nvPr>
            <p:ph type="sldImg"/>
          </p:nvPr>
        </p:nvSpPr>
        <p:spPr>
          <a:prstGeom prst="rect">
            <a:avLst/>
          </a:prstGeom>
        </p:spPr>
        <p:txBody>
          <a:bodyPr/>
          <a:lstStyle/>
          <a:p>
            <a:pPr/>
          </a:p>
        </p:txBody>
      </p:sp>
      <p:sp>
        <p:nvSpPr>
          <p:cNvPr id="666" name="Shape 666"/>
          <p:cNvSpPr/>
          <p:nvPr>
            <p:ph type="body" sz="quarter" idx="1"/>
          </p:nvPr>
        </p:nvSpPr>
        <p:spPr>
          <a:prstGeom prst="rect">
            <a:avLst/>
          </a:prstGeom>
        </p:spPr>
        <p:txBody>
          <a:bodyPr/>
          <a:lstStyle/>
          <a:p>
            <a:pPr marL="457200" indent="-298450">
              <a:lnSpc>
                <a:spcPct val="115000"/>
              </a:lnSpc>
              <a:spcBef>
                <a:spcPts val="1200"/>
              </a:spcBef>
              <a:buClr>
                <a:srgbClr val="000000"/>
              </a:buClr>
              <a:buSzPts val="1100"/>
              <a:buFont typeface="Arial"/>
              <a:buChar char="●"/>
              <a:defRPr sz="1100"/>
            </a:pPr>
            <a:r>
              <a:t>HMW identify people who would inspire him</a:t>
            </a:r>
          </a:p>
          <a:p>
            <a:pPr marL="457200" indent="-298450">
              <a:lnSpc>
                <a:spcPct val="115000"/>
              </a:lnSpc>
              <a:buClr>
                <a:srgbClr val="000000"/>
              </a:buClr>
              <a:buSzPts val="1100"/>
              <a:buFont typeface="Arial"/>
              <a:buChar char="●"/>
              <a:defRPr sz="1100"/>
            </a:pPr>
            <a:r>
              <a:t>HMW make the people around him more inspiring/find inspiration in everyone*</a:t>
            </a:r>
          </a:p>
          <a:p>
            <a:pPr marL="457200" indent="-298450">
              <a:lnSpc>
                <a:spcPct val="115000"/>
              </a:lnSpc>
              <a:buClr>
                <a:srgbClr val="000000"/>
              </a:buClr>
              <a:buSzPts val="1100"/>
              <a:buFont typeface="Arial"/>
              <a:buChar char="●"/>
              <a:defRPr b="1" sz="1100"/>
            </a:pPr>
            <a:r>
              <a:t>HMW make uncomfortable situations growth opportunities **</a:t>
            </a:r>
          </a:p>
          <a:p>
            <a:pPr marL="457200" indent="-298450">
              <a:lnSpc>
                <a:spcPct val="115000"/>
              </a:lnSpc>
              <a:buClr>
                <a:srgbClr val="000000"/>
              </a:buClr>
              <a:buSzPts val="1100"/>
              <a:buFont typeface="Arial"/>
              <a:buChar char="●"/>
              <a:defRPr sz="1100"/>
            </a:pPr>
            <a:r>
              <a:t>HMW make engagement between people who seem different meaningful</a:t>
            </a:r>
          </a:p>
          <a:p>
            <a:pPr marL="457200" indent="-298450">
              <a:lnSpc>
                <a:spcPct val="115000"/>
              </a:lnSpc>
              <a:buClr>
                <a:srgbClr val="000000"/>
              </a:buClr>
              <a:buSzPts val="1100"/>
              <a:buFont typeface="Arial"/>
              <a:buChar char="●"/>
              <a:defRPr sz="1100"/>
            </a:pPr>
            <a:r>
              <a:t>HMW transform diversity in organizations without first needing people to engage with inspirers</a:t>
            </a:r>
          </a:p>
          <a:p>
            <a:pPr marL="457200" indent="-298450">
              <a:lnSpc>
                <a:spcPct val="115000"/>
              </a:lnSpc>
              <a:buClr>
                <a:srgbClr val="000000"/>
              </a:buClr>
              <a:buSzPts val="1100"/>
              <a:buFont typeface="Arial"/>
              <a:buChar char="●"/>
              <a:defRPr sz="1100"/>
            </a:pPr>
            <a:r>
              <a:t>HMW connect inspirational people to inspiration seekers</a:t>
            </a:r>
          </a:p>
          <a:p>
            <a:pPr marL="457200" indent="-298450">
              <a:lnSpc>
                <a:spcPct val="115000"/>
              </a:lnSpc>
              <a:buClr>
                <a:srgbClr val="000000"/>
              </a:buClr>
              <a:buSzPts val="1100"/>
              <a:buFont typeface="Arial"/>
              <a:buChar char="●"/>
              <a:defRPr sz="1100"/>
            </a:pPr>
            <a:r>
              <a:t>HMW make artistic/other media as inspirational as human engagement *</a:t>
            </a:r>
          </a:p>
          <a:p>
            <a:pPr marL="457200" indent="-298450">
              <a:lnSpc>
                <a:spcPct val="115000"/>
              </a:lnSpc>
              <a:buClr>
                <a:srgbClr val="000000"/>
              </a:buClr>
              <a:buSzPts val="1100"/>
              <a:buFont typeface="Arial"/>
              <a:buChar char="●"/>
              <a:defRPr sz="1100"/>
            </a:pPr>
            <a:r>
              <a:t>HMW create adventures for people to learn about each others cultures</a:t>
            </a:r>
          </a:p>
          <a:p>
            <a:pPr marL="457200" indent="-298450">
              <a:lnSpc>
                <a:spcPct val="115000"/>
              </a:lnSpc>
              <a:buClr>
                <a:srgbClr val="000000"/>
              </a:buClr>
              <a:buSzPts val="1100"/>
              <a:buFont typeface="Arial"/>
              <a:buChar char="●"/>
              <a:defRPr sz="1100"/>
            </a:pPr>
            <a:r>
              <a:t>HMW make it easy for Mitch to engage with other culture</a:t>
            </a:r>
          </a:p>
          <a:p>
            <a:pPr marL="457200" indent="-298450">
              <a:lnSpc>
                <a:spcPct val="115000"/>
              </a:lnSpc>
              <a:buClr>
                <a:srgbClr val="000000"/>
              </a:buClr>
              <a:buSzPts val="1100"/>
              <a:buFont typeface="Arial"/>
              <a:buChar char="●"/>
              <a:defRPr sz="1100"/>
            </a:pPr>
            <a:r>
              <a:t>HMW make it easy for minorities to introduce their culture people like Mitch</a:t>
            </a:r>
          </a:p>
          <a:p>
            <a:pPr marL="457200" indent="-298450">
              <a:lnSpc>
                <a:spcPct val="115000"/>
              </a:lnSpc>
              <a:buClr>
                <a:srgbClr val="000000"/>
              </a:buClr>
              <a:buSzPts val="1100"/>
              <a:buFont typeface="Arial"/>
              <a:buChar char="●"/>
              <a:defRPr sz="1100"/>
            </a:pPr>
            <a:r>
              <a:t>HMW facilitate a feeling of closeness among strangers immediately *</a:t>
            </a:r>
          </a:p>
          <a:p>
            <a:pPr marL="457200" indent="-298450">
              <a:lnSpc>
                <a:spcPct val="115000"/>
              </a:lnSpc>
              <a:buClr>
                <a:srgbClr val="000000"/>
              </a:buClr>
              <a:buSzPts val="1100"/>
              <a:buFont typeface="Arial"/>
              <a:buChar char="●"/>
              <a:defRPr sz="1100"/>
            </a:pPr>
            <a:r>
              <a:t>HMW make diversity the norm in all companies</a:t>
            </a:r>
          </a:p>
          <a:p>
            <a:pPr marL="457200" indent="-298450">
              <a:lnSpc>
                <a:spcPct val="115000"/>
              </a:lnSpc>
              <a:buClr>
                <a:srgbClr val="000000"/>
              </a:buClr>
              <a:buSzPts val="1100"/>
              <a:buFont typeface="Arial"/>
              <a:buChar char="●"/>
              <a:defRPr sz="1100"/>
            </a:pPr>
            <a:r>
              <a:t>HMW get people engaged w/ diversity without putting the onus on the “diverse” people</a:t>
            </a:r>
          </a:p>
          <a:p>
            <a:pPr marL="457200" indent="-298450">
              <a:lnSpc>
                <a:spcPct val="115000"/>
              </a:lnSpc>
              <a:buClr>
                <a:srgbClr val="000000"/>
              </a:buClr>
              <a:buSzPts val="1100"/>
              <a:buFont typeface="Arial"/>
              <a:buChar char="●"/>
              <a:defRPr sz="1100"/>
            </a:pPr>
            <a:r>
              <a:t>HMW increase the perceived value of other cultures</a:t>
            </a:r>
          </a:p>
          <a:p>
            <a:pPr marL="457200" indent="-298450">
              <a:lnSpc>
                <a:spcPct val="115000"/>
              </a:lnSpc>
              <a:buClr>
                <a:srgbClr val="000000"/>
              </a:buClr>
              <a:buSzPts val="1100"/>
              <a:buFont typeface="Arial"/>
              <a:buChar char="●"/>
              <a:defRPr sz="1100"/>
            </a:pPr>
            <a:r>
              <a:t>HMW remove apathy for homogeneity</a:t>
            </a:r>
          </a:p>
          <a:p>
            <a:pPr marL="457200" indent="-298450">
              <a:lnSpc>
                <a:spcPct val="115000"/>
              </a:lnSpc>
              <a:buClr>
                <a:srgbClr val="000000"/>
              </a:buClr>
              <a:buSzPts val="1100"/>
              <a:buFont typeface="Arial"/>
              <a:buChar char="●"/>
              <a:defRPr sz="1100"/>
            </a:pPr>
            <a:r>
              <a:t>HMW encourage companies to value cultural diversity</a:t>
            </a:r>
          </a:p>
          <a:p>
            <a:pPr marL="457200" indent="-298450">
              <a:lnSpc>
                <a:spcPct val="115000"/>
              </a:lnSpc>
              <a:buClr>
                <a:srgbClr val="000000"/>
              </a:buClr>
              <a:buSzPts val="1100"/>
              <a:buFont typeface="Arial"/>
              <a:buChar char="●"/>
              <a:defRPr sz="1100"/>
            </a:pPr>
            <a:r>
              <a:t>HMW make work a safe space to share and learn about cultural diversity</a:t>
            </a:r>
          </a:p>
          <a:p>
            <a:pPr marL="457200" indent="-298450">
              <a:lnSpc>
                <a:spcPct val="115000"/>
              </a:lnSpc>
              <a:buClr>
                <a:srgbClr val="000000"/>
              </a:buClr>
              <a:buSzPts val="1100"/>
              <a:buFont typeface="Arial"/>
              <a:buChar char="●"/>
              <a:defRPr sz="1100"/>
            </a:pPr>
            <a:r>
              <a:t>HMW bring show and tell to workspaces</a:t>
            </a:r>
          </a:p>
          <a:p>
            <a:pPr marL="457200" indent="-298450">
              <a:lnSpc>
                <a:spcPct val="115000"/>
              </a:lnSpc>
              <a:buClr>
                <a:srgbClr val="000000"/>
              </a:buClr>
              <a:buSzPts val="1100"/>
              <a:buFont typeface="Arial"/>
              <a:buChar char="●"/>
              <a:defRPr sz="1100"/>
            </a:pPr>
            <a:r>
              <a:t>HMW reward employees for valuing diversity</a:t>
            </a:r>
          </a:p>
          <a:p>
            <a:pPr marL="457200" indent="-298450">
              <a:lnSpc>
                <a:spcPct val="115000"/>
              </a:lnSpc>
              <a:buClr>
                <a:srgbClr val="000000"/>
              </a:buClr>
              <a:buSzPts val="1100"/>
              <a:buFont typeface="Arial"/>
              <a:buChar char="●"/>
              <a:defRPr sz="1100"/>
            </a:pPr>
            <a:r>
              <a:t>HMW show the reward of cultural diversity to employees. *</a:t>
            </a:r>
          </a:p>
          <a:p>
            <a:pPr marL="457200" indent="-298450">
              <a:lnSpc>
                <a:spcPct val="115000"/>
              </a:lnSpc>
              <a:buClr>
                <a:srgbClr val="000000"/>
              </a:buClr>
              <a:buSzPts val="1100"/>
              <a:buFont typeface="Arial"/>
              <a:buChar char="●"/>
              <a:defRPr sz="1100"/>
            </a:pPr>
            <a:r>
              <a:t>HMW introduce people to people who are like them from other cultures</a:t>
            </a:r>
          </a:p>
          <a:p>
            <a:pPr marL="457200" indent="-298450">
              <a:lnSpc>
                <a:spcPct val="115000"/>
              </a:lnSpc>
              <a:buClr>
                <a:srgbClr val="000000"/>
              </a:buClr>
              <a:buSzPts val="1100"/>
              <a:buFont typeface="Arial"/>
              <a:buChar char="●"/>
              <a:defRPr sz="1100"/>
            </a:pPr>
            <a:r>
              <a:t>HMW empower people to make workplace diversity a priority</a:t>
            </a:r>
          </a:p>
          <a:p>
            <a:pPr marL="457200" indent="-298450">
              <a:lnSpc>
                <a:spcPct val="115000"/>
              </a:lnSpc>
              <a:buClr>
                <a:srgbClr val="000000"/>
              </a:buClr>
              <a:buSzPts val="1100"/>
              <a:buFont typeface="Arial"/>
              <a:buChar char="●"/>
              <a:defRPr b="1" sz="1100"/>
            </a:pPr>
            <a:r>
              <a:t>HMW “randomly” introduce two like-minded people from different cultures ***</a:t>
            </a:r>
          </a:p>
          <a:p>
            <a:pPr marL="457200" indent="-298450">
              <a:lnSpc>
                <a:spcPct val="115000"/>
              </a:lnSpc>
              <a:buClr>
                <a:srgbClr val="000000"/>
              </a:buClr>
              <a:buSzPts val="1100"/>
              <a:buFont typeface="Arial"/>
              <a:buChar char="●"/>
              <a:defRPr sz="1100"/>
            </a:pPr>
            <a:r>
              <a:t>HMW reduce the stigma of meeting people who are different from oneself</a:t>
            </a:r>
          </a:p>
          <a:p>
            <a:pPr marL="457200" indent="-298450">
              <a:lnSpc>
                <a:spcPct val="115000"/>
              </a:lnSpc>
              <a:buClr>
                <a:srgbClr val="000000"/>
              </a:buClr>
              <a:buSzPts val="1100"/>
              <a:buFont typeface="Arial"/>
              <a:buChar char="●"/>
              <a:defRPr sz="1100"/>
            </a:pPr>
            <a:r>
              <a:t>HMW make people more comfortable meeting people who are different from oneself</a:t>
            </a:r>
          </a:p>
          <a:p>
            <a:pPr marL="457200" indent="-298450">
              <a:lnSpc>
                <a:spcPct val="115000"/>
              </a:lnSpc>
              <a:buClr>
                <a:srgbClr val="000000"/>
              </a:buClr>
              <a:buSzPts val="1100"/>
              <a:buFont typeface="Arial"/>
              <a:buChar char="●"/>
              <a:defRPr sz="1100"/>
            </a:pPr>
            <a:r>
              <a:t>HMW make learning about another culture akin to learning from a friend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11708" y="744574"/>
            <a:ext cx="8520601" cy="2052601"/>
          </a:xfrm>
          <a:prstGeom prst="rect">
            <a:avLst/>
          </a:prstGeom>
        </p:spPr>
        <p:txBody>
          <a:bodyPr anchor="b"/>
          <a:lstStyle>
            <a:lvl1pPr algn="ctr">
              <a:defRPr sz="5200"/>
            </a:lvl1pPr>
          </a:lstStyle>
          <a:p>
            <a:pPr/>
            <a:r>
              <a:t>Title Text</a:t>
            </a:r>
          </a:p>
        </p:txBody>
      </p:sp>
      <p:sp>
        <p:nvSpPr>
          <p:cNvPr id="12" name="Body Level One…"/>
          <p:cNvSpPr txBox="1"/>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91" name="xx%"/>
          <p:cNvSpPr txBox="1"/>
          <p:nvPr>
            <p:ph type="title" hasCustomPrompt="1"/>
          </p:nvPr>
        </p:nvSpPr>
        <p:spPr>
          <a:xfrm>
            <a:off x="311699" y="1106125"/>
            <a:ext cx="8520602" cy="1963500"/>
          </a:xfrm>
          <a:prstGeom prst="rect">
            <a:avLst/>
          </a:prstGeom>
        </p:spPr>
        <p:txBody>
          <a:bodyPr anchor="b"/>
          <a:lstStyle>
            <a:lvl1pPr algn="ctr">
              <a:defRPr sz="12000"/>
            </a:lvl1pPr>
          </a:lstStyle>
          <a:p>
            <a:pPr/>
            <a:r>
              <a:t>xx%</a:t>
            </a:r>
          </a:p>
        </p:txBody>
      </p:sp>
      <p:sp>
        <p:nvSpPr>
          <p:cNvPr id="92" name="Body Level One…"/>
          <p:cNvSpPr txBox="1"/>
          <p:nvPr>
            <p:ph type="body" sz="half" idx="1"/>
          </p:nvPr>
        </p:nvSpPr>
        <p:spPr>
          <a:xfrm>
            <a:off x="311699" y="3152225"/>
            <a:ext cx="8520602" cy="1300800"/>
          </a:xfrm>
          <a:prstGeom prst="rect">
            <a:avLst/>
          </a:prstGeom>
        </p:spPr>
        <p:txBody>
          <a:bodyPr/>
          <a:lstStyle>
            <a:lvl1pPr algn="ctr"/>
            <a:lvl2pPr algn="ctr"/>
            <a:lvl3pPr algn="ctr"/>
            <a:lvl4pPr algn="ctr"/>
            <a:lvl5pPr algn="ct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07" name="Title Text"/>
          <p:cNvSpPr txBox="1"/>
          <p:nvPr>
            <p:ph type="title"/>
          </p:nvPr>
        </p:nvSpPr>
        <p:spPr>
          <a:xfrm>
            <a:off x="1592849" y="2257100"/>
            <a:ext cx="5958301" cy="943201"/>
          </a:xfrm>
          <a:prstGeom prst="rect">
            <a:avLst/>
          </a:prstGeom>
        </p:spPr>
        <p:txBody>
          <a:bodyPr anchor="ctr"/>
          <a:lstStyle>
            <a:lvl1pPr algn="ctr">
              <a:defRPr sz="5200">
                <a:latin typeface="Reem Kufi"/>
                <a:ea typeface="Reem Kufi"/>
                <a:cs typeface="Reem Kufi"/>
                <a:sym typeface="Reem Kufi"/>
              </a:defRPr>
            </a:lvl1pPr>
          </a:lstStyle>
          <a:p>
            <a:pPr/>
            <a:r>
              <a:t>Title Text</a:t>
            </a:r>
          </a:p>
        </p:txBody>
      </p:sp>
      <p:sp>
        <p:nvSpPr>
          <p:cNvPr id="108" name="Body Level One…"/>
          <p:cNvSpPr txBox="1"/>
          <p:nvPr>
            <p:ph type="body" sz="quarter" idx="1"/>
          </p:nvPr>
        </p:nvSpPr>
        <p:spPr>
          <a:xfrm>
            <a:off x="2617649" y="1786700"/>
            <a:ext cx="3908702" cy="470401"/>
          </a:xfrm>
          <a:prstGeom prst="rect">
            <a:avLst/>
          </a:prstGeom>
        </p:spPr>
        <p:txBody>
          <a:bodyPr anchor="ctr"/>
          <a:lstStyle>
            <a:lvl1pPr marL="342900" indent="-228600" algn="ctr">
              <a:lnSpc>
                <a:spcPct val="100000"/>
              </a:lnSpc>
              <a:buClrTx/>
              <a:buSzTx/>
              <a:buFontTx/>
              <a:buNone/>
              <a:defRPr>
                <a:solidFill>
                  <a:srgbClr val="000000"/>
                </a:solidFill>
                <a:latin typeface="Source Sans Pro"/>
                <a:ea typeface="Source Sans Pro"/>
                <a:cs typeface="Source Sans Pro"/>
                <a:sym typeface="Source Sans Pro"/>
              </a:defRPr>
            </a:lvl1pPr>
            <a:lvl2pPr marL="342900" indent="254000" algn="ctr">
              <a:lnSpc>
                <a:spcPct val="100000"/>
              </a:lnSpc>
              <a:buClrTx/>
              <a:buSzTx/>
              <a:buFontTx/>
              <a:buNone/>
              <a:defRPr>
                <a:solidFill>
                  <a:srgbClr val="000000"/>
                </a:solidFill>
                <a:latin typeface="Source Sans Pro"/>
                <a:ea typeface="Source Sans Pro"/>
                <a:cs typeface="Source Sans Pro"/>
                <a:sym typeface="Source Sans Pro"/>
              </a:defRPr>
            </a:lvl2pPr>
            <a:lvl3pPr marL="342900" indent="711200" algn="ctr">
              <a:lnSpc>
                <a:spcPct val="100000"/>
              </a:lnSpc>
              <a:buClrTx/>
              <a:buSzTx/>
              <a:buFontTx/>
              <a:buNone/>
              <a:defRPr>
                <a:solidFill>
                  <a:srgbClr val="000000"/>
                </a:solidFill>
                <a:latin typeface="Source Sans Pro"/>
                <a:ea typeface="Source Sans Pro"/>
                <a:cs typeface="Source Sans Pro"/>
                <a:sym typeface="Source Sans Pro"/>
              </a:defRPr>
            </a:lvl3pPr>
            <a:lvl4pPr marL="342900" indent="1168400" algn="ctr">
              <a:lnSpc>
                <a:spcPct val="100000"/>
              </a:lnSpc>
              <a:buClrTx/>
              <a:buSzTx/>
              <a:buFontTx/>
              <a:buNone/>
              <a:defRPr>
                <a:solidFill>
                  <a:srgbClr val="000000"/>
                </a:solidFill>
                <a:latin typeface="Source Sans Pro"/>
                <a:ea typeface="Source Sans Pro"/>
                <a:cs typeface="Source Sans Pro"/>
                <a:sym typeface="Source Sans Pro"/>
              </a:defRPr>
            </a:lvl4pPr>
            <a:lvl5pPr marL="342900" indent="1625600" algn="ctr">
              <a:lnSpc>
                <a:spcPct val="100000"/>
              </a:lnSpc>
              <a:buClrTx/>
              <a:buSzTx/>
              <a:buFontTx/>
              <a:buNone/>
              <a:defRPr>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109" name="Google Shape;56;p14"/>
          <p:cNvSpPr/>
          <p:nvPr/>
        </p:nvSpPr>
        <p:spPr>
          <a:xfrm rot="900108">
            <a:off x="7586327"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110" name="Google Shape;57;p14"/>
          <p:cNvSpPr/>
          <p:nvPr/>
        </p:nvSpPr>
        <p:spPr>
          <a:xfrm>
            <a:off x="66" y="-1"/>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F1C232"/>
          </a:solidFill>
          <a:ln w="12700">
            <a:miter lim="400000"/>
          </a:ln>
        </p:spPr>
        <p:txBody>
          <a:bodyPr lIns="0" tIns="0" rIns="0" bIns="0" anchor="ctr"/>
          <a:lstStyle/>
          <a:p>
            <a:pPr/>
          </a:p>
        </p:txBody>
      </p:sp>
      <p:sp>
        <p:nvSpPr>
          <p:cNvPr id="111"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118" name="xx%"/>
          <p:cNvSpPr txBox="1"/>
          <p:nvPr>
            <p:ph type="title" hasCustomPrompt="1"/>
          </p:nvPr>
        </p:nvSpPr>
        <p:spPr>
          <a:xfrm>
            <a:off x="3781075" y="1635449"/>
            <a:ext cx="1714501" cy="973201"/>
          </a:xfrm>
          <a:prstGeom prst="rect">
            <a:avLst/>
          </a:prstGeom>
        </p:spPr>
        <p:txBody>
          <a:bodyPr anchor="b"/>
          <a:lstStyle>
            <a:lvl1pPr algn="ctr">
              <a:defRPr sz="6000">
                <a:solidFill>
                  <a:srgbClr val="F1C232"/>
                </a:solidFill>
                <a:latin typeface="Reem Kufi"/>
                <a:ea typeface="Reem Kufi"/>
                <a:cs typeface="Reem Kufi"/>
                <a:sym typeface="Reem Kufi"/>
              </a:defRPr>
            </a:lvl1pPr>
          </a:lstStyle>
          <a:p>
            <a:pPr/>
            <a:r>
              <a:t>xx%</a:t>
            </a:r>
          </a:p>
        </p:txBody>
      </p:sp>
      <p:sp>
        <p:nvSpPr>
          <p:cNvPr id="119" name="Google Shape;61;p15"/>
          <p:cNvSpPr/>
          <p:nvPr/>
        </p:nvSpPr>
        <p:spPr>
          <a:xfrm>
            <a:off x="3515050" y="539999"/>
            <a:ext cx="4908901" cy="227701"/>
          </a:xfrm>
          <a:prstGeom prst="rect">
            <a:avLst/>
          </a:prstGeom>
          <a:solidFill>
            <a:srgbClr val="000000"/>
          </a:solidFill>
          <a:ln w="12700">
            <a:miter lim="400000"/>
          </a:ln>
        </p:spPr>
        <p:txBody>
          <a:bodyPr lIns="0" tIns="0" rIns="0" bIns="0" anchor="ctr"/>
          <a:lstStyle/>
          <a:p>
            <a:pPr/>
          </a:p>
        </p:txBody>
      </p:sp>
      <p:sp>
        <p:nvSpPr>
          <p:cNvPr id="120" name="Google Shape;62;p15"/>
          <p:cNvSpPr/>
          <p:nvPr/>
        </p:nvSpPr>
        <p:spPr>
          <a:xfrm>
            <a:off x="720000" y="4341174"/>
            <a:ext cx="4908900" cy="227701"/>
          </a:xfrm>
          <a:prstGeom prst="rect">
            <a:avLst/>
          </a:prstGeom>
          <a:solidFill>
            <a:srgbClr val="000000"/>
          </a:solidFill>
          <a:ln w="12700">
            <a:miter lim="400000"/>
          </a:ln>
        </p:spPr>
        <p:txBody>
          <a:bodyPr lIns="0" tIns="0" rIns="0" bIns="0" anchor="ctr"/>
          <a:lstStyle/>
          <a:p>
            <a:pPr/>
          </a:p>
        </p:txBody>
      </p:sp>
      <p:sp>
        <p:nvSpPr>
          <p:cNvPr id="121" name="Google Shape;63;p15"/>
          <p:cNvSpPr/>
          <p:nvPr/>
        </p:nvSpPr>
        <p:spPr>
          <a:xfrm>
            <a:off x="66" y="-1"/>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000000"/>
          </a:solidFill>
          <a:ln w="12700">
            <a:miter lim="400000"/>
          </a:ln>
        </p:spPr>
        <p:txBody>
          <a:bodyPr lIns="0" tIns="0" rIns="0" bIns="0" anchor="ctr"/>
          <a:lstStyle/>
          <a:p>
            <a:pPr/>
          </a:p>
        </p:txBody>
      </p:sp>
      <p:sp>
        <p:nvSpPr>
          <p:cNvPr id="122" name="Google Shape;64;p15"/>
          <p:cNvSpPr/>
          <p:nvPr/>
        </p:nvSpPr>
        <p:spPr>
          <a:xfrm rot="10800000">
            <a:off x="7603491" y="3602975"/>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F1C232"/>
          </a:solidFill>
          <a:ln w="12700">
            <a:miter lim="400000"/>
          </a:ln>
        </p:spPr>
        <p:txBody>
          <a:bodyPr lIns="0" tIns="0" rIns="0" bIns="0" anchor="ctr"/>
          <a:lstStyle/>
          <a:p>
            <a:pPr/>
          </a:p>
        </p:txBody>
      </p:sp>
      <p:sp>
        <p:nvSpPr>
          <p:cNvPr id="123" name="Body Level One…"/>
          <p:cNvSpPr txBox="1"/>
          <p:nvPr>
            <p:ph type="body" sz="quarter" idx="1"/>
          </p:nvPr>
        </p:nvSpPr>
        <p:spPr>
          <a:xfrm>
            <a:off x="2343299" y="2895899"/>
            <a:ext cx="4457701" cy="456001"/>
          </a:xfrm>
          <a:prstGeom prst="rect">
            <a:avLst/>
          </a:prstGeom>
        </p:spPr>
        <p:txBody>
          <a:bodyPr/>
          <a:lstStyle>
            <a:lvl1pPr marL="342900" indent="-228600" algn="ctr">
              <a:lnSpc>
                <a:spcPct val="100000"/>
              </a:lnSpc>
              <a:buClrTx/>
              <a:buSzTx/>
              <a:buFontTx/>
              <a:buNone/>
              <a:defRPr>
                <a:solidFill>
                  <a:srgbClr val="000000"/>
                </a:solidFill>
                <a:latin typeface="Source Sans Pro"/>
                <a:ea typeface="Source Sans Pro"/>
                <a:cs typeface="Source Sans Pro"/>
                <a:sym typeface="Source Sans Pro"/>
              </a:defRPr>
            </a:lvl1pPr>
            <a:lvl2pPr marL="342900" indent="254000" algn="ctr">
              <a:lnSpc>
                <a:spcPct val="100000"/>
              </a:lnSpc>
              <a:buClrTx/>
              <a:buSzTx/>
              <a:buFontTx/>
              <a:buNone/>
              <a:defRPr>
                <a:solidFill>
                  <a:srgbClr val="000000"/>
                </a:solidFill>
                <a:latin typeface="Source Sans Pro"/>
                <a:ea typeface="Source Sans Pro"/>
                <a:cs typeface="Source Sans Pro"/>
                <a:sym typeface="Source Sans Pro"/>
              </a:defRPr>
            </a:lvl2pPr>
            <a:lvl3pPr marL="342900" indent="711200" algn="ctr">
              <a:lnSpc>
                <a:spcPct val="100000"/>
              </a:lnSpc>
              <a:buClrTx/>
              <a:buSzTx/>
              <a:buFontTx/>
              <a:buNone/>
              <a:defRPr>
                <a:solidFill>
                  <a:srgbClr val="000000"/>
                </a:solidFill>
                <a:latin typeface="Source Sans Pro"/>
                <a:ea typeface="Source Sans Pro"/>
                <a:cs typeface="Source Sans Pro"/>
                <a:sym typeface="Source Sans Pro"/>
              </a:defRPr>
            </a:lvl3pPr>
            <a:lvl4pPr marL="342900" indent="1168400" algn="ctr">
              <a:lnSpc>
                <a:spcPct val="100000"/>
              </a:lnSpc>
              <a:buClrTx/>
              <a:buSzTx/>
              <a:buFontTx/>
              <a:buNone/>
              <a:defRPr>
                <a:solidFill>
                  <a:srgbClr val="000000"/>
                </a:solidFill>
                <a:latin typeface="Source Sans Pro"/>
                <a:ea typeface="Source Sans Pro"/>
                <a:cs typeface="Source Sans Pro"/>
                <a:sym typeface="Source Sans Pro"/>
              </a:defRPr>
            </a:lvl4pPr>
            <a:lvl5pPr marL="342900" indent="1625600" algn="ctr">
              <a:lnSpc>
                <a:spcPct val="100000"/>
              </a:lnSpc>
              <a:buClrTx/>
              <a:buSzTx/>
              <a:buFontTx/>
              <a:buNone/>
              <a:defRPr>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124"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131" name="Body Level One…"/>
          <p:cNvSpPr txBox="1"/>
          <p:nvPr>
            <p:ph type="body" idx="1"/>
          </p:nvPr>
        </p:nvSpPr>
        <p:spPr>
          <a:xfrm>
            <a:off x="1192349" y="1286875"/>
            <a:ext cx="6759301" cy="3172800"/>
          </a:xfrm>
          <a:prstGeom prst="rect">
            <a:avLst/>
          </a:prstGeom>
        </p:spPr>
        <p:txBody>
          <a:bodyPr/>
          <a:lstStyle>
            <a:lvl1pPr indent="-304800">
              <a:lnSpc>
                <a:spcPct val="100000"/>
              </a:lnSpc>
              <a:buClr>
                <a:srgbClr val="000000"/>
              </a:buClr>
              <a:buSzPts val="1200"/>
              <a:buFont typeface="Helvetica"/>
              <a:defRPr sz="1200">
                <a:solidFill>
                  <a:srgbClr val="000000"/>
                </a:solidFill>
                <a:latin typeface="Source Sans Pro"/>
                <a:ea typeface="Source Sans Pro"/>
                <a:cs typeface="Source Sans Pro"/>
                <a:sym typeface="Source Sans Pro"/>
              </a:defRPr>
            </a:lvl1pPr>
            <a:lvl2pPr marL="914400" indent="-304800">
              <a:lnSpc>
                <a:spcPct val="100000"/>
              </a:lnSpc>
              <a:buClr>
                <a:srgbClr val="000000"/>
              </a:buClr>
              <a:buSzPts val="1200"/>
              <a:buFont typeface="Helvetica"/>
              <a:defRPr sz="1200">
                <a:solidFill>
                  <a:srgbClr val="000000"/>
                </a:solidFill>
                <a:latin typeface="Source Sans Pro"/>
                <a:ea typeface="Source Sans Pro"/>
                <a:cs typeface="Source Sans Pro"/>
                <a:sym typeface="Source Sans Pro"/>
              </a:defRPr>
            </a:lvl2pPr>
            <a:lvl3pPr marL="1371600" indent="-304800">
              <a:lnSpc>
                <a:spcPct val="100000"/>
              </a:lnSpc>
              <a:buClr>
                <a:srgbClr val="000000"/>
              </a:buClr>
              <a:buSzPts val="1200"/>
              <a:buFont typeface="Helvetica"/>
              <a:defRPr sz="1200">
                <a:solidFill>
                  <a:srgbClr val="000000"/>
                </a:solidFill>
                <a:latin typeface="Source Sans Pro"/>
                <a:ea typeface="Source Sans Pro"/>
                <a:cs typeface="Source Sans Pro"/>
                <a:sym typeface="Source Sans Pro"/>
              </a:defRPr>
            </a:lvl3pPr>
            <a:lvl4pPr marL="1828800" indent="-304800">
              <a:lnSpc>
                <a:spcPct val="100000"/>
              </a:lnSpc>
              <a:buClr>
                <a:srgbClr val="000000"/>
              </a:buClr>
              <a:buSzPts val="1200"/>
              <a:buFont typeface="Helvetica"/>
              <a:defRPr sz="1200">
                <a:solidFill>
                  <a:srgbClr val="000000"/>
                </a:solidFill>
                <a:latin typeface="Source Sans Pro"/>
                <a:ea typeface="Source Sans Pro"/>
                <a:cs typeface="Source Sans Pro"/>
                <a:sym typeface="Source Sans Pro"/>
              </a:defRPr>
            </a:lvl4pPr>
            <a:lvl5pPr marL="2286000" indent="-304800">
              <a:lnSpc>
                <a:spcPct val="100000"/>
              </a:lnSpc>
              <a:buClr>
                <a:srgbClr val="000000"/>
              </a:buClr>
              <a:buSzPts val="1200"/>
              <a:buFont typeface="Helvetica"/>
              <a:defRPr sz="12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132" name="Google Shape;68;p16"/>
          <p:cNvSpPr/>
          <p:nvPr/>
        </p:nvSpPr>
        <p:spPr>
          <a:xfrm rot="12212604">
            <a:off x="-70358"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133" name="Title Text"/>
          <p:cNvSpPr txBox="1"/>
          <p:nvPr>
            <p:ph type="title"/>
          </p:nvPr>
        </p:nvSpPr>
        <p:spPr>
          <a:xfrm>
            <a:off x="2410374" y="539999"/>
            <a:ext cx="6013501" cy="572702"/>
          </a:xfrm>
          <a:prstGeom prst="rect">
            <a:avLst/>
          </a:prstGeom>
        </p:spPr>
        <p:txBody>
          <a:bodyPr/>
          <a:lstStyle>
            <a:lvl1pPr algn="r">
              <a:defRPr sz="3000">
                <a:latin typeface="Reem Kufi"/>
                <a:ea typeface="Reem Kufi"/>
                <a:cs typeface="Reem Kufi"/>
                <a:sym typeface="Reem Kufi"/>
              </a:defRPr>
            </a:lvl1pPr>
          </a:lstStyle>
          <a:p>
            <a:pPr/>
            <a:r>
              <a:t>Title Text</a:t>
            </a:r>
          </a:p>
        </p:txBody>
      </p:sp>
      <p:sp>
        <p:nvSpPr>
          <p:cNvPr id="134"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141" name="Title Text"/>
          <p:cNvSpPr txBox="1"/>
          <p:nvPr>
            <p:ph type="title"/>
          </p:nvPr>
        </p:nvSpPr>
        <p:spPr>
          <a:xfrm>
            <a:off x="719999" y="539999"/>
            <a:ext cx="3852002"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142" name="Body Level One…"/>
          <p:cNvSpPr txBox="1"/>
          <p:nvPr>
            <p:ph type="body" sz="quarter" idx="1"/>
          </p:nvPr>
        </p:nvSpPr>
        <p:spPr>
          <a:xfrm>
            <a:off x="1976600" y="2953649"/>
            <a:ext cx="2285701" cy="572701"/>
          </a:xfrm>
          <a:prstGeom prst="rect">
            <a:avLst/>
          </a:prstGeom>
        </p:spPr>
        <p:txBody>
          <a:bodyPr/>
          <a:lstStyle>
            <a:lvl1pPr marL="342900" indent="-228600">
              <a:lnSpc>
                <a:spcPct val="100000"/>
              </a:lnSpc>
              <a:buClrTx/>
              <a:buSzTx/>
              <a:buFontTx/>
              <a:buNone/>
              <a:defRPr sz="1600">
                <a:solidFill>
                  <a:srgbClr val="000000"/>
                </a:solidFill>
                <a:latin typeface="Source Sans Pro"/>
                <a:ea typeface="Source Sans Pro"/>
                <a:cs typeface="Source Sans Pro"/>
                <a:sym typeface="Source Sans Pro"/>
              </a:defRPr>
            </a:lvl1pPr>
            <a:lvl2pPr marL="342900" indent="254000">
              <a:lnSpc>
                <a:spcPct val="100000"/>
              </a:lnSpc>
              <a:buClrTx/>
              <a:buSzTx/>
              <a:buFontTx/>
              <a:buNone/>
              <a:defRPr sz="1600">
                <a:solidFill>
                  <a:srgbClr val="000000"/>
                </a:solidFill>
                <a:latin typeface="Source Sans Pro"/>
                <a:ea typeface="Source Sans Pro"/>
                <a:cs typeface="Source Sans Pro"/>
                <a:sym typeface="Source Sans Pro"/>
              </a:defRPr>
            </a:lvl2pPr>
            <a:lvl3pPr marL="342900" indent="711200">
              <a:lnSpc>
                <a:spcPct val="100000"/>
              </a:lnSpc>
              <a:buClrTx/>
              <a:buSzTx/>
              <a:buFontTx/>
              <a:buNone/>
              <a:defRPr sz="1600">
                <a:solidFill>
                  <a:srgbClr val="000000"/>
                </a:solidFill>
                <a:latin typeface="Source Sans Pro"/>
                <a:ea typeface="Source Sans Pro"/>
                <a:cs typeface="Source Sans Pro"/>
                <a:sym typeface="Source Sans Pro"/>
              </a:defRPr>
            </a:lvl3pPr>
            <a:lvl4pPr marL="342900" indent="1168400">
              <a:lnSpc>
                <a:spcPct val="100000"/>
              </a:lnSpc>
              <a:buClrTx/>
              <a:buSzTx/>
              <a:buFontTx/>
              <a:buNone/>
              <a:defRPr sz="1600">
                <a:solidFill>
                  <a:srgbClr val="000000"/>
                </a:solidFill>
                <a:latin typeface="Source Sans Pro"/>
                <a:ea typeface="Source Sans Pro"/>
                <a:cs typeface="Source Sans Pro"/>
                <a:sym typeface="Source Sans Pro"/>
              </a:defRPr>
            </a:lvl4pPr>
            <a:lvl5pPr marL="342900" indent="1625600">
              <a:lnSpc>
                <a:spcPct val="100000"/>
              </a:lnSpc>
              <a:buClrTx/>
              <a:buSzTx/>
              <a:buFontTx/>
              <a:buNone/>
              <a:defRPr sz="16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143" name="Google Shape;74;p17"/>
          <p:cNvSpPr/>
          <p:nvPr/>
        </p:nvSpPr>
        <p:spPr>
          <a:xfrm>
            <a:off x="4867275" y="539999"/>
            <a:ext cx="3556800" cy="227701"/>
          </a:xfrm>
          <a:prstGeom prst="rect">
            <a:avLst/>
          </a:prstGeom>
          <a:solidFill>
            <a:srgbClr val="000000"/>
          </a:solidFill>
          <a:ln w="12700">
            <a:miter lim="400000"/>
          </a:ln>
        </p:spPr>
        <p:txBody>
          <a:bodyPr lIns="0" tIns="0" rIns="0" bIns="0" anchor="ctr"/>
          <a:lstStyle/>
          <a:p>
            <a:pPr/>
          </a:p>
        </p:txBody>
      </p:sp>
      <p:sp>
        <p:nvSpPr>
          <p:cNvPr id="144" name="Google Shape;77;p17"/>
          <p:cNvSpPr/>
          <p:nvPr/>
        </p:nvSpPr>
        <p:spPr>
          <a:xfrm flipH="1" rot="10800000">
            <a:off x="66" y="3602975"/>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F1C232"/>
          </a:solidFill>
          <a:ln w="12700">
            <a:miter lim="400000"/>
          </a:ln>
        </p:spPr>
        <p:txBody>
          <a:bodyPr lIns="0" tIns="0" rIns="0" bIns="0" anchor="ctr"/>
          <a:lstStyle/>
          <a:p>
            <a:pPr/>
          </a:p>
        </p:txBody>
      </p:sp>
      <p:sp>
        <p:nvSpPr>
          <p:cNvPr id="145"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152" name="Google Shape;79;p18"/>
          <p:cNvSpPr/>
          <p:nvPr/>
        </p:nvSpPr>
        <p:spPr>
          <a:xfrm rot="12212604">
            <a:off x="-70358"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153" name="Title Text"/>
          <p:cNvSpPr txBox="1"/>
          <p:nvPr>
            <p:ph type="title"/>
          </p:nvPr>
        </p:nvSpPr>
        <p:spPr>
          <a:xfrm>
            <a:off x="3657825" y="539999"/>
            <a:ext cx="4766101" cy="572702"/>
          </a:xfrm>
          <a:prstGeom prst="rect">
            <a:avLst/>
          </a:prstGeom>
        </p:spPr>
        <p:txBody>
          <a:bodyPr/>
          <a:lstStyle>
            <a:lvl1pPr algn="r">
              <a:defRPr sz="3000">
                <a:latin typeface="Reem Kufi"/>
                <a:ea typeface="Reem Kufi"/>
                <a:cs typeface="Reem Kufi"/>
                <a:sym typeface="Reem Kufi"/>
              </a:defRPr>
            </a:lvl1pPr>
          </a:lstStyle>
          <a:p>
            <a:pPr/>
            <a:r>
              <a:t>Title Text</a:t>
            </a:r>
          </a:p>
        </p:txBody>
      </p:sp>
      <p:sp>
        <p:nvSpPr>
          <p:cNvPr id="154"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161" name="Google Shape;82;p19"/>
          <p:cNvSpPr/>
          <p:nvPr/>
        </p:nvSpPr>
        <p:spPr>
          <a:xfrm rot="12212604">
            <a:off x="-70358"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162" name="Title Text"/>
          <p:cNvSpPr txBox="1"/>
          <p:nvPr>
            <p:ph type="title"/>
          </p:nvPr>
        </p:nvSpPr>
        <p:spPr>
          <a:xfrm>
            <a:off x="3657825" y="539999"/>
            <a:ext cx="4766101" cy="572702"/>
          </a:xfrm>
          <a:prstGeom prst="rect">
            <a:avLst/>
          </a:prstGeom>
        </p:spPr>
        <p:txBody>
          <a:bodyPr/>
          <a:lstStyle>
            <a:lvl1pPr algn="r">
              <a:defRPr sz="3000">
                <a:latin typeface="Reem Kufi"/>
                <a:ea typeface="Reem Kufi"/>
                <a:cs typeface="Reem Kufi"/>
                <a:sym typeface="Reem Kufi"/>
              </a:defRPr>
            </a:lvl1pPr>
          </a:lstStyle>
          <a:p>
            <a:pPr/>
            <a:r>
              <a:t>Title Text</a:t>
            </a:r>
          </a:p>
        </p:txBody>
      </p:sp>
      <p:sp>
        <p:nvSpPr>
          <p:cNvPr id="163" name="Body Level One…"/>
          <p:cNvSpPr txBox="1"/>
          <p:nvPr>
            <p:ph type="body" sz="quarter" idx="1"/>
          </p:nvPr>
        </p:nvSpPr>
        <p:spPr>
          <a:xfrm>
            <a:off x="4278250" y="1258300"/>
            <a:ext cx="4145701" cy="727801"/>
          </a:xfrm>
          <a:prstGeom prst="rect">
            <a:avLst/>
          </a:prstGeom>
        </p:spPr>
        <p:txBody>
          <a:bodyPr/>
          <a:lstStyle>
            <a:lvl1pPr marL="342900" indent="-228600" algn="r">
              <a:lnSpc>
                <a:spcPct val="100000"/>
              </a:lnSpc>
              <a:buClrTx/>
              <a:buSzTx/>
              <a:buFontTx/>
              <a:buNone/>
              <a:defRPr>
                <a:solidFill>
                  <a:srgbClr val="000000"/>
                </a:solidFill>
                <a:latin typeface="Source Sans Pro"/>
                <a:ea typeface="Source Sans Pro"/>
                <a:cs typeface="Source Sans Pro"/>
                <a:sym typeface="Source Sans Pro"/>
              </a:defRPr>
            </a:lvl1pPr>
            <a:lvl2pPr marL="342900" indent="254000" algn="r">
              <a:lnSpc>
                <a:spcPct val="100000"/>
              </a:lnSpc>
              <a:buClrTx/>
              <a:buSzTx/>
              <a:buFontTx/>
              <a:buNone/>
              <a:defRPr>
                <a:solidFill>
                  <a:srgbClr val="000000"/>
                </a:solidFill>
                <a:latin typeface="Source Sans Pro"/>
                <a:ea typeface="Source Sans Pro"/>
                <a:cs typeface="Source Sans Pro"/>
                <a:sym typeface="Source Sans Pro"/>
              </a:defRPr>
            </a:lvl2pPr>
            <a:lvl3pPr marL="342900" indent="711200" algn="r">
              <a:lnSpc>
                <a:spcPct val="100000"/>
              </a:lnSpc>
              <a:buClrTx/>
              <a:buSzTx/>
              <a:buFontTx/>
              <a:buNone/>
              <a:defRPr>
                <a:solidFill>
                  <a:srgbClr val="000000"/>
                </a:solidFill>
                <a:latin typeface="Source Sans Pro"/>
                <a:ea typeface="Source Sans Pro"/>
                <a:cs typeface="Source Sans Pro"/>
                <a:sym typeface="Source Sans Pro"/>
              </a:defRPr>
            </a:lvl3pPr>
            <a:lvl4pPr marL="342900" indent="1168400" algn="r">
              <a:lnSpc>
                <a:spcPct val="100000"/>
              </a:lnSpc>
              <a:buClrTx/>
              <a:buSzTx/>
              <a:buFontTx/>
              <a:buNone/>
              <a:defRPr>
                <a:solidFill>
                  <a:srgbClr val="000000"/>
                </a:solidFill>
                <a:latin typeface="Source Sans Pro"/>
                <a:ea typeface="Source Sans Pro"/>
                <a:cs typeface="Source Sans Pro"/>
                <a:sym typeface="Source Sans Pro"/>
              </a:defRPr>
            </a:lvl4pPr>
            <a:lvl5pPr marL="342900" indent="1625600" algn="r">
              <a:lnSpc>
                <a:spcPct val="100000"/>
              </a:lnSpc>
              <a:buClrTx/>
              <a:buSzTx/>
              <a:buFontTx/>
              <a:buNone/>
              <a:defRPr>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spTree>
      <p:nvGrpSpPr>
        <p:cNvPr id="1" name=""/>
        <p:cNvGrpSpPr/>
        <p:nvPr/>
      </p:nvGrpSpPr>
      <p:grpSpPr>
        <a:xfrm>
          <a:off x="0" y="0"/>
          <a:ext cx="0" cy="0"/>
          <a:chOff x="0" y="0"/>
          <a:chExt cx="0" cy="0"/>
        </a:xfrm>
      </p:grpSpPr>
      <p:sp>
        <p:nvSpPr>
          <p:cNvPr id="171" name="Title Text"/>
          <p:cNvSpPr txBox="1"/>
          <p:nvPr>
            <p:ph type="title"/>
          </p:nvPr>
        </p:nvSpPr>
        <p:spPr>
          <a:xfrm>
            <a:off x="1566750" y="1538250"/>
            <a:ext cx="6010501" cy="2067000"/>
          </a:xfrm>
          <a:prstGeom prst="rect">
            <a:avLst/>
          </a:prstGeom>
        </p:spPr>
        <p:txBody>
          <a:bodyPr anchor="ctr"/>
          <a:lstStyle>
            <a:lvl1pPr algn="ctr">
              <a:defRPr sz="6000">
                <a:latin typeface="Reem Kufi"/>
                <a:ea typeface="Reem Kufi"/>
                <a:cs typeface="Reem Kufi"/>
                <a:sym typeface="Reem Kufi"/>
              </a:defRPr>
            </a:lvl1pPr>
          </a:lstStyle>
          <a:p>
            <a:pPr/>
            <a:r>
              <a:t>Title Text</a:t>
            </a:r>
          </a:p>
        </p:txBody>
      </p:sp>
      <p:sp>
        <p:nvSpPr>
          <p:cNvPr id="172" name="Google Shape;87;p20"/>
          <p:cNvSpPr/>
          <p:nvPr/>
        </p:nvSpPr>
        <p:spPr>
          <a:xfrm flipH="1">
            <a:off x="720061" y="539999"/>
            <a:ext cx="4908901" cy="227701"/>
          </a:xfrm>
          <a:prstGeom prst="rect">
            <a:avLst/>
          </a:prstGeom>
          <a:solidFill>
            <a:srgbClr val="000000"/>
          </a:solidFill>
          <a:ln w="12700">
            <a:miter lim="400000"/>
          </a:ln>
        </p:spPr>
        <p:txBody>
          <a:bodyPr lIns="0" tIns="0" rIns="0" bIns="0" anchor="ctr"/>
          <a:lstStyle/>
          <a:p>
            <a:pPr/>
          </a:p>
        </p:txBody>
      </p:sp>
      <p:sp>
        <p:nvSpPr>
          <p:cNvPr id="173" name="Google Shape;88;p20"/>
          <p:cNvSpPr/>
          <p:nvPr/>
        </p:nvSpPr>
        <p:spPr>
          <a:xfrm flipH="1">
            <a:off x="3515112" y="4341174"/>
            <a:ext cx="4908901" cy="227701"/>
          </a:xfrm>
          <a:prstGeom prst="rect">
            <a:avLst/>
          </a:prstGeom>
          <a:solidFill>
            <a:srgbClr val="000000"/>
          </a:solidFill>
          <a:ln w="12700">
            <a:miter lim="400000"/>
          </a:ln>
        </p:spPr>
        <p:txBody>
          <a:bodyPr lIns="0" tIns="0" rIns="0" bIns="0" anchor="ctr"/>
          <a:lstStyle/>
          <a:p>
            <a:pPr/>
          </a:p>
        </p:txBody>
      </p:sp>
      <p:sp>
        <p:nvSpPr>
          <p:cNvPr id="174" name="Google Shape;89;p20"/>
          <p:cNvSpPr/>
          <p:nvPr/>
        </p:nvSpPr>
        <p:spPr>
          <a:xfrm flipH="1" rot="9387396">
            <a:off x="7503726"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175" name="Google Shape;90;p20"/>
          <p:cNvSpPr/>
          <p:nvPr/>
        </p:nvSpPr>
        <p:spPr>
          <a:xfrm flipH="1" rot="20699892">
            <a:off x="-152783"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176"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183" name="Body Level One…"/>
          <p:cNvSpPr txBox="1"/>
          <p:nvPr>
            <p:ph type="body" sz="half" idx="1"/>
          </p:nvPr>
        </p:nvSpPr>
        <p:spPr>
          <a:xfrm>
            <a:off x="4312575" y="1188024"/>
            <a:ext cx="3790501" cy="3231302"/>
          </a:xfrm>
          <a:prstGeom prst="rect">
            <a:avLst/>
          </a:prstGeom>
        </p:spPr>
        <p:txBody>
          <a:bodyPr anchor="ctr"/>
          <a:lstStyle>
            <a:lvl1pPr>
              <a:lnSpc>
                <a:spcPct val="100000"/>
              </a:lnSpc>
              <a:buClr>
                <a:srgbClr val="000000"/>
              </a:buClr>
              <a:buFont typeface="Helvetica"/>
              <a:defRPr>
                <a:solidFill>
                  <a:srgbClr val="000000"/>
                </a:solidFill>
                <a:latin typeface="Source Sans Pro"/>
                <a:ea typeface="Source Sans Pro"/>
                <a:cs typeface="Source Sans Pro"/>
                <a:sym typeface="Source Sans Pro"/>
              </a:defRPr>
            </a:lvl1pPr>
            <a:lvl2pPr>
              <a:lnSpc>
                <a:spcPct val="100000"/>
              </a:lnSpc>
              <a:buClr>
                <a:srgbClr val="000000"/>
              </a:buClr>
              <a:buFont typeface="Helvetica"/>
              <a:defRPr>
                <a:solidFill>
                  <a:srgbClr val="000000"/>
                </a:solidFill>
                <a:latin typeface="Source Sans Pro"/>
                <a:ea typeface="Source Sans Pro"/>
                <a:cs typeface="Source Sans Pro"/>
                <a:sym typeface="Source Sans Pro"/>
              </a:defRPr>
            </a:lvl2pPr>
            <a:lvl3pPr>
              <a:lnSpc>
                <a:spcPct val="100000"/>
              </a:lnSpc>
              <a:buClr>
                <a:srgbClr val="000000"/>
              </a:buClr>
              <a:buFont typeface="Helvetica"/>
              <a:defRPr>
                <a:solidFill>
                  <a:srgbClr val="000000"/>
                </a:solidFill>
                <a:latin typeface="Source Sans Pro"/>
                <a:ea typeface="Source Sans Pro"/>
                <a:cs typeface="Source Sans Pro"/>
                <a:sym typeface="Source Sans Pro"/>
              </a:defRPr>
            </a:lvl3pPr>
            <a:lvl4pPr>
              <a:lnSpc>
                <a:spcPct val="100000"/>
              </a:lnSpc>
              <a:buClr>
                <a:srgbClr val="000000"/>
              </a:buClr>
              <a:buFont typeface="Helvetica"/>
              <a:defRPr>
                <a:solidFill>
                  <a:srgbClr val="000000"/>
                </a:solidFill>
                <a:latin typeface="Source Sans Pro"/>
                <a:ea typeface="Source Sans Pro"/>
                <a:cs typeface="Source Sans Pro"/>
                <a:sym typeface="Source Sans Pro"/>
              </a:defRPr>
            </a:lvl4pPr>
            <a:lvl5pPr>
              <a:lnSpc>
                <a:spcPct val="100000"/>
              </a:lnSpc>
              <a:buClr>
                <a:srgbClr val="000000"/>
              </a:buClr>
              <a:buFont typeface="Helvetica"/>
              <a:defRPr>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184" name="Google Shape;93;p21"/>
          <p:cNvSpPr/>
          <p:nvPr/>
        </p:nvSpPr>
        <p:spPr>
          <a:xfrm>
            <a:off x="3515050" y="539999"/>
            <a:ext cx="4908901" cy="227701"/>
          </a:xfrm>
          <a:prstGeom prst="rect">
            <a:avLst/>
          </a:prstGeom>
          <a:solidFill>
            <a:srgbClr val="000000"/>
          </a:solidFill>
          <a:ln w="12700">
            <a:miter lim="400000"/>
          </a:ln>
        </p:spPr>
        <p:txBody>
          <a:bodyPr lIns="0" tIns="0" rIns="0" bIns="0" anchor="ctr"/>
          <a:lstStyle/>
          <a:p>
            <a:pPr/>
          </a:p>
        </p:txBody>
      </p:sp>
      <p:sp>
        <p:nvSpPr>
          <p:cNvPr id="185" name="Google Shape;94;p21"/>
          <p:cNvSpPr/>
          <p:nvPr/>
        </p:nvSpPr>
        <p:spPr>
          <a:xfrm flipH="1" rot="20699892">
            <a:off x="-152783"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186" name="Title Text"/>
          <p:cNvSpPr txBox="1"/>
          <p:nvPr>
            <p:ph type="title"/>
          </p:nvPr>
        </p:nvSpPr>
        <p:spPr>
          <a:xfrm>
            <a:off x="719999" y="539999"/>
            <a:ext cx="2992201"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187"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0" name="Title Text"/>
          <p:cNvSpPr txBox="1"/>
          <p:nvPr>
            <p:ph type="title"/>
          </p:nvPr>
        </p:nvSpPr>
        <p:spPr>
          <a:xfrm>
            <a:off x="311699" y="2150849"/>
            <a:ext cx="8520602" cy="841801"/>
          </a:xfrm>
          <a:prstGeom prst="rect">
            <a:avLst/>
          </a:prstGeom>
        </p:spPr>
        <p:txBody>
          <a:bodyPr anchor="ctr"/>
          <a:lstStyle>
            <a:lvl1pPr algn="ctr">
              <a:defRPr sz="3600"/>
            </a:lvl1pPr>
          </a:lstStyle>
          <a:p>
            <a:pPr/>
            <a:r>
              <a:t>Title Text</a:t>
            </a: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194" name="Body Level One…"/>
          <p:cNvSpPr txBox="1"/>
          <p:nvPr>
            <p:ph type="body" sz="quarter" idx="1"/>
          </p:nvPr>
        </p:nvSpPr>
        <p:spPr>
          <a:xfrm>
            <a:off x="2206250" y="1877516"/>
            <a:ext cx="4737301" cy="1182002"/>
          </a:xfrm>
          <a:prstGeom prst="rect">
            <a:avLst/>
          </a:prstGeom>
        </p:spPr>
        <p:txBody>
          <a:bodyPr/>
          <a:lstStyle>
            <a:lvl1pPr marL="342900" indent="-228600" algn="ctr">
              <a:lnSpc>
                <a:spcPct val="100000"/>
              </a:lnSpc>
              <a:buClrTx/>
              <a:buSzTx/>
              <a:buFontTx/>
              <a:buNone/>
              <a:defRPr sz="2200">
                <a:solidFill>
                  <a:srgbClr val="000000"/>
                </a:solidFill>
                <a:latin typeface="Source Sans Pro"/>
                <a:ea typeface="Source Sans Pro"/>
                <a:cs typeface="Source Sans Pro"/>
                <a:sym typeface="Source Sans Pro"/>
              </a:defRPr>
            </a:lvl1pPr>
            <a:lvl2pPr marL="342900" indent="254000" algn="ctr">
              <a:lnSpc>
                <a:spcPct val="100000"/>
              </a:lnSpc>
              <a:buClrTx/>
              <a:buSzTx/>
              <a:buFontTx/>
              <a:buNone/>
              <a:defRPr sz="2200">
                <a:solidFill>
                  <a:srgbClr val="000000"/>
                </a:solidFill>
                <a:latin typeface="Source Sans Pro"/>
                <a:ea typeface="Source Sans Pro"/>
                <a:cs typeface="Source Sans Pro"/>
                <a:sym typeface="Source Sans Pro"/>
              </a:defRPr>
            </a:lvl2pPr>
            <a:lvl3pPr marL="342900" indent="711200" algn="ctr">
              <a:lnSpc>
                <a:spcPct val="100000"/>
              </a:lnSpc>
              <a:buClrTx/>
              <a:buSzTx/>
              <a:buFontTx/>
              <a:buNone/>
              <a:defRPr sz="2200">
                <a:solidFill>
                  <a:srgbClr val="000000"/>
                </a:solidFill>
                <a:latin typeface="Source Sans Pro"/>
                <a:ea typeface="Source Sans Pro"/>
                <a:cs typeface="Source Sans Pro"/>
                <a:sym typeface="Source Sans Pro"/>
              </a:defRPr>
            </a:lvl3pPr>
            <a:lvl4pPr marL="342900" indent="1168400" algn="ctr">
              <a:lnSpc>
                <a:spcPct val="100000"/>
              </a:lnSpc>
              <a:buClrTx/>
              <a:buSzTx/>
              <a:buFontTx/>
              <a:buNone/>
              <a:defRPr sz="2200">
                <a:solidFill>
                  <a:srgbClr val="000000"/>
                </a:solidFill>
                <a:latin typeface="Source Sans Pro"/>
                <a:ea typeface="Source Sans Pro"/>
                <a:cs typeface="Source Sans Pro"/>
                <a:sym typeface="Source Sans Pro"/>
              </a:defRPr>
            </a:lvl4pPr>
            <a:lvl5pPr marL="342900" indent="1625600" algn="ctr">
              <a:lnSpc>
                <a:spcPct val="100000"/>
              </a:lnSpc>
              <a:buClrTx/>
              <a:buSzTx/>
              <a:buFontTx/>
              <a:buNone/>
              <a:defRPr sz="22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195" name="Title Text"/>
          <p:cNvSpPr txBox="1"/>
          <p:nvPr>
            <p:ph type="title"/>
          </p:nvPr>
        </p:nvSpPr>
        <p:spPr>
          <a:xfrm>
            <a:off x="3003125" y="3059516"/>
            <a:ext cx="3142801" cy="327301"/>
          </a:xfrm>
          <a:prstGeom prst="rect">
            <a:avLst/>
          </a:prstGeom>
        </p:spPr>
        <p:txBody>
          <a:bodyPr/>
          <a:lstStyle>
            <a:lvl1pPr algn="ctr">
              <a:defRPr sz="1800">
                <a:solidFill>
                  <a:srgbClr val="F1C232"/>
                </a:solidFill>
                <a:latin typeface="Reem Kufi"/>
                <a:ea typeface="Reem Kufi"/>
                <a:cs typeface="Reem Kufi"/>
                <a:sym typeface="Reem Kufi"/>
              </a:defRPr>
            </a:lvl1pPr>
          </a:lstStyle>
          <a:p>
            <a:pPr/>
            <a:r>
              <a:t>Title Text</a:t>
            </a:r>
          </a:p>
        </p:txBody>
      </p:sp>
      <p:sp>
        <p:nvSpPr>
          <p:cNvPr id="196" name="Google Shape;100;p22"/>
          <p:cNvSpPr/>
          <p:nvPr/>
        </p:nvSpPr>
        <p:spPr>
          <a:xfrm flipH="1" rot="9387396">
            <a:off x="7503726"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197" name="Google Shape;101;p22"/>
          <p:cNvSpPr/>
          <p:nvPr/>
        </p:nvSpPr>
        <p:spPr>
          <a:xfrm flipH="1" rot="20699892">
            <a:off x="-152783"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198"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205" name="xx%"/>
          <p:cNvSpPr txBox="1"/>
          <p:nvPr>
            <p:ph type="title" hasCustomPrompt="1"/>
          </p:nvPr>
        </p:nvSpPr>
        <p:spPr>
          <a:xfrm>
            <a:off x="1693499" y="1924050"/>
            <a:ext cx="5757002" cy="1069501"/>
          </a:xfrm>
          <a:prstGeom prst="rect">
            <a:avLst/>
          </a:prstGeom>
        </p:spPr>
        <p:txBody>
          <a:bodyPr anchor="b"/>
          <a:lstStyle>
            <a:lvl1pPr algn="ctr">
              <a:defRPr sz="7200">
                <a:solidFill>
                  <a:srgbClr val="F1C232"/>
                </a:solidFill>
                <a:latin typeface="Reem Kufi"/>
                <a:ea typeface="Reem Kufi"/>
                <a:cs typeface="Reem Kufi"/>
                <a:sym typeface="Reem Kufi"/>
              </a:defRPr>
            </a:lvl1pPr>
          </a:lstStyle>
          <a:p>
            <a:pPr/>
            <a:r>
              <a:t>xx%</a:t>
            </a:r>
          </a:p>
        </p:txBody>
      </p:sp>
      <p:sp>
        <p:nvSpPr>
          <p:cNvPr id="206" name="Google Shape;104;p23"/>
          <p:cNvSpPr/>
          <p:nvPr/>
        </p:nvSpPr>
        <p:spPr>
          <a:xfrm flipH="1">
            <a:off x="7603491" y="-1"/>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000000"/>
          </a:solidFill>
          <a:ln w="12700">
            <a:miter lim="400000"/>
          </a:ln>
        </p:spPr>
        <p:txBody>
          <a:bodyPr lIns="0" tIns="0" rIns="0" bIns="0" anchor="ctr"/>
          <a:lstStyle/>
          <a:p>
            <a:pPr/>
          </a:p>
        </p:txBody>
      </p:sp>
      <p:sp>
        <p:nvSpPr>
          <p:cNvPr id="207" name="Google Shape;105;p23"/>
          <p:cNvSpPr/>
          <p:nvPr/>
        </p:nvSpPr>
        <p:spPr>
          <a:xfrm flipH="1" rot="10800000">
            <a:off x="66" y="3602975"/>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F1C232"/>
          </a:solidFill>
          <a:ln w="12700">
            <a:miter lim="400000"/>
          </a:ln>
        </p:spPr>
        <p:txBody>
          <a:bodyPr lIns="0" tIns="0" rIns="0" bIns="0" anchor="ctr"/>
          <a:lstStyle/>
          <a:p>
            <a:pPr/>
          </a:p>
        </p:txBody>
      </p:sp>
      <p:sp>
        <p:nvSpPr>
          <p:cNvPr id="208" name="Body Level One…"/>
          <p:cNvSpPr txBox="1"/>
          <p:nvPr>
            <p:ph type="body" sz="quarter" idx="1"/>
          </p:nvPr>
        </p:nvSpPr>
        <p:spPr>
          <a:xfrm>
            <a:off x="1697400" y="2847975"/>
            <a:ext cx="5757001" cy="450300"/>
          </a:xfrm>
          <a:prstGeom prst="rect">
            <a:avLst/>
          </a:prstGeom>
        </p:spPr>
        <p:txBody>
          <a:bodyPr/>
          <a:lstStyle>
            <a:lvl1pPr marL="342900" indent="-228600" algn="ctr">
              <a:lnSpc>
                <a:spcPct val="100000"/>
              </a:lnSpc>
              <a:buClrTx/>
              <a:buSzTx/>
              <a:buFontTx/>
              <a:buNone/>
              <a:defRPr>
                <a:solidFill>
                  <a:srgbClr val="000000"/>
                </a:solidFill>
                <a:latin typeface="Source Sans Pro"/>
                <a:ea typeface="Source Sans Pro"/>
                <a:cs typeface="Source Sans Pro"/>
                <a:sym typeface="Source Sans Pro"/>
              </a:defRPr>
            </a:lvl1pPr>
            <a:lvl2pPr marL="342900" indent="254000" algn="ctr">
              <a:lnSpc>
                <a:spcPct val="100000"/>
              </a:lnSpc>
              <a:buClrTx/>
              <a:buSzTx/>
              <a:buFontTx/>
              <a:buNone/>
              <a:defRPr>
                <a:solidFill>
                  <a:srgbClr val="000000"/>
                </a:solidFill>
                <a:latin typeface="Source Sans Pro"/>
                <a:ea typeface="Source Sans Pro"/>
                <a:cs typeface="Source Sans Pro"/>
                <a:sym typeface="Source Sans Pro"/>
              </a:defRPr>
            </a:lvl2pPr>
            <a:lvl3pPr marL="342900" indent="711200" algn="ctr">
              <a:lnSpc>
                <a:spcPct val="100000"/>
              </a:lnSpc>
              <a:buClrTx/>
              <a:buSzTx/>
              <a:buFontTx/>
              <a:buNone/>
              <a:defRPr>
                <a:solidFill>
                  <a:srgbClr val="000000"/>
                </a:solidFill>
                <a:latin typeface="Source Sans Pro"/>
                <a:ea typeface="Source Sans Pro"/>
                <a:cs typeface="Source Sans Pro"/>
                <a:sym typeface="Source Sans Pro"/>
              </a:defRPr>
            </a:lvl3pPr>
            <a:lvl4pPr marL="342900" indent="1168400" algn="ctr">
              <a:lnSpc>
                <a:spcPct val="100000"/>
              </a:lnSpc>
              <a:buClrTx/>
              <a:buSzTx/>
              <a:buFontTx/>
              <a:buNone/>
              <a:defRPr>
                <a:solidFill>
                  <a:srgbClr val="000000"/>
                </a:solidFill>
                <a:latin typeface="Source Sans Pro"/>
                <a:ea typeface="Source Sans Pro"/>
                <a:cs typeface="Source Sans Pro"/>
                <a:sym typeface="Source Sans Pro"/>
              </a:defRPr>
            </a:lvl4pPr>
            <a:lvl5pPr marL="342900" indent="1625600" algn="ctr">
              <a:lnSpc>
                <a:spcPct val="100000"/>
              </a:lnSpc>
              <a:buClrTx/>
              <a:buSzTx/>
              <a:buFontTx/>
              <a:buNone/>
              <a:defRPr>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209" name="Google Shape;107;p23"/>
          <p:cNvSpPr/>
          <p:nvPr/>
        </p:nvSpPr>
        <p:spPr>
          <a:xfrm flipH="1">
            <a:off x="720061" y="539999"/>
            <a:ext cx="4908901" cy="227701"/>
          </a:xfrm>
          <a:prstGeom prst="rect">
            <a:avLst/>
          </a:prstGeom>
          <a:solidFill>
            <a:srgbClr val="000000"/>
          </a:solidFill>
          <a:ln w="12700">
            <a:miter lim="400000"/>
          </a:ln>
        </p:spPr>
        <p:txBody>
          <a:bodyPr lIns="0" tIns="0" rIns="0" bIns="0" anchor="ctr"/>
          <a:lstStyle/>
          <a:p>
            <a:pPr/>
          </a:p>
        </p:txBody>
      </p:sp>
      <p:sp>
        <p:nvSpPr>
          <p:cNvPr id="210" name="Google Shape;108;p23"/>
          <p:cNvSpPr/>
          <p:nvPr/>
        </p:nvSpPr>
        <p:spPr>
          <a:xfrm flipH="1">
            <a:off x="3515112" y="4341174"/>
            <a:ext cx="4908901" cy="227701"/>
          </a:xfrm>
          <a:prstGeom prst="rect">
            <a:avLst/>
          </a:prstGeom>
          <a:solidFill>
            <a:srgbClr val="000000"/>
          </a:solidFill>
          <a:ln w="12700">
            <a:miter lim="400000"/>
          </a:ln>
        </p:spPr>
        <p:txBody>
          <a:bodyPr lIns="0" tIns="0" rIns="0" bIns="0" anchor="ctr"/>
          <a:lstStyle/>
          <a:p>
            <a:pPr/>
          </a:p>
        </p:txBody>
      </p:sp>
      <p:sp>
        <p:nvSpPr>
          <p:cNvPr id="211"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18"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_2">
    <p:spTree>
      <p:nvGrpSpPr>
        <p:cNvPr id="1" name=""/>
        <p:cNvGrpSpPr/>
        <p:nvPr/>
      </p:nvGrpSpPr>
      <p:grpSpPr>
        <a:xfrm>
          <a:off x="0" y="0"/>
          <a:ext cx="0" cy="0"/>
          <a:chOff x="0" y="0"/>
          <a:chExt cx="0" cy="0"/>
        </a:xfrm>
      </p:grpSpPr>
      <p:sp>
        <p:nvSpPr>
          <p:cNvPr id="225" name="Google Shape;111;p25"/>
          <p:cNvSpPr/>
          <p:nvPr/>
        </p:nvSpPr>
        <p:spPr>
          <a:xfrm rot="10800000">
            <a:off x="7603491" y="3602975"/>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F1C232"/>
          </a:solidFill>
          <a:ln w="12700">
            <a:miter lim="400000"/>
          </a:ln>
        </p:spPr>
        <p:txBody>
          <a:bodyPr lIns="0" tIns="0" rIns="0" bIns="0" anchor="ctr"/>
          <a:lstStyle/>
          <a:p>
            <a:pPr/>
          </a:p>
        </p:txBody>
      </p:sp>
      <p:sp>
        <p:nvSpPr>
          <p:cNvPr id="226" name="Title Text"/>
          <p:cNvSpPr txBox="1"/>
          <p:nvPr>
            <p:ph type="title"/>
          </p:nvPr>
        </p:nvSpPr>
        <p:spPr>
          <a:xfrm>
            <a:off x="4572000" y="539999"/>
            <a:ext cx="3852001" cy="572702"/>
          </a:xfrm>
          <a:prstGeom prst="rect">
            <a:avLst/>
          </a:prstGeom>
        </p:spPr>
        <p:txBody>
          <a:bodyPr/>
          <a:lstStyle>
            <a:lvl1pPr algn="r">
              <a:defRPr sz="3000">
                <a:latin typeface="Reem Kufi"/>
                <a:ea typeface="Reem Kufi"/>
                <a:cs typeface="Reem Kufi"/>
                <a:sym typeface="Reem Kufi"/>
              </a:defRPr>
            </a:lvl1pPr>
          </a:lstStyle>
          <a:p>
            <a:pPr/>
            <a:r>
              <a:t>Title Text</a:t>
            </a:r>
          </a:p>
        </p:txBody>
      </p:sp>
      <p:sp>
        <p:nvSpPr>
          <p:cNvPr id="227" name="Body Level One…"/>
          <p:cNvSpPr txBox="1"/>
          <p:nvPr>
            <p:ph type="body" sz="quarter" idx="1"/>
          </p:nvPr>
        </p:nvSpPr>
        <p:spPr>
          <a:xfrm>
            <a:off x="4830800" y="1564700"/>
            <a:ext cx="3436801" cy="2417700"/>
          </a:xfrm>
          <a:prstGeom prst="rect">
            <a:avLst/>
          </a:prstGeom>
        </p:spPr>
        <p:txBody>
          <a:bodyPr/>
          <a:lstStyle>
            <a:lvl1pPr>
              <a:lnSpc>
                <a:spcPct val="100000"/>
              </a:lnSpc>
              <a:buClr>
                <a:srgbClr val="F1C232"/>
              </a:buClr>
              <a:buSzPts val="1600"/>
              <a:buFontTx/>
              <a:buAutoNum type="arabicPeriod" startAt="1"/>
              <a:defRPr sz="1600">
                <a:solidFill>
                  <a:srgbClr val="000000"/>
                </a:solidFill>
                <a:latin typeface="Source Sans Pro"/>
                <a:ea typeface="Source Sans Pro"/>
                <a:cs typeface="Source Sans Pro"/>
                <a:sym typeface="Source Sans Pro"/>
              </a:defRPr>
            </a:lvl1pPr>
            <a:lvl2pPr marL="959757" indent="-362857">
              <a:lnSpc>
                <a:spcPct val="100000"/>
              </a:lnSpc>
              <a:buClr>
                <a:srgbClr val="F1C232"/>
              </a:buClr>
              <a:buSzPts val="1600"/>
              <a:buFontTx/>
              <a:buAutoNum type="alphaLcPeriod" startAt="1"/>
              <a:defRPr sz="1600">
                <a:solidFill>
                  <a:srgbClr val="000000"/>
                </a:solidFill>
                <a:latin typeface="Source Sans Pro"/>
                <a:ea typeface="Source Sans Pro"/>
                <a:cs typeface="Source Sans Pro"/>
                <a:sym typeface="Source Sans Pro"/>
              </a:defRPr>
            </a:lvl2pPr>
            <a:lvl3pPr marL="1416957" indent="-362857">
              <a:lnSpc>
                <a:spcPct val="100000"/>
              </a:lnSpc>
              <a:buClr>
                <a:srgbClr val="F1C232"/>
              </a:buClr>
              <a:buSzPts val="1600"/>
              <a:buFontTx/>
              <a:buAutoNum type="romanLcPeriod" startAt="1"/>
              <a:defRPr sz="1600">
                <a:solidFill>
                  <a:srgbClr val="000000"/>
                </a:solidFill>
                <a:latin typeface="Source Sans Pro"/>
                <a:ea typeface="Source Sans Pro"/>
                <a:cs typeface="Source Sans Pro"/>
                <a:sym typeface="Source Sans Pro"/>
              </a:defRPr>
            </a:lvl3pPr>
            <a:lvl4pPr marL="1874157" indent="-362857">
              <a:lnSpc>
                <a:spcPct val="100000"/>
              </a:lnSpc>
              <a:buClr>
                <a:srgbClr val="F1C232"/>
              </a:buClr>
              <a:buSzPts val="1600"/>
              <a:buFontTx/>
              <a:buAutoNum type="arabicPeriod" startAt="1"/>
              <a:defRPr sz="1600">
                <a:solidFill>
                  <a:srgbClr val="000000"/>
                </a:solidFill>
                <a:latin typeface="Source Sans Pro"/>
                <a:ea typeface="Source Sans Pro"/>
                <a:cs typeface="Source Sans Pro"/>
                <a:sym typeface="Source Sans Pro"/>
              </a:defRPr>
            </a:lvl4pPr>
            <a:lvl5pPr marL="2331357" indent="-362857">
              <a:lnSpc>
                <a:spcPct val="100000"/>
              </a:lnSpc>
              <a:buClr>
                <a:srgbClr val="F1C232"/>
              </a:buClr>
              <a:buSzPts val="1600"/>
              <a:buFontTx/>
              <a:buAutoNum type="alphaLcPeriod" startAt="1"/>
              <a:defRPr sz="16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228"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_1">
    <p:spTree>
      <p:nvGrpSpPr>
        <p:cNvPr id="1" name=""/>
        <p:cNvGrpSpPr/>
        <p:nvPr/>
      </p:nvGrpSpPr>
      <p:grpSpPr>
        <a:xfrm>
          <a:off x="0" y="0"/>
          <a:ext cx="0" cy="0"/>
          <a:chOff x="0" y="0"/>
          <a:chExt cx="0" cy="0"/>
        </a:xfrm>
      </p:grpSpPr>
      <p:sp>
        <p:nvSpPr>
          <p:cNvPr id="235" name="Google Shape;115;p26"/>
          <p:cNvSpPr/>
          <p:nvPr/>
        </p:nvSpPr>
        <p:spPr>
          <a:xfrm rot="12212604">
            <a:off x="-70358"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236" name="Google Shape;116;p26"/>
          <p:cNvSpPr/>
          <p:nvPr/>
        </p:nvSpPr>
        <p:spPr>
          <a:xfrm rot="900108">
            <a:off x="7586327"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237"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_1_1">
    <p:spTree>
      <p:nvGrpSpPr>
        <p:cNvPr id="1" name=""/>
        <p:cNvGrpSpPr/>
        <p:nvPr/>
      </p:nvGrpSpPr>
      <p:grpSpPr>
        <a:xfrm>
          <a:off x="0" y="0"/>
          <a:ext cx="0" cy="0"/>
          <a:chOff x="0" y="0"/>
          <a:chExt cx="0" cy="0"/>
        </a:xfrm>
      </p:grpSpPr>
      <p:sp>
        <p:nvSpPr>
          <p:cNvPr id="244" name="Google Shape;118;p27"/>
          <p:cNvSpPr/>
          <p:nvPr/>
        </p:nvSpPr>
        <p:spPr>
          <a:xfrm rot="900108">
            <a:off x="7586327"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245" name="Title Text"/>
          <p:cNvSpPr txBox="1"/>
          <p:nvPr>
            <p:ph type="title"/>
          </p:nvPr>
        </p:nvSpPr>
        <p:spPr>
          <a:xfrm>
            <a:off x="719999" y="539999"/>
            <a:ext cx="3556801"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246" name="Body Level One…"/>
          <p:cNvSpPr txBox="1"/>
          <p:nvPr>
            <p:ph type="body" sz="quarter" idx="1"/>
          </p:nvPr>
        </p:nvSpPr>
        <p:spPr>
          <a:xfrm>
            <a:off x="1072413" y="2286899"/>
            <a:ext cx="1585201" cy="572701"/>
          </a:xfrm>
          <a:prstGeom prst="rect">
            <a:avLst/>
          </a:prstGeom>
        </p:spPr>
        <p:txBody>
          <a:bodyPr/>
          <a:lstStyle>
            <a:lvl1pPr marL="342900" indent="-228600">
              <a:lnSpc>
                <a:spcPct val="100000"/>
              </a:lnSpc>
              <a:buClrTx/>
              <a:buSzTx/>
              <a:buFontTx/>
              <a:buNone/>
              <a:defRPr sz="1600">
                <a:solidFill>
                  <a:srgbClr val="000000"/>
                </a:solidFill>
                <a:latin typeface="Source Sans Pro"/>
                <a:ea typeface="Source Sans Pro"/>
                <a:cs typeface="Source Sans Pro"/>
                <a:sym typeface="Source Sans Pro"/>
              </a:defRPr>
            </a:lvl1pPr>
            <a:lvl2pPr marL="342900" indent="254000">
              <a:lnSpc>
                <a:spcPct val="100000"/>
              </a:lnSpc>
              <a:buClrTx/>
              <a:buSzTx/>
              <a:buFontTx/>
              <a:buNone/>
              <a:defRPr sz="1600">
                <a:solidFill>
                  <a:srgbClr val="000000"/>
                </a:solidFill>
                <a:latin typeface="Source Sans Pro"/>
                <a:ea typeface="Source Sans Pro"/>
                <a:cs typeface="Source Sans Pro"/>
                <a:sym typeface="Source Sans Pro"/>
              </a:defRPr>
            </a:lvl2pPr>
            <a:lvl3pPr marL="342900" indent="711200">
              <a:lnSpc>
                <a:spcPct val="100000"/>
              </a:lnSpc>
              <a:buClrTx/>
              <a:buSzTx/>
              <a:buFontTx/>
              <a:buNone/>
              <a:defRPr sz="1600">
                <a:solidFill>
                  <a:srgbClr val="000000"/>
                </a:solidFill>
                <a:latin typeface="Source Sans Pro"/>
                <a:ea typeface="Source Sans Pro"/>
                <a:cs typeface="Source Sans Pro"/>
                <a:sym typeface="Source Sans Pro"/>
              </a:defRPr>
            </a:lvl3pPr>
            <a:lvl4pPr marL="342900" indent="1168400">
              <a:lnSpc>
                <a:spcPct val="100000"/>
              </a:lnSpc>
              <a:buClrTx/>
              <a:buSzTx/>
              <a:buFontTx/>
              <a:buNone/>
              <a:defRPr sz="1600">
                <a:solidFill>
                  <a:srgbClr val="000000"/>
                </a:solidFill>
                <a:latin typeface="Source Sans Pro"/>
                <a:ea typeface="Source Sans Pro"/>
                <a:cs typeface="Source Sans Pro"/>
                <a:sym typeface="Source Sans Pro"/>
              </a:defRPr>
            </a:lvl4pPr>
            <a:lvl5pPr marL="342900" indent="1625600">
              <a:lnSpc>
                <a:spcPct val="100000"/>
              </a:lnSpc>
              <a:buClrTx/>
              <a:buSzTx/>
              <a:buFontTx/>
              <a:buNone/>
              <a:defRPr sz="16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247" name="Google Shape;132;p27"/>
          <p:cNvSpPr/>
          <p:nvPr/>
        </p:nvSpPr>
        <p:spPr>
          <a:xfrm>
            <a:off x="3515050" y="539999"/>
            <a:ext cx="4908901" cy="227701"/>
          </a:xfrm>
          <a:prstGeom prst="rect">
            <a:avLst/>
          </a:prstGeom>
          <a:solidFill>
            <a:srgbClr val="F1C232"/>
          </a:solidFill>
          <a:ln w="12700">
            <a:miter lim="400000"/>
          </a:ln>
        </p:spPr>
        <p:txBody>
          <a:bodyPr lIns="0" tIns="0" rIns="0" bIns="0" anchor="ctr"/>
          <a:lstStyle/>
          <a:p>
            <a:pPr/>
          </a:p>
        </p:txBody>
      </p:sp>
      <p:sp>
        <p:nvSpPr>
          <p:cNvPr id="248"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p:spTree>
      <p:nvGrpSpPr>
        <p:cNvPr id="1" name=""/>
        <p:cNvGrpSpPr/>
        <p:nvPr/>
      </p:nvGrpSpPr>
      <p:grpSpPr>
        <a:xfrm>
          <a:off x="0" y="0"/>
          <a:ext cx="0" cy="0"/>
          <a:chOff x="0" y="0"/>
          <a:chExt cx="0" cy="0"/>
        </a:xfrm>
      </p:grpSpPr>
      <p:sp>
        <p:nvSpPr>
          <p:cNvPr id="255" name="Title Text"/>
          <p:cNvSpPr txBox="1"/>
          <p:nvPr>
            <p:ph type="title"/>
          </p:nvPr>
        </p:nvSpPr>
        <p:spPr>
          <a:xfrm>
            <a:off x="719999" y="539999"/>
            <a:ext cx="2992201"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256" name="Body Level One…"/>
          <p:cNvSpPr txBox="1"/>
          <p:nvPr>
            <p:ph type="body" sz="quarter" idx="1"/>
          </p:nvPr>
        </p:nvSpPr>
        <p:spPr>
          <a:xfrm>
            <a:off x="2047875" y="1801850"/>
            <a:ext cx="2524200" cy="337501"/>
          </a:xfrm>
          <a:prstGeom prst="rect">
            <a:avLst/>
          </a:prstGeom>
        </p:spPr>
        <p:txBody>
          <a:bodyPr/>
          <a:lstStyle>
            <a:lvl1pPr marL="342900" indent="-228600">
              <a:lnSpc>
                <a:spcPct val="100000"/>
              </a:lnSpc>
              <a:buClrTx/>
              <a:buSzTx/>
              <a:buFontTx/>
              <a:buNone/>
              <a:defRPr>
                <a:solidFill>
                  <a:srgbClr val="000000"/>
                </a:solidFill>
                <a:latin typeface="Reem Kufi"/>
                <a:ea typeface="Reem Kufi"/>
                <a:cs typeface="Reem Kufi"/>
                <a:sym typeface="Reem Kufi"/>
              </a:defRPr>
            </a:lvl1pPr>
            <a:lvl2pPr marL="342900" indent="254000">
              <a:lnSpc>
                <a:spcPct val="100000"/>
              </a:lnSpc>
              <a:buClrTx/>
              <a:buSzTx/>
              <a:buFontTx/>
              <a:buNone/>
              <a:defRPr>
                <a:solidFill>
                  <a:srgbClr val="000000"/>
                </a:solidFill>
                <a:latin typeface="Reem Kufi"/>
                <a:ea typeface="Reem Kufi"/>
                <a:cs typeface="Reem Kufi"/>
                <a:sym typeface="Reem Kufi"/>
              </a:defRPr>
            </a:lvl2pPr>
            <a:lvl3pPr marL="342900" indent="711200">
              <a:lnSpc>
                <a:spcPct val="100000"/>
              </a:lnSpc>
              <a:buClrTx/>
              <a:buSzTx/>
              <a:buFontTx/>
              <a:buNone/>
              <a:defRPr>
                <a:solidFill>
                  <a:srgbClr val="000000"/>
                </a:solidFill>
                <a:latin typeface="Reem Kufi"/>
                <a:ea typeface="Reem Kufi"/>
                <a:cs typeface="Reem Kufi"/>
                <a:sym typeface="Reem Kufi"/>
              </a:defRPr>
            </a:lvl3pPr>
            <a:lvl4pPr marL="342900" indent="1168400">
              <a:lnSpc>
                <a:spcPct val="100000"/>
              </a:lnSpc>
              <a:buClrTx/>
              <a:buSzTx/>
              <a:buFontTx/>
              <a:buNone/>
              <a:defRPr>
                <a:solidFill>
                  <a:srgbClr val="000000"/>
                </a:solidFill>
                <a:latin typeface="Reem Kufi"/>
                <a:ea typeface="Reem Kufi"/>
                <a:cs typeface="Reem Kufi"/>
                <a:sym typeface="Reem Kufi"/>
              </a:defRPr>
            </a:lvl4pPr>
            <a:lvl5pPr marL="342900" indent="1625600">
              <a:lnSpc>
                <a:spcPct val="100000"/>
              </a:lnSpc>
              <a:buClrTx/>
              <a:buSzTx/>
              <a:buFontTx/>
              <a:buNone/>
              <a:defRPr>
                <a:solidFill>
                  <a:srgbClr val="000000"/>
                </a:solidFill>
                <a:latin typeface="Reem Kufi"/>
                <a:ea typeface="Reem Kufi"/>
                <a:cs typeface="Reem Kufi"/>
                <a:sym typeface="Reem Kufi"/>
              </a:defRPr>
            </a:lvl5pPr>
          </a:lstStyle>
          <a:p>
            <a:pPr/>
            <a:r>
              <a:t>Body Level One</a:t>
            </a:r>
          </a:p>
          <a:p>
            <a:pPr lvl="1"/>
            <a:r>
              <a:t>Body Level Two</a:t>
            </a:r>
          </a:p>
          <a:p>
            <a:pPr lvl="2"/>
            <a:r>
              <a:t>Body Level Three</a:t>
            </a:r>
          </a:p>
          <a:p>
            <a:pPr lvl="3"/>
            <a:r>
              <a:t>Body Level Four</a:t>
            </a:r>
          </a:p>
          <a:p>
            <a:pPr lvl="4"/>
            <a:r>
              <a:t>Body Level Five</a:t>
            </a:r>
          </a:p>
        </p:txBody>
      </p:sp>
      <p:sp>
        <p:nvSpPr>
          <p:cNvPr id="257" name="Google Shape;147;p28"/>
          <p:cNvSpPr/>
          <p:nvPr/>
        </p:nvSpPr>
        <p:spPr>
          <a:xfrm>
            <a:off x="3515050" y="539999"/>
            <a:ext cx="4908901" cy="227701"/>
          </a:xfrm>
          <a:prstGeom prst="rect">
            <a:avLst/>
          </a:prstGeom>
          <a:solidFill>
            <a:srgbClr val="000000"/>
          </a:solidFill>
          <a:ln w="12700">
            <a:miter lim="400000"/>
          </a:ln>
        </p:spPr>
        <p:txBody>
          <a:bodyPr lIns="0" tIns="0" rIns="0" bIns="0" anchor="ctr"/>
          <a:lstStyle/>
          <a:p>
            <a:pPr/>
          </a:p>
        </p:txBody>
      </p:sp>
      <p:sp>
        <p:nvSpPr>
          <p:cNvPr id="258"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2">
    <p:spTree>
      <p:nvGrpSpPr>
        <p:cNvPr id="1" name=""/>
        <p:cNvGrpSpPr/>
        <p:nvPr/>
      </p:nvGrpSpPr>
      <p:grpSpPr>
        <a:xfrm>
          <a:off x="0" y="0"/>
          <a:ext cx="0" cy="0"/>
          <a:chOff x="0" y="0"/>
          <a:chExt cx="0" cy="0"/>
        </a:xfrm>
      </p:grpSpPr>
      <p:sp>
        <p:nvSpPr>
          <p:cNvPr id="265" name="Title Text"/>
          <p:cNvSpPr txBox="1"/>
          <p:nvPr>
            <p:ph type="title"/>
          </p:nvPr>
        </p:nvSpPr>
        <p:spPr>
          <a:xfrm>
            <a:off x="719999" y="539999"/>
            <a:ext cx="2992201"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266" name="Body Level One…"/>
          <p:cNvSpPr txBox="1"/>
          <p:nvPr>
            <p:ph type="body" sz="quarter" idx="1"/>
          </p:nvPr>
        </p:nvSpPr>
        <p:spPr>
          <a:xfrm>
            <a:off x="1552724" y="2572649"/>
            <a:ext cx="2285702" cy="572701"/>
          </a:xfrm>
          <a:prstGeom prst="rect">
            <a:avLst/>
          </a:prstGeom>
        </p:spPr>
        <p:txBody>
          <a:bodyPr/>
          <a:lstStyle>
            <a:lvl1pPr marL="342900" indent="-228600">
              <a:lnSpc>
                <a:spcPct val="100000"/>
              </a:lnSpc>
              <a:buClrTx/>
              <a:buSzTx/>
              <a:buFontTx/>
              <a:buNone/>
              <a:defRPr sz="1600">
                <a:solidFill>
                  <a:srgbClr val="000000"/>
                </a:solidFill>
                <a:latin typeface="Source Sans Pro"/>
                <a:ea typeface="Source Sans Pro"/>
                <a:cs typeface="Source Sans Pro"/>
                <a:sym typeface="Source Sans Pro"/>
              </a:defRPr>
            </a:lvl1pPr>
            <a:lvl2pPr marL="342900" indent="254000">
              <a:lnSpc>
                <a:spcPct val="100000"/>
              </a:lnSpc>
              <a:buClrTx/>
              <a:buSzTx/>
              <a:buFontTx/>
              <a:buNone/>
              <a:defRPr sz="1600">
                <a:solidFill>
                  <a:srgbClr val="000000"/>
                </a:solidFill>
                <a:latin typeface="Source Sans Pro"/>
                <a:ea typeface="Source Sans Pro"/>
                <a:cs typeface="Source Sans Pro"/>
                <a:sym typeface="Source Sans Pro"/>
              </a:defRPr>
            </a:lvl2pPr>
            <a:lvl3pPr marL="342900" indent="711200">
              <a:lnSpc>
                <a:spcPct val="100000"/>
              </a:lnSpc>
              <a:buClrTx/>
              <a:buSzTx/>
              <a:buFontTx/>
              <a:buNone/>
              <a:defRPr sz="1600">
                <a:solidFill>
                  <a:srgbClr val="000000"/>
                </a:solidFill>
                <a:latin typeface="Source Sans Pro"/>
                <a:ea typeface="Source Sans Pro"/>
                <a:cs typeface="Source Sans Pro"/>
                <a:sym typeface="Source Sans Pro"/>
              </a:defRPr>
            </a:lvl3pPr>
            <a:lvl4pPr marL="342900" indent="1168400">
              <a:lnSpc>
                <a:spcPct val="100000"/>
              </a:lnSpc>
              <a:buClrTx/>
              <a:buSzTx/>
              <a:buFontTx/>
              <a:buNone/>
              <a:defRPr sz="1600">
                <a:solidFill>
                  <a:srgbClr val="000000"/>
                </a:solidFill>
                <a:latin typeface="Source Sans Pro"/>
                <a:ea typeface="Source Sans Pro"/>
                <a:cs typeface="Source Sans Pro"/>
                <a:sym typeface="Source Sans Pro"/>
              </a:defRPr>
            </a:lvl4pPr>
            <a:lvl5pPr marL="342900" indent="1625600">
              <a:lnSpc>
                <a:spcPct val="100000"/>
              </a:lnSpc>
              <a:buClrTx/>
              <a:buSzTx/>
              <a:buFontTx/>
              <a:buNone/>
              <a:defRPr sz="16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267" name="Google Shape;151;p29"/>
          <p:cNvSpPr/>
          <p:nvPr/>
        </p:nvSpPr>
        <p:spPr>
          <a:xfrm>
            <a:off x="3515050" y="539999"/>
            <a:ext cx="4908901" cy="227701"/>
          </a:xfrm>
          <a:prstGeom prst="rect">
            <a:avLst/>
          </a:prstGeom>
          <a:solidFill>
            <a:srgbClr val="000000"/>
          </a:solidFill>
          <a:ln w="12700">
            <a:miter lim="400000"/>
          </a:ln>
        </p:spPr>
        <p:txBody>
          <a:bodyPr lIns="0" tIns="0" rIns="0" bIns="0" anchor="ctr"/>
          <a:lstStyle/>
          <a:p>
            <a:pPr/>
          </a:p>
        </p:txBody>
      </p:sp>
      <p:sp>
        <p:nvSpPr>
          <p:cNvPr id="268" name="Google Shape;154;p29"/>
          <p:cNvSpPr/>
          <p:nvPr/>
        </p:nvSpPr>
        <p:spPr>
          <a:xfrm rot="900108">
            <a:off x="7586327"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269" name="Google Shape;155;p29"/>
          <p:cNvSpPr/>
          <p:nvPr/>
        </p:nvSpPr>
        <p:spPr>
          <a:xfrm flipH="1" rot="20699892">
            <a:off x="-152783"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270"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3">
    <p:spTree>
      <p:nvGrpSpPr>
        <p:cNvPr id="1" name=""/>
        <p:cNvGrpSpPr/>
        <p:nvPr/>
      </p:nvGrpSpPr>
      <p:grpSpPr>
        <a:xfrm>
          <a:off x="0" y="0"/>
          <a:ext cx="0" cy="0"/>
          <a:chOff x="0" y="0"/>
          <a:chExt cx="0" cy="0"/>
        </a:xfrm>
      </p:grpSpPr>
      <p:sp>
        <p:nvSpPr>
          <p:cNvPr id="277" name="Google Shape;157;p30"/>
          <p:cNvSpPr/>
          <p:nvPr/>
        </p:nvSpPr>
        <p:spPr>
          <a:xfrm rot="12212604">
            <a:off x="-70358"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278" name="Title Text"/>
          <p:cNvSpPr txBox="1"/>
          <p:nvPr>
            <p:ph type="title"/>
          </p:nvPr>
        </p:nvSpPr>
        <p:spPr>
          <a:xfrm>
            <a:off x="5360825" y="539999"/>
            <a:ext cx="3063001" cy="572702"/>
          </a:xfrm>
          <a:prstGeom prst="rect">
            <a:avLst/>
          </a:prstGeom>
        </p:spPr>
        <p:txBody>
          <a:bodyPr/>
          <a:lstStyle>
            <a:lvl1pPr algn="r">
              <a:defRPr sz="3000">
                <a:latin typeface="Reem Kufi"/>
                <a:ea typeface="Reem Kufi"/>
                <a:cs typeface="Reem Kufi"/>
                <a:sym typeface="Reem Kufi"/>
              </a:defRPr>
            </a:lvl1pPr>
          </a:lstStyle>
          <a:p>
            <a:pPr/>
            <a:r>
              <a:t>Title Text</a:t>
            </a:r>
          </a:p>
        </p:txBody>
      </p:sp>
      <p:sp>
        <p:nvSpPr>
          <p:cNvPr id="279"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5">
    <p:spTree>
      <p:nvGrpSpPr>
        <p:cNvPr id="1" name=""/>
        <p:cNvGrpSpPr/>
        <p:nvPr/>
      </p:nvGrpSpPr>
      <p:grpSpPr>
        <a:xfrm>
          <a:off x="0" y="0"/>
          <a:ext cx="0" cy="0"/>
          <a:chOff x="0" y="0"/>
          <a:chExt cx="0" cy="0"/>
        </a:xfrm>
      </p:grpSpPr>
      <p:sp>
        <p:nvSpPr>
          <p:cNvPr id="286" name="Title Text"/>
          <p:cNvSpPr txBox="1"/>
          <p:nvPr>
            <p:ph type="title"/>
          </p:nvPr>
        </p:nvSpPr>
        <p:spPr>
          <a:xfrm>
            <a:off x="3657825" y="539999"/>
            <a:ext cx="4766101" cy="572702"/>
          </a:xfrm>
          <a:prstGeom prst="rect">
            <a:avLst/>
          </a:prstGeom>
        </p:spPr>
        <p:txBody>
          <a:bodyPr/>
          <a:lstStyle>
            <a:lvl1pPr algn="r">
              <a:defRPr sz="3000">
                <a:latin typeface="Reem Kufi"/>
                <a:ea typeface="Reem Kufi"/>
                <a:cs typeface="Reem Kufi"/>
                <a:sym typeface="Reem Kufi"/>
              </a:defRPr>
            </a:lvl1pPr>
          </a:lstStyle>
          <a:p>
            <a:pPr/>
            <a:r>
              <a:t>Title Text</a:t>
            </a:r>
          </a:p>
        </p:txBody>
      </p:sp>
      <p:sp>
        <p:nvSpPr>
          <p:cNvPr id="287" name="Google Shape;161;p31"/>
          <p:cNvSpPr/>
          <p:nvPr/>
        </p:nvSpPr>
        <p:spPr>
          <a:xfrm>
            <a:off x="66" y="-1"/>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F1C232"/>
          </a:solidFill>
          <a:ln w="12700">
            <a:miter lim="400000"/>
          </a:ln>
        </p:spPr>
        <p:txBody>
          <a:bodyPr lIns="0" tIns="0" rIns="0" bIns="0" anchor="ctr"/>
          <a:lstStyle/>
          <a:p>
            <a:pPr/>
          </a:p>
        </p:txBody>
      </p:sp>
      <p:sp>
        <p:nvSpPr>
          <p:cNvPr id="288"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8" name="Title Text"/>
          <p:cNvSpPr txBox="1"/>
          <p:nvPr>
            <p:ph type="title"/>
          </p:nvPr>
        </p:nvSpPr>
        <p:spPr>
          <a:prstGeom prst="rect">
            <a:avLst/>
          </a:prstGeom>
        </p:spPr>
        <p:txBody>
          <a:bodyPr/>
          <a:lstStyle/>
          <a:p>
            <a:pPr/>
            <a:r>
              <a:t>Title Text</a:t>
            </a:r>
          </a:p>
        </p:txBody>
      </p:sp>
      <p:sp>
        <p:nvSpPr>
          <p:cNvPr id="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5_1">
    <p:spTree>
      <p:nvGrpSpPr>
        <p:cNvPr id="1" name=""/>
        <p:cNvGrpSpPr/>
        <p:nvPr/>
      </p:nvGrpSpPr>
      <p:grpSpPr>
        <a:xfrm>
          <a:off x="0" y="0"/>
          <a:ext cx="0" cy="0"/>
          <a:chOff x="0" y="0"/>
          <a:chExt cx="0" cy="0"/>
        </a:xfrm>
      </p:grpSpPr>
      <p:sp>
        <p:nvSpPr>
          <p:cNvPr id="295" name="Title Text"/>
          <p:cNvSpPr txBox="1"/>
          <p:nvPr>
            <p:ph type="title"/>
          </p:nvPr>
        </p:nvSpPr>
        <p:spPr>
          <a:xfrm>
            <a:off x="2156849" y="3584874"/>
            <a:ext cx="4830602" cy="984001"/>
          </a:xfrm>
          <a:prstGeom prst="rect">
            <a:avLst/>
          </a:prstGeom>
        </p:spPr>
        <p:txBody>
          <a:bodyPr/>
          <a:lstStyle>
            <a:lvl1pPr algn="ctr">
              <a:defRPr sz="3000">
                <a:solidFill>
                  <a:srgbClr val="FFFFFF"/>
                </a:solidFill>
                <a:latin typeface="Reem Kufi"/>
                <a:ea typeface="Reem Kufi"/>
                <a:cs typeface="Reem Kufi"/>
                <a:sym typeface="Reem Kufi"/>
              </a:defRPr>
            </a:lvl1pPr>
          </a:lstStyle>
          <a:p>
            <a:pPr/>
            <a:r>
              <a:t>Title Text</a:t>
            </a:r>
          </a:p>
        </p:txBody>
      </p:sp>
      <p:sp>
        <p:nvSpPr>
          <p:cNvPr id="296" name="Google Shape;164;p32"/>
          <p:cNvSpPr/>
          <p:nvPr/>
        </p:nvSpPr>
        <p:spPr>
          <a:xfrm>
            <a:off x="66" y="-1"/>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F1C232"/>
          </a:solidFill>
          <a:ln w="12700">
            <a:miter lim="400000"/>
          </a:ln>
        </p:spPr>
        <p:txBody>
          <a:bodyPr lIns="0" tIns="0" rIns="0" bIns="0" anchor="ctr"/>
          <a:lstStyle/>
          <a:p>
            <a:pPr/>
          </a:p>
        </p:txBody>
      </p:sp>
      <p:sp>
        <p:nvSpPr>
          <p:cNvPr id="297"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5_1_2">
    <p:spTree>
      <p:nvGrpSpPr>
        <p:cNvPr id="1" name=""/>
        <p:cNvGrpSpPr/>
        <p:nvPr/>
      </p:nvGrpSpPr>
      <p:grpSpPr>
        <a:xfrm>
          <a:off x="0" y="0"/>
          <a:ext cx="0" cy="0"/>
          <a:chOff x="0" y="0"/>
          <a:chExt cx="0" cy="0"/>
        </a:xfrm>
      </p:grpSpPr>
      <p:sp>
        <p:nvSpPr>
          <p:cNvPr id="304" name="Title Text"/>
          <p:cNvSpPr txBox="1"/>
          <p:nvPr>
            <p:ph type="title"/>
          </p:nvPr>
        </p:nvSpPr>
        <p:spPr>
          <a:xfrm>
            <a:off x="719999" y="539999"/>
            <a:ext cx="3556801"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305" name="Google Shape;167;p33"/>
          <p:cNvSpPr/>
          <p:nvPr/>
        </p:nvSpPr>
        <p:spPr>
          <a:xfrm rot="900108">
            <a:off x="7586327"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306" name="Google Shape;168;p33"/>
          <p:cNvSpPr/>
          <p:nvPr/>
        </p:nvSpPr>
        <p:spPr>
          <a:xfrm>
            <a:off x="4867275" y="539999"/>
            <a:ext cx="3556800" cy="227701"/>
          </a:xfrm>
          <a:prstGeom prst="rect">
            <a:avLst/>
          </a:prstGeom>
          <a:solidFill>
            <a:srgbClr val="000000"/>
          </a:solidFill>
          <a:ln w="12700">
            <a:miter lim="400000"/>
          </a:ln>
        </p:spPr>
        <p:txBody>
          <a:bodyPr lIns="0" tIns="0" rIns="0" bIns="0" anchor="ctr"/>
          <a:lstStyle/>
          <a:p>
            <a:pPr/>
          </a:p>
        </p:txBody>
      </p:sp>
      <p:sp>
        <p:nvSpPr>
          <p:cNvPr id="307"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5_1_1">
    <p:spTree>
      <p:nvGrpSpPr>
        <p:cNvPr id="1" name=""/>
        <p:cNvGrpSpPr/>
        <p:nvPr/>
      </p:nvGrpSpPr>
      <p:grpSpPr>
        <a:xfrm>
          <a:off x="0" y="0"/>
          <a:ext cx="0" cy="0"/>
          <a:chOff x="0" y="0"/>
          <a:chExt cx="0" cy="0"/>
        </a:xfrm>
      </p:grpSpPr>
      <p:sp>
        <p:nvSpPr>
          <p:cNvPr id="314" name="Google Shape;170;p34"/>
          <p:cNvSpPr/>
          <p:nvPr/>
        </p:nvSpPr>
        <p:spPr>
          <a:xfrm flipH="1" rot="9387396">
            <a:off x="7503726"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315" name="Google Shape;171;p34"/>
          <p:cNvSpPr/>
          <p:nvPr/>
        </p:nvSpPr>
        <p:spPr>
          <a:xfrm flipH="1" rot="20699892">
            <a:off x="-152783"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316" name="Title Text"/>
          <p:cNvSpPr txBox="1"/>
          <p:nvPr>
            <p:ph type="title"/>
          </p:nvPr>
        </p:nvSpPr>
        <p:spPr>
          <a:xfrm>
            <a:off x="719999" y="539999"/>
            <a:ext cx="3852002"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317" name="Body Level One…"/>
          <p:cNvSpPr txBox="1"/>
          <p:nvPr>
            <p:ph type="body" sz="quarter" idx="1"/>
          </p:nvPr>
        </p:nvSpPr>
        <p:spPr>
          <a:xfrm>
            <a:off x="721345" y="2786250"/>
            <a:ext cx="1985400" cy="450301"/>
          </a:xfrm>
          <a:prstGeom prst="rect">
            <a:avLst/>
          </a:prstGeom>
        </p:spPr>
        <p:txBody>
          <a:bodyPr/>
          <a:lstStyle>
            <a:lvl1pPr marL="342900" indent="-228600" algn="ctr">
              <a:lnSpc>
                <a:spcPct val="100000"/>
              </a:lnSpc>
              <a:buClrTx/>
              <a:buSzTx/>
              <a:buFontTx/>
              <a:buNone/>
              <a:defRPr>
                <a:solidFill>
                  <a:srgbClr val="000000"/>
                </a:solidFill>
                <a:latin typeface="Source Sans Pro"/>
                <a:ea typeface="Source Sans Pro"/>
                <a:cs typeface="Source Sans Pro"/>
                <a:sym typeface="Source Sans Pro"/>
              </a:defRPr>
            </a:lvl1pPr>
            <a:lvl2pPr marL="342900" indent="254000" algn="ctr">
              <a:lnSpc>
                <a:spcPct val="100000"/>
              </a:lnSpc>
              <a:buClrTx/>
              <a:buSzTx/>
              <a:buFontTx/>
              <a:buNone/>
              <a:defRPr>
                <a:solidFill>
                  <a:srgbClr val="000000"/>
                </a:solidFill>
                <a:latin typeface="Source Sans Pro"/>
                <a:ea typeface="Source Sans Pro"/>
                <a:cs typeface="Source Sans Pro"/>
                <a:sym typeface="Source Sans Pro"/>
              </a:defRPr>
            </a:lvl2pPr>
            <a:lvl3pPr marL="342900" indent="711200" algn="ctr">
              <a:lnSpc>
                <a:spcPct val="100000"/>
              </a:lnSpc>
              <a:buClrTx/>
              <a:buSzTx/>
              <a:buFontTx/>
              <a:buNone/>
              <a:defRPr>
                <a:solidFill>
                  <a:srgbClr val="000000"/>
                </a:solidFill>
                <a:latin typeface="Source Sans Pro"/>
                <a:ea typeface="Source Sans Pro"/>
                <a:cs typeface="Source Sans Pro"/>
                <a:sym typeface="Source Sans Pro"/>
              </a:defRPr>
            </a:lvl3pPr>
            <a:lvl4pPr marL="342900" indent="1168400" algn="ctr">
              <a:lnSpc>
                <a:spcPct val="100000"/>
              </a:lnSpc>
              <a:buClrTx/>
              <a:buSzTx/>
              <a:buFontTx/>
              <a:buNone/>
              <a:defRPr>
                <a:solidFill>
                  <a:srgbClr val="000000"/>
                </a:solidFill>
                <a:latin typeface="Source Sans Pro"/>
                <a:ea typeface="Source Sans Pro"/>
                <a:cs typeface="Source Sans Pro"/>
                <a:sym typeface="Source Sans Pro"/>
              </a:defRPr>
            </a:lvl4pPr>
            <a:lvl5pPr marL="342900" indent="1625600" algn="ctr">
              <a:lnSpc>
                <a:spcPct val="100000"/>
              </a:lnSpc>
              <a:buClrTx/>
              <a:buSzTx/>
              <a:buFontTx/>
              <a:buNone/>
              <a:defRPr>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318" name="Google Shape;179;p34"/>
          <p:cNvSpPr/>
          <p:nvPr/>
        </p:nvSpPr>
        <p:spPr>
          <a:xfrm flipH="1">
            <a:off x="3515112" y="4341174"/>
            <a:ext cx="4908901" cy="227701"/>
          </a:xfrm>
          <a:prstGeom prst="rect">
            <a:avLst/>
          </a:prstGeom>
          <a:solidFill>
            <a:srgbClr val="000000"/>
          </a:solidFill>
          <a:ln w="12700">
            <a:miter lim="400000"/>
          </a:ln>
        </p:spPr>
        <p:txBody>
          <a:bodyPr lIns="0" tIns="0" rIns="0" bIns="0" anchor="ctr"/>
          <a:lstStyle/>
          <a:p>
            <a:pPr/>
          </a:p>
        </p:txBody>
      </p:sp>
      <p:sp>
        <p:nvSpPr>
          <p:cNvPr id="319"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3_1">
    <p:spTree>
      <p:nvGrpSpPr>
        <p:cNvPr id="1" name=""/>
        <p:cNvGrpSpPr/>
        <p:nvPr/>
      </p:nvGrpSpPr>
      <p:grpSpPr>
        <a:xfrm>
          <a:off x="0" y="0"/>
          <a:ext cx="0" cy="0"/>
          <a:chOff x="0" y="0"/>
          <a:chExt cx="0" cy="0"/>
        </a:xfrm>
      </p:grpSpPr>
      <p:sp>
        <p:nvSpPr>
          <p:cNvPr id="326" name="Google Shape;181;p35"/>
          <p:cNvSpPr/>
          <p:nvPr/>
        </p:nvSpPr>
        <p:spPr>
          <a:xfrm rot="12212604">
            <a:off x="-70358"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327" name="Title Text"/>
          <p:cNvSpPr txBox="1"/>
          <p:nvPr>
            <p:ph type="title"/>
          </p:nvPr>
        </p:nvSpPr>
        <p:spPr>
          <a:xfrm>
            <a:off x="4930625" y="539999"/>
            <a:ext cx="3493200" cy="572702"/>
          </a:xfrm>
          <a:prstGeom prst="rect">
            <a:avLst/>
          </a:prstGeom>
        </p:spPr>
        <p:txBody>
          <a:bodyPr/>
          <a:lstStyle>
            <a:lvl1pPr algn="r">
              <a:defRPr sz="3000">
                <a:latin typeface="Reem Kufi"/>
                <a:ea typeface="Reem Kufi"/>
                <a:cs typeface="Reem Kufi"/>
                <a:sym typeface="Reem Kufi"/>
              </a:defRPr>
            </a:lvl1pPr>
          </a:lstStyle>
          <a:p>
            <a:pPr/>
            <a:r>
              <a:t>Title Text</a:t>
            </a:r>
          </a:p>
        </p:txBody>
      </p:sp>
      <p:sp>
        <p:nvSpPr>
          <p:cNvPr id="328" name="Body Level One…"/>
          <p:cNvSpPr txBox="1"/>
          <p:nvPr>
            <p:ph type="body" sz="quarter" idx="1"/>
          </p:nvPr>
        </p:nvSpPr>
        <p:spPr>
          <a:xfrm>
            <a:off x="723900" y="2076450"/>
            <a:ext cx="2790900" cy="1647900"/>
          </a:xfrm>
          <a:prstGeom prst="rect">
            <a:avLst/>
          </a:prstGeom>
        </p:spPr>
        <p:txBody>
          <a:bodyPr/>
          <a:lstStyle>
            <a:lvl1pPr marL="342900" indent="-228600">
              <a:lnSpc>
                <a:spcPct val="100000"/>
              </a:lnSpc>
              <a:buClrTx/>
              <a:buSzTx/>
              <a:buFontTx/>
              <a:buNone/>
              <a:defRPr>
                <a:solidFill>
                  <a:srgbClr val="000000"/>
                </a:solidFill>
                <a:latin typeface="Source Sans Pro"/>
                <a:ea typeface="Source Sans Pro"/>
                <a:cs typeface="Source Sans Pro"/>
                <a:sym typeface="Source Sans Pro"/>
              </a:defRPr>
            </a:lvl1pPr>
            <a:lvl2pPr marL="342900" indent="254000">
              <a:lnSpc>
                <a:spcPct val="100000"/>
              </a:lnSpc>
              <a:buClrTx/>
              <a:buSzTx/>
              <a:buFontTx/>
              <a:buNone/>
              <a:defRPr>
                <a:solidFill>
                  <a:srgbClr val="000000"/>
                </a:solidFill>
                <a:latin typeface="Source Sans Pro"/>
                <a:ea typeface="Source Sans Pro"/>
                <a:cs typeface="Source Sans Pro"/>
                <a:sym typeface="Source Sans Pro"/>
              </a:defRPr>
            </a:lvl2pPr>
            <a:lvl3pPr marL="342900" indent="711200">
              <a:lnSpc>
                <a:spcPct val="100000"/>
              </a:lnSpc>
              <a:buClrTx/>
              <a:buSzTx/>
              <a:buFontTx/>
              <a:buNone/>
              <a:defRPr>
                <a:solidFill>
                  <a:srgbClr val="000000"/>
                </a:solidFill>
                <a:latin typeface="Source Sans Pro"/>
                <a:ea typeface="Source Sans Pro"/>
                <a:cs typeface="Source Sans Pro"/>
                <a:sym typeface="Source Sans Pro"/>
              </a:defRPr>
            </a:lvl3pPr>
            <a:lvl4pPr marL="342900" indent="1168400">
              <a:lnSpc>
                <a:spcPct val="100000"/>
              </a:lnSpc>
              <a:buClrTx/>
              <a:buSzTx/>
              <a:buFontTx/>
              <a:buNone/>
              <a:defRPr>
                <a:solidFill>
                  <a:srgbClr val="000000"/>
                </a:solidFill>
                <a:latin typeface="Source Sans Pro"/>
                <a:ea typeface="Source Sans Pro"/>
                <a:cs typeface="Source Sans Pro"/>
                <a:sym typeface="Source Sans Pro"/>
              </a:defRPr>
            </a:lvl4pPr>
            <a:lvl5pPr marL="342900" indent="1625600">
              <a:lnSpc>
                <a:spcPct val="100000"/>
              </a:lnSpc>
              <a:buClrTx/>
              <a:buSzTx/>
              <a:buFontTx/>
              <a:buNone/>
              <a:defRPr>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329"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3_1_2">
    <p:spTree>
      <p:nvGrpSpPr>
        <p:cNvPr id="1" name=""/>
        <p:cNvGrpSpPr/>
        <p:nvPr/>
      </p:nvGrpSpPr>
      <p:grpSpPr>
        <a:xfrm>
          <a:off x="0" y="0"/>
          <a:ext cx="0" cy="0"/>
          <a:chOff x="0" y="0"/>
          <a:chExt cx="0" cy="0"/>
        </a:xfrm>
      </p:grpSpPr>
      <p:sp>
        <p:nvSpPr>
          <p:cNvPr id="336" name="Body Level One…"/>
          <p:cNvSpPr txBox="1"/>
          <p:nvPr>
            <p:ph type="body" sz="quarter" idx="1"/>
          </p:nvPr>
        </p:nvSpPr>
        <p:spPr>
          <a:xfrm>
            <a:off x="723900" y="2076450"/>
            <a:ext cx="2790900" cy="1250701"/>
          </a:xfrm>
          <a:prstGeom prst="rect">
            <a:avLst/>
          </a:prstGeom>
        </p:spPr>
        <p:txBody>
          <a:bodyPr/>
          <a:lstStyle>
            <a:lvl1pPr marL="342900" indent="-228600">
              <a:lnSpc>
                <a:spcPct val="100000"/>
              </a:lnSpc>
              <a:buClrTx/>
              <a:buSzTx/>
              <a:buFontTx/>
              <a:buNone/>
              <a:defRPr sz="1600">
                <a:solidFill>
                  <a:srgbClr val="000000"/>
                </a:solidFill>
                <a:latin typeface="Source Sans Pro"/>
                <a:ea typeface="Source Sans Pro"/>
                <a:cs typeface="Source Sans Pro"/>
                <a:sym typeface="Source Sans Pro"/>
              </a:defRPr>
            </a:lvl1pPr>
            <a:lvl2pPr marL="342900" indent="254000">
              <a:lnSpc>
                <a:spcPct val="100000"/>
              </a:lnSpc>
              <a:buClrTx/>
              <a:buSzTx/>
              <a:buFontTx/>
              <a:buNone/>
              <a:defRPr sz="1600">
                <a:solidFill>
                  <a:srgbClr val="000000"/>
                </a:solidFill>
                <a:latin typeface="Source Sans Pro"/>
                <a:ea typeface="Source Sans Pro"/>
                <a:cs typeface="Source Sans Pro"/>
                <a:sym typeface="Source Sans Pro"/>
              </a:defRPr>
            </a:lvl2pPr>
            <a:lvl3pPr marL="342900" indent="711200">
              <a:lnSpc>
                <a:spcPct val="100000"/>
              </a:lnSpc>
              <a:buClrTx/>
              <a:buSzTx/>
              <a:buFontTx/>
              <a:buNone/>
              <a:defRPr sz="1600">
                <a:solidFill>
                  <a:srgbClr val="000000"/>
                </a:solidFill>
                <a:latin typeface="Source Sans Pro"/>
                <a:ea typeface="Source Sans Pro"/>
                <a:cs typeface="Source Sans Pro"/>
                <a:sym typeface="Source Sans Pro"/>
              </a:defRPr>
            </a:lvl3pPr>
            <a:lvl4pPr marL="342900" indent="1168400">
              <a:lnSpc>
                <a:spcPct val="100000"/>
              </a:lnSpc>
              <a:buClrTx/>
              <a:buSzTx/>
              <a:buFontTx/>
              <a:buNone/>
              <a:defRPr sz="1600">
                <a:solidFill>
                  <a:srgbClr val="000000"/>
                </a:solidFill>
                <a:latin typeface="Source Sans Pro"/>
                <a:ea typeface="Source Sans Pro"/>
                <a:cs typeface="Source Sans Pro"/>
                <a:sym typeface="Source Sans Pro"/>
              </a:defRPr>
            </a:lvl4pPr>
            <a:lvl5pPr marL="342900" indent="1625600">
              <a:lnSpc>
                <a:spcPct val="100000"/>
              </a:lnSpc>
              <a:buClrTx/>
              <a:buSzTx/>
              <a:buFontTx/>
              <a:buNone/>
              <a:defRPr sz="16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337" name="Title Text"/>
          <p:cNvSpPr txBox="1"/>
          <p:nvPr>
            <p:ph type="title"/>
          </p:nvPr>
        </p:nvSpPr>
        <p:spPr>
          <a:xfrm>
            <a:off x="719999" y="539999"/>
            <a:ext cx="2992201"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338" name="Google Shape;187;p36"/>
          <p:cNvSpPr/>
          <p:nvPr/>
        </p:nvSpPr>
        <p:spPr>
          <a:xfrm flipH="1" rot="10800000">
            <a:off x="66" y="3602975"/>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000000"/>
          </a:solidFill>
          <a:ln w="12700">
            <a:miter lim="400000"/>
          </a:ln>
        </p:spPr>
        <p:txBody>
          <a:bodyPr lIns="0" tIns="0" rIns="0" bIns="0" anchor="ctr"/>
          <a:lstStyle/>
          <a:p>
            <a:pPr/>
          </a:p>
        </p:txBody>
      </p:sp>
      <p:sp>
        <p:nvSpPr>
          <p:cNvPr id="339" name="Google Shape;188;p36"/>
          <p:cNvSpPr/>
          <p:nvPr/>
        </p:nvSpPr>
        <p:spPr>
          <a:xfrm>
            <a:off x="4250775" y="539999"/>
            <a:ext cx="4173300" cy="227701"/>
          </a:xfrm>
          <a:prstGeom prst="rect">
            <a:avLst/>
          </a:prstGeom>
          <a:solidFill>
            <a:srgbClr val="F1C232"/>
          </a:solidFill>
          <a:ln w="12700">
            <a:miter lim="400000"/>
          </a:ln>
        </p:spPr>
        <p:txBody>
          <a:bodyPr lIns="0" tIns="0" rIns="0" bIns="0" anchor="ctr"/>
          <a:lstStyle/>
          <a:p>
            <a:pPr/>
          </a:p>
        </p:txBody>
      </p:sp>
      <p:sp>
        <p:nvSpPr>
          <p:cNvPr id="340"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3_1_1">
    <p:spTree>
      <p:nvGrpSpPr>
        <p:cNvPr id="1" name=""/>
        <p:cNvGrpSpPr/>
        <p:nvPr/>
      </p:nvGrpSpPr>
      <p:grpSpPr>
        <a:xfrm>
          <a:off x="0" y="0"/>
          <a:ext cx="0" cy="0"/>
          <a:chOff x="0" y="0"/>
          <a:chExt cx="0" cy="0"/>
        </a:xfrm>
      </p:grpSpPr>
      <p:sp>
        <p:nvSpPr>
          <p:cNvPr id="347" name="Google Shape;190;p37"/>
          <p:cNvSpPr/>
          <p:nvPr/>
        </p:nvSpPr>
        <p:spPr>
          <a:xfrm rot="10800000">
            <a:off x="7603491" y="3602975"/>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F1C232"/>
          </a:solidFill>
          <a:ln w="12700">
            <a:miter lim="400000"/>
          </a:ln>
        </p:spPr>
        <p:txBody>
          <a:bodyPr lIns="0" tIns="0" rIns="0" bIns="0" anchor="ctr"/>
          <a:lstStyle/>
          <a:p>
            <a:pPr/>
          </a:p>
        </p:txBody>
      </p:sp>
      <p:sp>
        <p:nvSpPr>
          <p:cNvPr id="348" name="Body Level One…"/>
          <p:cNvSpPr txBox="1"/>
          <p:nvPr>
            <p:ph type="body" sz="quarter" idx="1"/>
          </p:nvPr>
        </p:nvSpPr>
        <p:spPr>
          <a:xfrm>
            <a:off x="5686199" y="1518249"/>
            <a:ext cx="2737801" cy="1647901"/>
          </a:xfrm>
          <a:prstGeom prst="rect">
            <a:avLst/>
          </a:prstGeom>
        </p:spPr>
        <p:txBody>
          <a:bodyPr/>
          <a:lstStyle>
            <a:lvl1pPr marL="342900" indent="-228600" algn="r">
              <a:lnSpc>
                <a:spcPct val="100000"/>
              </a:lnSpc>
              <a:buClrTx/>
              <a:buSzTx/>
              <a:buFontTx/>
              <a:buNone/>
              <a:defRPr>
                <a:solidFill>
                  <a:srgbClr val="000000"/>
                </a:solidFill>
                <a:latin typeface="Source Sans Pro"/>
                <a:ea typeface="Source Sans Pro"/>
                <a:cs typeface="Source Sans Pro"/>
                <a:sym typeface="Source Sans Pro"/>
              </a:defRPr>
            </a:lvl1pPr>
            <a:lvl2pPr marL="342900" indent="254000" algn="r">
              <a:lnSpc>
                <a:spcPct val="100000"/>
              </a:lnSpc>
              <a:buClrTx/>
              <a:buSzTx/>
              <a:buFontTx/>
              <a:buNone/>
              <a:defRPr>
                <a:solidFill>
                  <a:srgbClr val="000000"/>
                </a:solidFill>
                <a:latin typeface="Source Sans Pro"/>
                <a:ea typeface="Source Sans Pro"/>
                <a:cs typeface="Source Sans Pro"/>
                <a:sym typeface="Source Sans Pro"/>
              </a:defRPr>
            </a:lvl2pPr>
            <a:lvl3pPr marL="342900" indent="711200" algn="r">
              <a:lnSpc>
                <a:spcPct val="100000"/>
              </a:lnSpc>
              <a:buClrTx/>
              <a:buSzTx/>
              <a:buFontTx/>
              <a:buNone/>
              <a:defRPr>
                <a:solidFill>
                  <a:srgbClr val="000000"/>
                </a:solidFill>
                <a:latin typeface="Source Sans Pro"/>
                <a:ea typeface="Source Sans Pro"/>
                <a:cs typeface="Source Sans Pro"/>
                <a:sym typeface="Source Sans Pro"/>
              </a:defRPr>
            </a:lvl3pPr>
            <a:lvl4pPr marL="342900" indent="1168400" algn="r">
              <a:lnSpc>
                <a:spcPct val="100000"/>
              </a:lnSpc>
              <a:buClrTx/>
              <a:buSzTx/>
              <a:buFontTx/>
              <a:buNone/>
              <a:defRPr>
                <a:solidFill>
                  <a:srgbClr val="000000"/>
                </a:solidFill>
                <a:latin typeface="Source Sans Pro"/>
                <a:ea typeface="Source Sans Pro"/>
                <a:cs typeface="Source Sans Pro"/>
                <a:sym typeface="Source Sans Pro"/>
              </a:defRPr>
            </a:lvl4pPr>
            <a:lvl5pPr marL="342900" indent="1625600" algn="r">
              <a:lnSpc>
                <a:spcPct val="100000"/>
              </a:lnSpc>
              <a:buClrTx/>
              <a:buSzTx/>
              <a:buFontTx/>
              <a:buNone/>
              <a:defRPr>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349" name="Title Text"/>
          <p:cNvSpPr txBox="1"/>
          <p:nvPr>
            <p:ph type="title"/>
          </p:nvPr>
        </p:nvSpPr>
        <p:spPr>
          <a:xfrm>
            <a:off x="719999" y="539999"/>
            <a:ext cx="4966201"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350"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4">
    <p:spTree>
      <p:nvGrpSpPr>
        <p:cNvPr id="1" name=""/>
        <p:cNvGrpSpPr/>
        <p:nvPr/>
      </p:nvGrpSpPr>
      <p:grpSpPr>
        <a:xfrm>
          <a:off x="0" y="0"/>
          <a:ext cx="0" cy="0"/>
          <a:chOff x="0" y="0"/>
          <a:chExt cx="0" cy="0"/>
        </a:xfrm>
      </p:grpSpPr>
      <p:sp>
        <p:nvSpPr>
          <p:cNvPr id="357" name="Title Text"/>
          <p:cNvSpPr txBox="1"/>
          <p:nvPr>
            <p:ph type="title"/>
          </p:nvPr>
        </p:nvSpPr>
        <p:spPr>
          <a:xfrm>
            <a:off x="719999" y="539999"/>
            <a:ext cx="2992201"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358" name="Google Shape;195;p38"/>
          <p:cNvSpPr/>
          <p:nvPr/>
        </p:nvSpPr>
        <p:spPr>
          <a:xfrm>
            <a:off x="3515050" y="539999"/>
            <a:ext cx="4908901" cy="227701"/>
          </a:xfrm>
          <a:prstGeom prst="rect">
            <a:avLst/>
          </a:prstGeom>
          <a:solidFill>
            <a:srgbClr val="F1C232"/>
          </a:solidFill>
          <a:ln w="12700">
            <a:miter lim="400000"/>
          </a:ln>
        </p:spPr>
        <p:txBody>
          <a:bodyPr lIns="0" tIns="0" rIns="0" bIns="0" anchor="ctr"/>
          <a:lstStyle/>
          <a:p>
            <a:pPr/>
          </a:p>
        </p:txBody>
      </p:sp>
      <p:sp>
        <p:nvSpPr>
          <p:cNvPr id="359" name="Body Level One…"/>
          <p:cNvSpPr txBox="1"/>
          <p:nvPr>
            <p:ph type="body" sz="quarter" idx="1"/>
          </p:nvPr>
        </p:nvSpPr>
        <p:spPr>
          <a:xfrm>
            <a:off x="2314724" y="2496449"/>
            <a:ext cx="2285702" cy="572701"/>
          </a:xfrm>
          <a:prstGeom prst="rect">
            <a:avLst/>
          </a:prstGeom>
        </p:spPr>
        <p:txBody>
          <a:bodyPr/>
          <a:lstStyle>
            <a:lvl1pPr marL="342900" indent="-228600">
              <a:lnSpc>
                <a:spcPct val="100000"/>
              </a:lnSpc>
              <a:buClrTx/>
              <a:buSzTx/>
              <a:buFontTx/>
              <a:buNone/>
              <a:defRPr sz="1600">
                <a:solidFill>
                  <a:srgbClr val="000000"/>
                </a:solidFill>
                <a:latin typeface="Source Sans Pro"/>
                <a:ea typeface="Source Sans Pro"/>
                <a:cs typeface="Source Sans Pro"/>
                <a:sym typeface="Source Sans Pro"/>
              </a:defRPr>
            </a:lvl1pPr>
            <a:lvl2pPr marL="342900" indent="254000">
              <a:lnSpc>
                <a:spcPct val="100000"/>
              </a:lnSpc>
              <a:buClrTx/>
              <a:buSzTx/>
              <a:buFontTx/>
              <a:buNone/>
              <a:defRPr sz="1600">
                <a:solidFill>
                  <a:srgbClr val="000000"/>
                </a:solidFill>
                <a:latin typeface="Source Sans Pro"/>
                <a:ea typeface="Source Sans Pro"/>
                <a:cs typeface="Source Sans Pro"/>
                <a:sym typeface="Source Sans Pro"/>
              </a:defRPr>
            </a:lvl2pPr>
            <a:lvl3pPr marL="342900" indent="711200">
              <a:lnSpc>
                <a:spcPct val="100000"/>
              </a:lnSpc>
              <a:buClrTx/>
              <a:buSzTx/>
              <a:buFontTx/>
              <a:buNone/>
              <a:defRPr sz="1600">
                <a:solidFill>
                  <a:srgbClr val="000000"/>
                </a:solidFill>
                <a:latin typeface="Source Sans Pro"/>
                <a:ea typeface="Source Sans Pro"/>
                <a:cs typeface="Source Sans Pro"/>
                <a:sym typeface="Source Sans Pro"/>
              </a:defRPr>
            </a:lvl3pPr>
            <a:lvl4pPr marL="342900" indent="1168400">
              <a:lnSpc>
                <a:spcPct val="100000"/>
              </a:lnSpc>
              <a:buClrTx/>
              <a:buSzTx/>
              <a:buFontTx/>
              <a:buNone/>
              <a:defRPr sz="1600">
                <a:solidFill>
                  <a:srgbClr val="000000"/>
                </a:solidFill>
                <a:latin typeface="Source Sans Pro"/>
                <a:ea typeface="Source Sans Pro"/>
                <a:cs typeface="Source Sans Pro"/>
                <a:sym typeface="Source Sans Pro"/>
              </a:defRPr>
            </a:lvl4pPr>
            <a:lvl5pPr marL="342900" indent="1625600">
              <a:lnSpc>
                <a:spcPct val="100000"/>
              </a:lnSpc>
              <a:buClrTx/>
              <a:buSzTx/>
              <a:buFontTx/>
              <a:buNone/>
              <a:defRPr sz="16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360" name="Google Shape;204;p38"/>
          <p:cNvSpPr/>
          <p:nvPr/>
        </p:nvSpPr>
        <p:spPr>
          <a:xfrm flipH="1" rot="10800000">
            <a:off x="66" y="3602975"/>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000000"/>
          </a:solidFill>
          <a:ln w="12700">
            <a:miter lim="400000"/>
          </a:ln>
        </p:spPr>
        <p:txBody>
          <a:bodyPr lIns="0" tIns="0" rIns="0" bIns="0" anchor="ctr"/>
          <a:lstStyle/>
          <a:p>
            <a:pPr/>
          </a:p>
        </p:txBody>
      </p:sp>
      <p:sp>
        <p:nvSpPr>
          <p:cNvPr id="361"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7">
    <p:spTree>
      <p:nvGrpSpPr>
        <p:cNvPr id="1" name=""/>
        <p:cNvGrpSpPr/>
        <p:nvPr/>
      </p:nvGrpSpPr>
      <p:grpSpPr>
        <a:xfrm>
          <a:off x="0" y="0"/>
          <a:ext cx="0" cy="0"/>
          <a:chOff x="0" y="0"/>
          <a:chExt cx="0" cy="0"/>
        </a:xfrm>
      </p:grpSpPr>
      <p:sp>
        <p:nvSpPr>
          <p:cNvPr id="368" name="Google Shape;206;p39"/>
          <p:cNvSpPr/>
          <p:nvPr/>
        </p:nvSpPr>
        <p:spPr>
          <a:xfrm rot="12212604">
            <a:off x="-70358"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369" name="Title Text"/>
          <p:cNvSpPr txBox="1"/>
          <p:nvPr>
            <p:ph type="title"/>
          </p:nvPr>
        </p:nvSpPr>
        <p:spPr>
          <a:xfrm>
            <a:off x="5360825" y="539999"/>
            <a:ext cx="3063001" cy="572702"/>
          </a:xfrm>
          <a:prstGeom prst="rect">
            <a:avLst/>
          </a:prstGeom>
        </p:spPr>
        <p:txBody>
          <a:bodyPr/>
          <a:lstStyle>
            <a:lvl1pPr algn="r">
              <a:defRPr sz="3000">
                <a:latin typeface="Reem Kufi"/>
                <a:ea typeface="Reem Kufi"/>
                <a:cs typeface="Reem Kufi"/>
                <a:sym typeface="Reem Kufi"/>
              </a:defRPr>
            </a:lvl1pPr>
          </a:lstStyle>
          <a:p>
            <a:pPr/>
            <a:r>
              <a:t>Title Text</a:t>
            </a:r>
          </a:p>
        </p:txBody>
      </p:sp>
      <p:sp>
        <p:nvSpPr>
          <p:cNvPr id="370" name="Body Level One…"/>
          <p:cNvSpPr txBox="1"/>
          <p:nvPr>
            <p:ph type="body" sz="half" idx="1"/>
          </p:nvPr>
        </p:nvSpPr>
        <p:spPr>
          <a:xfrm>
            <a:off x="1160549" y="1619250"/>
            <a:ext cx="4758901" cy="2524200"/>
          </a:xfrm>
          <a:prstGeom prst="rect">
            <a:avLst/>
          </a:prstGeom>
        </p:spPr>
        <p:txBody>
          <a:bodyPr/>
          <a:lstStyle>
            <a:lvl1pPr>
              <a:lnSpc>
                <a:spcPct val="100000"/>
              </a:lnSpc>
              <a:buClr>
                <a:srgbClr val="F1C232"/>
              </a:buClr>
              <a:buSzPts val="1600"/>
              <a:buFont typeface="Helvetica"/>
              <a:defRPr sz="1600">
                <a:solidFill>
                  <a:srgbClr val="000000"/>
                </a:solidFill>
                <a:latin typeface="Source Sans Pro"/>
                <a:ea typeface="Source Sans Pro"/>
                <a:cs typeface="Source Sans Pro"/>
                <a:sym typeface="Source Sans Pro"/>
              </a:defRPr>
            </a:lvl1pPr>
            <a:lvl2pPr marL="914400" indent="-317500">
              <a:lnSpc>
                <a:spcPct val="100000"/>
              </a:lnSpc>
              <a:buClr>
                <a:srgbClr val="F1C232"/>
              </a:buClr>
              <a:buSzPts val="1600"/>
              <a:buFont typeface="Helvetica"/>
              <a:defRPr sz="1600">
                <a:solidFill>
                  <a:srgbClr val="000000"/>
                </a:solidFill>
                <a:latin typeface="Source Sans Pro"/>
                <a:ea typeface="Source Sans Pro"/>
                <a:cs typeface="Source Sans Pro"/>
                <a:sym typeface="Source Sans Pro"/>
              </a:defRPr>
            </a:lvl2pPr>
            <a:lvl3pPr marL="1371600" indent="-317500">
              <a:lnSpc>
                <a:spcPct val="100000"/>
              </a:lnSpc>
              <a:buClr>
                <a:srgbClr val="F1C232"/>
              </a:buClr>
              <a:buSzPts val="1600"/>
              <a:buFont typeface="Helvetica"/>
              <a:defRPr sz="1600">
                <a:solidFill>
                  <a:srgbClr val="000000"/>
                </a:solidFill>
                <a:latin typeface="Source Sans Pro"/>
                <a:ea typeface="Source Sans Pro"/>
                <a:cs typeface="Source Sans Pro"/>
                <a:sym typeface="Source Sans Pro"/>
              </a:defRPr>
            </a:lvl3pPr>
            <a:lvl4pPr marL="1828800" indent="-317500">
              <a:lnSpc>
                <a:spcPct val="100000"/>
              </a:lnSpc>
              <a:buClr>
                <a:srgbClr val="F1C232"/>
              </a:buClr>
              <a:buSzPts val="1600"/>
              <a:buFont typeface="Helvetica"/>
              <a:defRPr sz="1600">
                <a:solidFill>
                  <a:srgbClr val="000000"/>
                </a:solidFill>
                <a:latin typeface="Source Sans Pro"/>
                <a:ea typeface="Source Sans Pro"/>
                <a:cs typeface="Source Sans Pro"/>
                <a:sym typeface="Source Sans Pro"/>
              </a:defRPr>
            </a:lvl4pPr>
            <a:lvl5pPr marL="2286000" indent="-317500">
              <a:lnSpc>
                <a:spcPct val="100000"/>
              </a:lnSpc>
              <a:buClr>
                <a:srgbClr val="F1C232"/>
              </a:buClr>
              <a:buSzPts val="1600"/>
              <a:buFont typeface="Helvetica"/>
              <a:defRPr sz="16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371" name="Google Shape;209;p39"/>
          <p:cNvSpPr/>
          <p:nvPr/>
        </p:nvSpPr>
        <p:spPr>
          <a:xfrm flipH="1">
            <a:off x="3515112" y="4341174"/>
            <a:ext cx="4908901" cy="227701"/>
          </a:xfrm>
          <a:prstGeom prst="rect">
            <a:avLst/>
          </a:prstGeom>
          <a:solidFill>
            <a:srgbClr val="F1C232"/>
          </a:solidFill>
          <a:ln w="12700">
            <a:miter lim="400000"/>
          </a:ln>
        </p:spPr>
        <p:txBody>
          <a:bodyPr lIns="0" tIns="0" rIns="0" bIns="0" anchor="ctr"/>
          <a:lstStyle/>
          <a:p>
            <a:pPr/>
          </a:p>
        </p:txBody>
      </p:sp>
      <p:sp>
        <p:nvSpPr>
          <p:cNvPr id="372"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7_1">
    <p:spTree>
      <p:nvGrpSpPr>
        <p:cNvPr id="1" name=""/>
        <p:cNvGrpSpPr/>
        <p:nvPr/>
      </p:nvGrpSpPr>
      <p:grpSpPr>
        <a:xfrm>
          <a:off x="0" y="0"/>
          <a:ext cx="0" cy="0"/>
          <a:chOff x="0" y="0"/>
          <a:chExt cx="0" cy="0"/>
        </a:xfrm>
      </p:grpSpPr>
      <p:sp>
        <p:nvSpPr>
          <p:cNvPr id="379" name="Body Level One…"/>
          <p:cNvSpPr txBox="1"/>
          <p:nvPr>
            <p:ph type="body" sz="half" idx="1"/>
          </p:nvPr>
        </p:nvSpPr>
        <p:spPr>
          <a:xfrm>
            <a:off x="1160549" y="1619250"/>
            <a:ext cx="4758901" cy="2949600"/>
          </a:xfrm>
          <a:prstGeom prst="rect">
            <a:avLst/>
          </a:prstGeom>
        </p:spPr>
        <p:txBody>
          <a:bodyPr/>
          <a:lstStyle>
            <a:lvl1pPr marL="342900" indent="-228600">
              <a:lnSpc>
                <a:spcPct val="100000"/>
              </a:lnSpc>
              <a:buClrTx/>
              <a:buSzTx/>
              <a:buFontTx/>
              <a:buNone/>
              <a:defRPr sz="1600">
                <a:solidFill>
                  <a:srgbClr val="000000"/>
                </a:solidFill>
                <a:latin typeface="Source Sans Pro"/>
                <a:ea typeface="Source Sans Pro"/>
                <a:cs typeface="Source Sans Pro"/>
                <a:sym typeface="Source Sans Pro"/>
              </a:defRPr>
            </a:lvl1pPr>
            <a:lvl2pPr marL="342900" indent="254000">
              <a:lnSpc>
                <a:spcPct val="100000"/>
              </a:lnSpc>
              <a:buClrTx/>
              <a:buSzTx/>
              <a:buFontTx/>
              <a:buNone/>
              <a:defRPr sz="1600">
                <a:solidFill>
                  <a:srgbClr val="000000"/>
                </a:solidFill>
                <a:latin typeface="Source Sans Pro"/>
                <a:ea typeface="Source Sans Pro"/>
                <a:cs typeface="Source Sans Pro"/>
                <a:sym typeface="Source Sans Pro"/>
              </a:defRPr>
            </a:lvl2pPr>
            <a:lvl3pPr marL="342900" indent="711200">
              <a:lnSpc>
                <a:spcPct val="100000"/>
              </a:lnSpc>
              <a:buClrTx/>
              <a:buSzTx/>
              <a:buFontTx/>
              <a:buNone/>
              <a:defRPr sz="1600">
                <a:solidFill>
                  <a:srgbClr val="000000"/>
                </a:solidFill>
                <a:latin typeface="Source Sans Pro"/>
                <a:ea typeface="Source Sans Pro"/>
                <a:cs typeface="Source Sans Pro"/>
                <a:sym typeface="Source Sans Pro"/>
              </a:defRPr>
            </a:lvl3pPr>
            <a:lvl4pPr marL="342900" indent="1168400">
              <a:lnSpc>
                <a:spcPct val="100000"/>
              </a:lnSpc>
              <a:buClrTx/>
              <a:buSzTx/>
              <a:buFontTx/>
              <a:buNone/>
              <a:defRPr sz="1600">
                <a:solidFill>
                  <a:srgbClr val="000000"/>
                </a:solidFill>
                <a:latin typeface="Source Sans Pro"/>
                <a:ea typeface="Source Sans Pro"/>
                <a:cs typeface="Source Sans Pro"/>
                <a:sym typeface="Source Sans Pro"/>
              </a:defRPr>
            </a:lvl4pPr>
            <a:lvl5pPr marL="342900" indent="1625600">
              <a:lnSpc>
                <a:spcPct val="100000"/>
              </a:lnSpc>
              <a:buClrTx/>
              <a:buSzTx/>
              <a:buFontTx/>
              <a:buNone/>
              <a:defRPr sz="16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380" name="Title Text"/>
          <p:cNvSpPr txBox="1"/>
          <p:nvPr>
            <p:ph type="title"/>
          </p:nvPr>
        </p:nvSpPr>
        <p:spPr>
          <a:xfrm>
            <a:off x="719999" y="539999"/>
            <a:ext cx="3852002" cy="572702"/>
          </a:xfrm>
          <a:prstGeom prst="rect">
            <a:avLst/>
          </a:prstGeom>
        </p:spPr>
        <p:txBody>
          <a:bodyPr/>
          <a:lstStyle>
            <a:lvl1pPr>
              <a:defRPr sz="3000">
                <a:latin typeface="Reem Kufi"/>
                <a:ea typeface="Reem Kufi"/>
                <a:cs typeface="Reem Kufi"/>
                <a:sym typeface="Reem Kufi"/>
              </a:defRPr>
            </a:lvl1pPr>
          </a:lstStyle>
          <a:p>
            <a:pPr/>
            <a:r>
              <a:t>Title Text</a:t>
            </a:r>
          </a:p>
        </p:txBody>
      </p:sp>
      <p:sp>
        <p:nvSpPr>
          <p:cNvPr id="381" name="Google Shape;213;p40"/>
          <p:cNvSpPr/>
          <p:nvPr/>
        </p:nvSpPr>
        <p:spPr>
          <a:xfrm>
            <a:off x="4250775" y="539999"/>
            <a:ext cx="4173300" cy="227701"/>
          </a:xfrm>
          <a:prstGeom prst="rect">
            <a:avLst/>
          </a:prstGeom>
          <a:solidFill>
            <a:srgbClr val="F1C232"/>
          </a:solidFill>
          <a:ln w="12700">
            <a:miter lim="400000"/>
          </a:ln>
        </p:spPr>
        <p:txBody>
          <a:bodyPr lIns="0" tIns="0" rIns="0" bIns="0" anchor="ctr"/>
          <a:lstStyle/>
          <a:p>
            <a:pPr/>
          </a:p>
        </p:txBody>
      </p:sp>
      <p:sp>
        <p:nvSpPr>
          <p:cNvPr id="382" name="Google Shape;214;p40"/>
          <p:cNvSpPr/>
          <p:nvPr/>
        </p:nvSpPr>
        <p:spPr>
          <a:xfrm rot="10800000">
            <a:off x="7603491" y="3602975"/>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000000"/>
          </a:solidFill>
          <a:ln w="12700">
            <a:miter lim="400000"/>
          </a:ln>
        </p:spPr>
        <p:txBody>
          <a:bodyPr lIns="0" tIns="0" rIns="0" bIns="0" anchor="ctr"/>
          <a:lstStyle/>
          <a:p>
            <a:pPr/>
          </a:p>
        </p:txBody>
      </p:sp>
      <p:sp>
        <p:nvSpPr>
          <p:cNvPr id="383"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6">
    <p:spTree>
      <p:nvGrpSpPr>
        <p:cNvPr id="1" name=""/>
        <p:cNvGrpSpPr/>
        <p:nvPr/>
      </p:nvGrpSpPr>
      <p:grpSpPr>
        <a:xfrm>
          <a:off x="0" y="0"/>
          <a:ext cx="0" cy="0"/>
          <a:chOff x="0" y="0"/>
          <a:chExt cx="0" cy="0"/>
        </a:xfrm>
      </p:grpSpPr>
      <p:sp>
        <p:nvSpPr>
          <p:cNvPr id="390" name="Title Text"/>
          <p:cNvSpPr txBox="1"/>
          <p:nvPr>
            <p:ph type="title"/>
          </p:nvPr>
        </p:nvSpPr>
        <p:spPr>
          <a:xfrm>
            <a:off x="719999" y="539999"/>
            <a:ext cx="2861401" cy="572702"/>
          </a:xfrm>
          <a:prstGeom prst="rect">
            <a:avLst/>
          </a:prstGeom>
        </p:spPr>
        <p:txBody>
          <a:bodyPr/>
          <a:lstStyle>
            <a:lvl1pPr>
              <a:defRPr sz="4000">
                <a:latin typeface="Reem Kufi"/>
                <a:ea typeface="Reem Kufi"/>
                <a:cs typeface="Reem Kufi"/>
                <a:sym typeface="Reem Kufi"/>
              </a:defRPr>
            </a:lvl1pPr>
          </a:lstStyle>
          <a:p>
            <a:pPr/>
            <a:r>
              <a:t>Title Text</a:t>
            </a:r>
          </a:p>
        </p:txBody>
      </p:sp>
      <p:sp>
        <p:nvSpPr>
          <p:cNvPr id="391" name="Google Shape;217;p41"/>
          <p:cNvSpPr txBox="1"/>
          <p:nvPr/>
        </p:nvSpPr>
        <p:spPr>
          <a:xfrm>
            <a:off x="2293624" y="3465310"/>
            <a:ext cx="4552801" cy="76959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spAutoFit/>
          </a:bodyPr>
          <a:lstStyle/>
          <a:p>
            <a:pPr algn="ctr">
              <a:lnSpc>
                <a:spcPct val="115000"/>
              </a:lnSpc>
              <a:spcBef>
                <a:spcPts val="300"/>
              </a:spcBef>
              <a:defRPr sz="1200">
                <a:latin typeface="Source Sans Pro"/>
                <a:ea typeface="Source Sans Pro"/>
                <a:cs typeface="Source Sans Pro"/>
                <a:sym typeface="Source Sans Pro"/>
              </a:defRPr>
            </a:pPr>
            <a:r>
              <a:t>CREDITS: This presentation template was created by </a:t>
            </a:r>
            <a:r>
              <a:rPr b="1" u="sng">
                <a:solidFill>
                  <a:schemeClr val="accent5"/>
                </a:solidFill>
                <a:uFill>
                  <a:solidFill>
                    <a:schemeClr val="accent5"/>
                  </a:solidFill>
                </a:uFill>
                <a:hlinkClick r:id="rId2" invalidUrl="" action="" tgtFrame="" tooltip="" history="1" highlightClick="0" endSnd="0"/>
              </a:rPr>
              <a:t>Slidesgo</a:t>
            </a:r>
            <a:r>
              <a:t>, including icons by </a:t>
            </a:r>
            <a:r>
              <a:rPr b="1" u="sng">
                <a:solidFill>
                  <a:schemeClr val="accent5"/>
                </a:solidFill>
                <a:uFill>
                  <a:solidFill>
                    <a:schemeClr val="accent5"/>
                  </a:solidFill>
                </a:uFill>
                <a:hlinkClick r:id="rId3" invalidUrl="" action="" tgtFrame="" tooltip="" history="1" highlightClick="0" endSnd="0"/>
              </a:rPr>
              <a:t>Flaticon</a:t>
            </a:r>
            <a:r>
              <a:t>, and infographics &amp; images by </a:t>
            </a:r>
            <a:r>
              <a:rPr b="1" u="sng">
                <a:solidFill>
                  <a:schemeClr val="accent5"/>
                </a:solidFill>
                <a:uFill>
                  <a:solidFill>
                    <a:schemeClr val="accent5"/>
                  </a:solidFill>
                </a:uFill>
                <a:hlinkClick r:id="rId4" invalidUrl="" action="" tgtFrame="" tooltip="" history="1" highlightClick="0" endSnd="0"/>
              </a:rPr>
              <a:t>Freepik</a:t>
            </a:r>
          </a:p>
        </p:txBody>
      </p:sp>
      <p:sp>
        <p:nvSpPr>
          <p:cNvPr id="392" name="Body Level One…"/>
          <p:cNvSpPr txBox="1"/>
          <p:nvPr>
            <p:ph type="body" sz="quarter" idx="1"/>
          </p:nvPr>
        </p:nvSpPr>
        <p:spPr>
          <a:xfrm>
            <a:off x="3101850" y="1499650"/>
            <a:ext cx="2940300" cy="1100700"/>
          </a:xfrm>
          <a:prstGeom prst="rect">
            <a:avLst/>
          </a:prstGeom>
        </p:spPr>
        <p:txBody>
          <a:bodyPr/>
          <a:lstStyle>
            <a:lvl1pPr marL="342900" indent="-228600" algn="ctr">
              <a:lnSpc>
                <a:spcPct val="100000"/>
              </a:lnSpc>
              <a:buClrTx/>
              <a:buSzTx/>
              <a:buFontTx/>
              <a:buNone/>
              <a:defRPr sz="1600">
                <a:solidFill>
                  <a:srgbClr val="000000"/>
                </a:solidFill>
                <a:latin typeface="Source Sans Pro"/>
                <a:ea typeface="Source Sans Pro"/>
                <a:cs typeface="Source Sans Pro"/>
                <a:sym typeface="Source Sans Pro"/>
              </a:defRPr>
            </a:lvl1pPr>
            <a:lvl2pPr marL="342900" indent="254000" algn="ctr">
              <a:lnSpc>
                <a:spcPct val="100000"/>
              </a:lnSpc>
              <a:buClrTx/>
              <a:buSzTx/>
              <a:buFontTx/>
              <a:buNone/>
              <a:defRPr sz="1600">
                <a:solidFill>
                  <a:srgbClr val="000000"/>
                </a:solidFill>
                <a:latin typeface="Source Sans Pro"/>
                <a:ea typeface="Source Sans Pro"/>
                <a:cs typeface="Source Sans Pro"/>
                <a:sym typeface="Source Sans Pro"/>
              </a:defRPr>
            </a:lvl2pPr>
            <a:lvl3pPr marL="342900" indent="711200" algn="ctr">
              <a:lnSpc>
                <a:spcPct val="100000"/>
              </a:lnSpc>
              <a:buClrTx/>
              <a:buSzTx/>
              <a:buFontTx/>
              <a:buNone/>
              <a:defRPr sz="1600">
                <a:solidFill>
                  <a:srgbClr val="000000"/>
                </a:solidFill>
                <a:latin typeface="Source Sans Pro"/>
                <a:ea typeface="Source Sans Pro"/>
                <a:cs typeface="Source Sans Pro"/>
                <a:sym typeface="Source Sans Pro"/>
              </a:defRPr>
            </a:lvl3pPr>
            <a:lvl4pPr marL="342900" indent="1168400" algn="ctr">
              <a:lnSpc>
                <a:spcPct val="100000"/>
              </a:lnSpc>
              <a:buClrTx/>
              <a:buSzTx/>
              <a:buFontTx/>
              <a:buNone/>
              <a:defRPr sz="1600">
                <a:solidFill>
                  <a:srgbClr val="000000"/>
                </a:solidFill>
                <a:latin typeface="Source Sans Pro"/>
                <a:ea typeface="Source Sans Pro"/>
                <a:cs typeface="Source Sans Pro"/>
                <a:sym typeface="Source Sans Pro"/>
              </a:defRPr>
            </a:lvl4pPr>
            <a:lvl5pPr marL="342900" indent="1625600" algn="ctr">
              <a:lnSpc>
                <a:spcPct val="100000"/>
              </a:lnSpc>
              <a:buClrTx/>
              <a:buSzTx/>
              <a:buFontTx/>
              <a:buNone/>
              <a:defRPr sz="1600">
                <a:solidFill>
                  <a:srgbClr val="000000"/>
                </a:solidFill>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393" name="Google Shape;219;p41"/>
          <p:cNvSpPr/>
          <p:nvPr/>
        </p:nvSpPr>
        <p:spPr>
          <a:xfrm flipH="1">
            <a:off x="7603491" y="-1"/>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000000"/>
          </a:solidFill>
          <a:ln w="12700">
            <a:miter lim="400000"/>
          </a:ln>
        </p:spPr>
        <p:txBody>
          <a:bodyPr lIns="0" tIns="0" rIns="0" bIns="0" anchor="ctr"/>
          <a:lstStyle/>
          <a:p>
            <a:pPr/>
          </a:p>
        </p:txBody>
      </p:sp>
      <p:sp>
        <p:nvSpPr>
          <p:cNvPr id="394" name="Google Shape;220;p41"/>
          <p:cNvSpPr/>
          <p:nvPr/>
        </p:nvSpPr>
        <p:spPr>
          <a:xfrm flipH="1" rot="10800000">
            <a:off x="66" y="3602975"/>
            <a:ext cx="1540455" cy="1540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11877" y="21600"/>
                  <a:pt x="21600" y="11939"/>
                  <a:pt x="21600" y="0"/>
                </a:cubicBezTo>
                <a:close/>
              </a:path>
            </a:pathLst>
          </a:custGeom>
          <a:solidFill>
            <a:srgbClr val="F1C232"/>
          </a:solidFill>
          <a:ln w="12700">
            <a:miter lim="400000"/>
          </a:ln>
        </p:spPr>
        <p:txBody>
          <a:bodyPr lIns="0" tIns="0" rIns="0" bIns="0" anchor="ctr"/>
          <a:lstStyle/>
          <a:p>
            <a:pPr/>
          </a:p>
        </p:txBody>
      </p:sp>
      <p:sp>
        <p:nvSpPr>
          <p:cNvPr id="395"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pPr/>
            <a:r>
              <a:t>Body Level One</a:t>
            </a:r>
          </a:p>
          <a:p>
            <a:pPr lvl="1"/>
            <a:r>
              <a:t>Body Level Two</a:t>
            </a:r>
          </a:p>
          <a:p>
            <a:pPr lvl="2"/>
            <a:r>
              <a:t>Body Level Three</a:t>
            </a:r>
          </a:p>
          <a:p>
            <a:pPr lvl="3"/>
            <a:r>
              <a:t>Body Level Four</a:t>
            </a:r>
          </a:p>
          <a:p>
            <a:pPr lvl="4"/>
            <a:r>
              <a:t>Body Level Five</a:t>
            </a:r>
          </a:p>
        </p:txBody>
      </p:sp>
      <p:sp>
        <p:nvSpPr>
          <p:cNvPr id="39" name="Google Shape;23;p5"/>
          <p:cNvSpPr txBox="1"/>
          <p:nvPr>
            <p:ph type="body" sz="half" idx="13"/>
          </p:nvPr>
        </p:nvSpPr>
        <p:spPr>
          <a:xfrm>
            <a:off x="4832399" y="1152475"/>
            <a:ext cx="3999902" cy="3416400"/>
          </a:xfrm>
          <a:prstGeom prst="rect">
            <a:avLst/>
          </a:prstGeom>
        </p:spPr>
        <p:txBody>
          <a:bodyPr/>
          <a:lstStyle/>
          <a:p>
            <a:pPr indent="-317500">
              <a:buSzPts val="1400"/>
              <a:defRPr sz="1400"/>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8">
    <p:spTree>
      <p:nvGrpSpPr>
        <p:cNvPr id="1" name=""/>
        <p:cNvGrpSpPr/>
        <p:nvPr/>
      </p:nvGrpSpPr>
      <p:grpSpPr>
        <a:xfrm>
          <a:off x="0" y="0"/>
          <a:ext cx="0" cy="0"/>
          <a:chOff x="0" y="0"/>
          <a:chExt cx="0" cy="0"/>
        </a:xfrm>
      </p:grpSpPr>
      <p:sp>
        <p:nvSpPr>
          <p:cNvPr id="402" name="Title Text"/>
          <p:cNvSpPr txBox="1"/>
          <p:nvPr>
            <p:ph type="title"/>
          </p:nvPr>
        </p:nvSpPr>
        <p:spPr>
          <a:xfrm>
            <a:off x="2645999" y="2744299"/>
            <a:ext cx="3852002" cy="1492801"/>
          </a:xfrm>
          <a:prstGeom prst="rect">
            <a:avLst/>
          </a:prstGeom>
        </p:spPr>
        <p:txBody>
          <a:bodyPr anchor="ctr"/>
          <a:lstStyle>
            <a:lvl1pPr algn="ctr">
              <a:defRPr sz="4800">
                <a:solidFill>
                  <a:srgbClr val="FFFFFF"/>
                </a:solidFill>
                <a:latin typeface="Reem Kufi"/>
                <a:ea typeface="Reem Kufi"/>
                <a:cs typeface="Reem Kufi"/>
                <a:sym typeface="Reem Kufi"/>
              </a:defRPr>
            </a:lvl1pPr>
          </a:lstStyle>
          <a:p>
            <a:pPr/>
            <a:r>
              <a:t>Title Text</a:t>
            </a:r>
          </a:p>
        </p:txBody>
      </p:sp>
      <p:sp>
        <p:nvSpPr>
          <p:cNvPr id="403" name="Google Shape;223;p42"/>
          <p:cNvSpPr/>
          <p:nvPr/>
        </p:nvSpPr>
        <p:spPr>
          <a:xfrm rot="12212604">
            <a:off x="-70358" y="-428825"/>
            <a:ext cx="1802508" cy="1802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F1C232"/>
          </a:solidFill>
          <a:ln w="12700">
            <a:miter lim="400000"/>
          </a:ln>
        </p:spPr>
        <p:txBody>
          <a:bodyPr lIns="0" tIns="0" rIns="0" bIns="0" anchor="ctr"/>
          <a:lstStyle/>
          <a:p>
            <a:pPr/>
          </a:p>
        </p:txBody>
      </p:sp>
      <p:sp>
        <p:nvSpPr>
          <p:cNvPr id="404" name="Google Shape;224;p42"/>
          <p:cNvSpPr/>
          <p:nvPr/>
        </p:nvSpPr>
        <p:spPr>
          <a:xfrm rot="900108">
            <a:off x="7586327" y="3667696"/>
            <a:ext cx="1802332" cy="1802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79" y="0"/>
                  <a:pt x="0" y="9697"/>
                  <a:pt x="0" y="21600"/>
                </a:cubicBezTo>
                <a:lnTo>
                  <a:pt x="8220" y="21600"/>
                </a:lnTo>
                <a:cubicBezTo>
                  <a:pt x="8220" y="14216"/>
                  <a:pt x="14234" y="8238"/>
                  <a:pt x="21600" y="8238"/>
                </a:cubicBezTo>
                <a:lnTo>
                  <a:pt x="21600" y="0"/>
                </a:lnTo>
                <a:close/>
              </a:path>
            </a:pathLst>
          </a:custGeom>
          <a:solidFill>
            <a:srgbClr val="000000"/>
          </a:solidFill>
          <a:ln w="12700">
            <a:miter lim="400000"/>
          </a:ln>
        </p:spPr>
        <p:txBody>
          <a:bodyPr lIns="0" tIns="0" rIns="0" bIns="0" anchor="ctr"/>
          <a:lstStyle/>
          <a:p>
            <a:pPr/>
          </a:p>
        </p:txBody>
      </p:sp>
      <p:sp>
        <p:nvSpPr>
          <p:cNvPr id="405"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55" name="Title Text"/>
          <p:cNvSpPr txBox="1"/>
          <p:nvPr>
            <p:ph type="title"/>
          </p:nvPr>
        </p:nvSpPr>
        <p:spPr>
          <a:xfrm>
            <a:off x="311699" y="555600"/>
            <a:ext cx="2808001" cy="755700"/>
          </a:xfrm>
          <a:prstGeom prst="rect">
            <a:avLst/>
          </a:prstGeom>
        </p:spPr>
        <p:txBody>
          <a:bodyPr anchor="b"/>
          <a:lstStyle>
            <a:lvl1pPr>
              <a:defRPr sz="2400"/>
            </a:lvl1pPr>
          </a:lstStyle>
          <a:p>
            <a:pPr/>
            <a:r>
              <a:t>Title Text</a:t>
            </a:r>
          </a:p>
        </p:txBody>
      </p:sp>
      <p:sp>
        <p:nvSpPr>
          <p:cNvPr id="56" name="Body Level One…"/>
          <p:cNvSpPr txBox="1"/>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spTree>
      <p:nvGrpSpPr>
        <p:cNvPr id="1" name=""/>
        <p:cNvGrpSpPr/>
        <p:nvPr/>
      </p:nvGrpSpPr>
      <p:grpSpPr>
        <a:xfrm>
          <a:off x="0" y="0"/>
          <a:ext cx="0" cy="0"/>
          <a:chOff x="0" y="0"/>
          <a:chExt cx="0" cy="0"/>
        </a:xfrm>
      </p:grpSpPr>
      <p:sp>
        <p:nvSpPr>
          <p:cNvPr id="64" name="Title Text"/>
          <p:cNvSpPr txBox="1"/>
          <p:nvPr>
            <p:ph type="title"/>
          </p:nvPr>
        </p:nvSpPr>
        <p:spPr>
          <a:xfrm>
            <a:off x="490250" y="450149"/>
            <a:ext cx="6367801" cy="4090801"/>
          </a:xfrm>
          <a:prstGeom prst="rect">
            <a:avLst/>
          </a:prstGeom>
        </p:spPr>
        <p:txBody>
          <a:bodyPr anchor="ctr"/>
          <a:lstStyle>
            <a:lvl1pPr>
              <a:defRPr sz="4800"/>
            </a:lvl1pPr>
          </a:lstStyle>
          <a:p>
            <a:pPr/>
            <a:r>
              <a:t>Title Text</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0" tIns="0" rIns="0" bIns="0" anchor="ctr"/>
          <a:lstStyle/>
          <a:p>
            <a:pPr/>
          </a:p>
        </p:txBody>
      </p:sp>
      <p:sp>
        <p:nvSpPr>
          <p:cNvPr id="73" name="Title Text"/>
          <p:cNvSpPr txBox="1"/>
          <p:nvPr>
            <p:ph type="title"/>
          </p:nvPr>
        </p:nvSpPr>
        <p:spPr>
          <a:xfrm>
            <a:off x="265500" y="1233175"/>
            <a:ext cx="4045200" cy="1482301"/>
          </a:xfrm>
          <a:prstGeom prst="rect">
            <a:avLst/>
          </a:prstGeom>
        </p:spPr>
        <p:txBody>
          <a:bodyPr anchor="b"/>
          <a:lstStyle>
            <a:lvl1pPr algn="ctr">
              <a:defRPr sz="4200"/>
            </a:lvl1pPr>
          </a:lstStyle>
          <a:p>
            <a:pPr/>
            <a:r>
              <a:t>Title Text</a:t>
            </a:r>
          </a:p>
        </p:txBody>
      </p:sp>
      <p:sp>
        <p:nvSpPr>
          <p:cNvPr id="74" name="Body Level One…"/>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pPr/>
            <a:r>
              <a:t>Body Level One</a:t>
            </a:r>
          </a:p>
          <a:p>
            <a:pPr lvl="1"/>
            <a:r>
              <a:t>Body Level Two</a:t>
            </a:r>
          </a:p>
          <a:p>
            <a:pPr lvl="2"/>
            <a:r>
              <a:t>Body Level Three</a:t>
            </a:r>
          </a:p>
          <a:p>
            <a:pPr lvl="3"/>
            <a:r>
              <a:t>Body Level Four</a:t>
            </a:r>
          </a:p>
          <a:p>
            <a:pPr lvl="4"/>
            <a:r>
              <a:t>Body Level Five</a:t>
            </a:r>
          </a:p>
        </p:txBody>
      </p:sp>
      <p:sp>
        <p:nvSpPr>
          <p:cNvPr id="75" name="Google Shape;39;p9"/>
          <p:cNvSpPr txBox="1"/>
          <p:nvPr>
            <p:ph type="body" sz="half" idx="13"/>
          </p:nvPr>
        </p:nvSpPr>
        <p:spPr>
          <a:xfrm>
            <a:off x="4939500" y="724074"/>
            <a:ext cx="3837000" cy="3695102"/>
          </a:xfrm>
          <a:prstGeom prst="rect">
            <a:avLst/>
          </a:prstGeom>
        </p:spPr>
        <p:txBody>
          <a:bodyPr anchor="ctr"/>
          <a:lstStyle/>
          <a:p>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83" name="Body Level One…"/>
          <p:cNvSpPr txBox="1"/>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Title Text</a:t>
            </a:r>
          </a:p>
        </p:txBody>
      </p:sp>
      <p:sp>
        <p:nvSpPr>
          <p:cNvPr id="3" name="Body Level One…"/>
          <p:cNvSpPr txBox="1"/>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684345" y="4700819"/>
            <a:ext cx="336814" cy="318396"/>
          </a:xfrm>
          <a:prstGeom prst="rect">
            <a:avLst/>
          </a:prstGeom>
          <a:ln w="12700">
            <a:miter lim="400000"/>
          </a:ln>
        </p:spPr>
        <p:txBody>
          <a:bodyPr wrap="none" lIns="91424" tIns="91424" rIns="91424" bIns="91424" anchor="ctr">
            <a:normAutofit fontScale="100000" lnSpcReduction="0"/>
          </a:bodyPr>
          <a:lstStyle>
            <a:lvl1pPr algn="r">
              <a:defRPr sz="1000">
                <a:solidFill>
                  <a:schemeClr val="accent2">
                    <a:lumOff val="21764"/>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2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2.png"/><Relationship Id="rId3" Type="http://schemas.openxmlformats.org/officeDocument/2006/relationships/image" Target="../media/image23.png"/><Relationship Id="rId4" Type="http://schemas.openxmlformats.org/officeDocument/2006/relationships/image" Target="../media/image2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3.png"/><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3.png"/><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3.png"/><Relationship Id="rId3" Type="http://schemas.openxmlformats.org/officeDocument/2006/relationships/image" Target="../media/image25.png"/><Relationship Id="rId4"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3.png"/><Relationship Id="rId3" Type="http://schemas.openxmlformats.org/officeDocument/2006/relationships/image" Target="../media/image25.png"/><Relationship Id="rId4"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png"/><Relationship Id="rId3"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1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2.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3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2.jpeg"/><Relationship Id="rId5" Type="http://schemas.openxmlformats.org/officeDocument/2006/relationships/image" Target="../media/image34.png"/><Relationship Id="rId6" Type="http://schemas.openxmlformats.org/officeDocument/2006/relationships/image" Target="../media/image3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7.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3.png"/><Relationship Id="rId3" Type="http://schemas.openxmlformats.org/officeDocument/2006/relationships/image" Target="../media/image2.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5.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6.png"/><Relationship Id="rId3" Type="http://schemas.openxmlformats.org/officeDocument/2006/relationships/image" Target="../media/image1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44.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46.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1.png"/><Relationship Id="rId3" Type="http://schemas.openxmlformats.org/officeDocument/2006/relationships/image" Target="../media/image4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0.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1.gif"/><Relationship Id="rId4" Type="http://schemas.openxmlformats.org/officeDocument/2006/relationships/image" Target="../media/image2.g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2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2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22.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1.png"/><Relationship Id="rId3" Type="http://schemas.openxmlformats.org/officeDocument/2006/relationships/image" Target="../media/image32.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0.png"/><Relationship Id="rId19" Type="http://schemas.openxmlformats.org/officeDocument/2006/relationships/image" Target="../media/image21.png"/><Relationship Id="rId20" Type="http://schemas.openxmlformats.org/officeDocument/2006/relationships/image" Target="../media/image22.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3.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3.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4.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Google Shape;229;p43"/>
          <p:cNvSpPr txBox="1"/>
          <p:nvPr>
            <p:ph type="title"/>
          </p:nvPr>
        </p:nvSpPr>
        <p:spPr>
          <a:xfrm>
            <a:off x="1528349" y="1789525"/>
            <a:ext cx="5958302" cy="943201"/>
          </a:xfrm>
          <a:prstGeom prst="rect">
            <a:avLst/>
          </a:prstGeom>
        </p:spPr>
        <p:txBody>
          <a:bodyPr/>
          <a:lstStyle>
            <a:lvl1pPr defTabSz="877823">
              <a:defRPr b="1" sz="4992"/>
            </a:lvl1pPr>
          </a:lstStyle>
          <a:p>
            <a:pPr/>
            <a:r>
              <a:t>PROTOTYPING</a:t>
            </a:r>
          </a:p>
        </p:txBody>
      </p:sp>
      <p:sp>
        <p:nvSpPr>
          <p:cNvPr id="415" name="Google Shape;230;p43"/>
          <p:cNvSpPr txBox="1"/>
          <p:nvPr/>
        </p:nvSpPr>
        <p:spPr>
          <a:xfrm>
            <a:off x="2153449" y="2664474"/>
            <a:ext cx="3353701" cy="114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600">
                <a:latin typeface="Montserrat Light"/>
                <a:ea typeface="Montserrat Light"/>
                <a:cs typeface="Montserrat Light"/>
                <a:sym typeface="Montserrat Light"/>
              </a:defRPr>
            </a:pPr>
            <a:r>
              <a:t>Taylor Lallas, Krishnan Nair, Baker Sharp, Ayelet Drazen</a:t>
            </a:r>
          </a:p>
          <a:p>
            <a:pPr/>
            <a:endParaRPr sz="1600">
              <a:latin typeface="Montserrat Light"/>
              <a:ea typeface="Montserrat Light"/>
              <a:cs typeface="Montserrat Light"/>
              <a:sym typeface="Montserrat Light"/>
            </a:endParaRPr>
          </a:p>
          <a:p>
            <a:pPr>
              <a:defRPr b="1" sz="1600">
                <a:latin typeface="Montserrat"/>
                <a:ea typeface="Montserrat"/>
                <a:cs typeface="Montserrat"/>
                <a:sym typeface="Montserrat"/>
              </a:defRPr>
            </a:pPr>
            <a:r>
              <a:t>Studio: Arts &amp; Culture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1" name="Google Shape;363;p52"/>
          <p:cNvSpPr txBox="1"/>
          <p:nvPr>
            <p:ph type="title"/>
          </p:nvPr>
        </p:nvSpPr>
        <p:spPr>
          <a:xfrm>
            <a:off x="956074" y="557324"/>
            <a:ext cx="1987201" cy="572702"/>
          </a:xfrm>
          <a:prstGeom prst="rect">
            <a:avLst/>
          </a:prstGeom>
        </p:spPr>
        <p:txBody>
          <a:bodyPr/>
          <a:lstStyle>
            <a:lvl1pPr defTabSz="768095">
              <a:defRPr sz="2520"/>
            </a:lvl1pPr>
          </a:lstStyle>
          <a:p>
            <a:pPr/>
            <a:r>
              <a:t>NADIN</a:t>
            </a:r>
          </a:p>
        </p:txBody>
      </p:sp>
      <p:sp>
        <p:nvSpPr>
          <p:cNvPr id="532" name="Google Shape;364;p52"/>
          <p:cNvSpPr txBox="1"/>
          <p:nvPr/>
        </p:nvSpPr>
        <p:spPr>
          <a:xfrm>
            <a:off x="3402100" y="1329324"/>
            <a:ext cx="4739700" cy="216342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20000"/>
              </a:lnSpc>
              <a:defRPr sz="1300">
                <a:latin typeface="Verdana"/>
                <a:ea typeface="Verdana"/>
                <a:cs typeface="Verdana"/>
                <a:sym typeface="Verdana"/>
              </a:defRPr>
            </a:pPr>
            <a:r>
              <a:t>◾ </a:t>
            </a:r>
            <a:r>
              <a:rPr sz="2000">
                <a:solidFill>
                  <a:srgbClr val="252831"/>
                </a:solidFill>
                <a:latin typeface="Montserrat Light"/>
                <a:ea typeface="Montserrat Light"/>
                <a:cs typeface="Montserrat Light"/>
                <a:sym typeface="Montserrat Light"/>
              </a:rPr>
              <a:t>Enjoys spices and flavors and experiencing new cultures</a:t>
            </a:r>
            <a:endParaRPr sz="2000">
              <a:solidFill>
                <a:srgbClr val="252831"/>
              </a:solidFill>
              <a:latin typeface="Montserrat Light"/>
              <a:ea typeface="Montserrat Light"/>
              <a:cs typeface="Montserrat Light"/>
              <a:sym typeface="Montserrat Light"/>
            </a:endParaRPr>
          </a:p>
          <a:p>
            <a:pPr>
              <a:lnSpc>
                <a:spcPct val="120000"/>
              </a:lnSpc>
              <a:spcBef>
                <a:spcPts val="1000"/>
              </a:spcBef>
              <a:defRPr sz="1300">
                <a:latin typeface="Verdana"/>
                <a:ea typeface="Verdana"/>
                <a:cs typeface="Verdana"/>
                <a:sym typeface="Verdana"/>
              </a:defRPr>
            </a:pPr>
            <a:r>
              <a:t>◾ </a:t>
            </a:r>
            <a:r>
              <a:rPr sz="2000">
                <a:solidFill>
                  <a:srgbClr val="252831"/>
                </a:solidFill>
                <a:latin typeface="Montserrat Light"/>
                <a:ea typeface="Montserrat Light"/>
                <a:cs typeface="Montserrat Light"/>
                <a:sym typeface="Montserrat Light"/>
              </a:rPr>
              <a:t>Has a deep appreciation for theater</a:t>
            </a:r>
            <a:endParaRPr sz="2000">
              <a:solidFill>
                <a:srgbClr val="252831"/>
              </a:solidFill>
              <a:latin typeface="Montserrat Light"/>
              <a:ea typeface="Montserrat Light"/>
              <a:cs typeface="Montserrat Light"/>
              <a:sym typeface="Montserrat Light"/>
            </a:endParaRPr>
          </a:p>
          <a:p>
            <a:pPr>
              <a:lnSpc>
                <a:spcPct val="120000"/>
              </a:lnSpc>
              <a:spcBef>
                <a:spcPts val="1000"/>
              </a:spcBef>
            </a:pPr>
            <a:endParaRPr sz="2000">
              <a:solidFill>
                <a:srgbClr val="252831"/>
              </a:solidFill>
              <a:latin typeface="Montserrat Light"/>
              <a:ea typeface="Montserrat Light"/>
              <a:cs typeface="Montserrat Light"/>
              <a:sym typeface="Montserrat Light"/>
            </a:endParaRPr>
          </a:p>
        </p:txBody>
      </p:sp>
      <p:sp>
        <p:nvSpPr>
          <p:cNvPr id="533" name="Google Shape;365;p52"/>
          <p:cNvSpPr/>
          <p:nvPr/>
        </p:nvSpPr>
        <p:spPr>
          <a:xfrm>
            <a:off x="773949" y="1322149"/>
            <a:ext cx="2176802" cy="2386202"/>
          </a:xfrm>
          <a:prstGeom prst="rect">
            <a:avLst/>
          </a:prstGeom>
          <a:solidFill>
            <a:srgbClr val="E9EDF3"/>
          </a:solidFill>
          <a:ln>
            <a:solidFill>
              <a:srgbClr val="7D89AC"/>
            </a:solidFill>
          </a:ln>
        </p:spPr>
        <p:txBody>
          <a:bodyPr lIns="0" tIns="0" rIns="0" bIns="0" anchor="ctr"/>
          <a:lstStyle/>
          <a:p>
            <a:pPr/>
          </a:p>
        </p:txBody>
      </p:sp>
      <p:pic>
        <p:nvPicPr>
          <p:cNvPr id="534" name="Google Shape;366;p52" descr="Google Shape;366;p52"/>
          <p:cNvPicPr>
            <a:picLocks noChangeAspect="1"/>
          </p:cNvPicPr>
          <p:nvPr/>
        </p:nvPicPr>
        <p:blipFill>
          <a:blip r:embed="rId3">
            <a:extLst/>
          </a:blip>
          <a:srcRect l="27258" t="0" r="29962" b="64272"/>
          <a:stretch>
            <a:fillRect/>
          </a:stretch>
        </p:blipFill>
        <p:spPr>
          <a:xfrm>
            <a:off x="773950" y="1337299"/>
            <a:ext cx="2176801" cy="2355897"/>
          </a:xfrm>
          <a:prstGeom prst="rect">
            <a:avLst/>
          </a:prstGeom>
          <a:ln>
            <a:solidFill>
              <a:srgbClr val="000000"/>
            </a:solidFill>
          </a:ln>
        </p:spPr>
      </p:pic>
      <p:sp>
        <p:nvSpPr>
          <p:cNvPr id="535" name="Google Shape;367;p52"/>
          <p:cNvSpPr txBox="1"/>
          <p:nvPr/>
        </p:nvSpPr>
        <p:spPr>
          <a:xfrm>
            <a:off x="773949" y="4074274"/>
            <a:ext cx="1521902"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700">
                <a:latin typeface="Montserrat"/>
                <a:ea typeface="Montserrat"/>
                <a:cs typeface="Montserrat"/>
                <a:sym typeface="Montserrat"/>
              </a:defRPr>
            </a:lvl1pPr>
          </a:lstStyle>
          <a:p>
            <a:pPr/>
            <a:r>
              <a:t>User Type:</a:t>
            </a:r>
          </a:p>
        </p:txBody>
      </p:sp>
      <p:pic>
        <p:nvPicPr>
          <p:cNvPr id="536" name="Google Shape;368;p52" descr="Google Shape;368;p52"/>
          <p:cNvPicPr>
            <a:picLocks noChangeAspect="1"/>
          </p:cNvPicPr>
          <p:nvPr/>
        </p:nvPicPr>
        <p:blipFill>
          <a:blip r:embed="rId4">
            <a:extLst/>
          </a:blip>
          <a:stretch>
            <a:fillRect/>
          </a:stretch>
        </p:blipFill>
        <p:spPr>
          <a:xfrm>
            <a:off x="2162175" y="4102849"/>
            <a:ext cx="400050" cy="400051"/>
          </a:xfrm>
          <a:prstGeom prst="rect">
            <a:avLst/>
          </a:prstGeom>
          <a:ln w="12700">
            <a:miter lim="400000"/>
          </a:ln>
        </p:spPr>
      </p:pic>
      <p:pic>
        <p:nvPicPr>
          <p:cNvPr id="537" name="Google Shape;369;p52" descr="Google Shape;369;p52"/>
          <p:cNvPicPr>
            <a:picLocks noChangeAspect="1"/>
          </p:cNvPicPr>
          <p:nvPr/>
        </p:nvPicPr>
        <p:blipFill>
          <a:blip r:embed="rId5">
            <a:extLst/>
          </a:blip>
          <a:stretch>
            <a:fillRect/>
          </a:stretch>
        </p:blipFill>
        <p:spPr>
          <a:xfrm>
            <a:off x="3579062" y="4101724"/>
            <a:ext cx="402337" cy="402337"/>
          </a:xfrm>
          <a:prstGeom prst="rect">
            <a:avLst/>
          </a:prstGeom>
          <a:ln w="12700">
            <a:miter lim="400000"/>
          </a:ln>
        </p:spPr>
      </p:pic>
      <p:pic>
        <p:nvPicPr>
          <p:cNvPr id="538" name="Google Shape;370;p52" descr="Google Shape;370;p52"/>
          <p:cNvPicPr>
            <a:picLocks noChangeAspect="1"/>
          </p:cNvPicPr>
          <p:nvPr/>
        </p:nvPicPr>
        <p:blipFill>
          <a:blip r:embed="rId5">
            <a:extLst/>
          </a:blip>
          <a:stretch>
            <a:fillRect/>
          </a:stretch>
        </p:blipFill>
        <p:spPr>
          <a:xfrm>
            <a:off x="4022399" y="4101724"/>
            <a:ext cx="402337" cy="402337"/>
          </a:xfrm>
          <a:prstGeom prst="rect">
            <a:avLst/>
          </a:prstGeom>
          <a:ln w="12700">
            <a:miter lim="400000"/>
          </a:ln>
        </p:spPr>
      </p:pic>
      <p:pic>
        <p:nvPicPr>
          <p:cNvPr id="539" name="Google Shape;371;p52" descr="Google Shape;371;p52"/>
          <p:cNvPicPr>
            <a:picLocks noChangeAspect="1"/>
          </p:cNvPicPr>
          <p:nvPr/>
        </p:nvPicPr>
        <p:blipFill>
          <a:blip r:embed="rId5">
            <a:extLst/>
          </a:blip>
          <a:stretch>
            <a:fillRect/>
          </a:stretch>
        </p:blipFill>
        <p:spPr>
          <a:xfrm>
            <a:off x="3113438" y="4101712"/>
            <a:ext cx="402337" cy="402337"/>
          </a:xfrm>
          <a:prstGeom prst="rect">
            <a:avLst/>
          </a:prstGeom>
          <a:ln w="12700">
            <a:miter lim="400000"/>
          </a:ln>
        </p:spPr>
      </p:pic>
      <p:pic>
        <p:nvPicPr>
          <p:cNvPr id="540" name="Google Shape;372;p52" descr="Google Shape;372;p52"/>
          <p:cNvPicPr>
            <a:picLocks noChangeAspect="1"/>
          </p:cNvPicPr>
          <p:nvPr/>
        </p:nvPicPr>
        <p:blipFill>
          <a:blip r:embed="rId5">
            <a:extLst/>
          </a:blip>
          <a:stretch>
            <a:fillRect/>
          </a:stretch>
        </p:blipFill>
        <p:spPr>
          <a:xfrm>
            <a:off x="2636663" y="4101724"/>
            <a:ext cx="402337" cy="402337"/>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44" name="Google Shape;377;p53"/>
          <p:cNvSpPr txBox="1"/>
          <p:nvPr>
            <p:ph type="title"/>
          </p:nvPr>
        </p:nvSpPr>
        <p:spPr>
          <a:xfrm>
            <a:off x="956074" y="557324"/>
            <a:ext cx="1987201" cy="572702"/>
          </a:xfrm>
          <a:prstGeom prst="rect">
            <a:avLst/>
          </a:prstGeom>
        </p:spPr>
        <p:txBody>
          <a:bodyPr/>
          <a:lstStyle>
            <a:lvl1pPr defTabSz="768095">
              <a:defRPr sz="2520"/>
            </a:lvl1pPr>
          </a:lstStyle>
          <a:p>
            <a:pPr/>
            <a:r>
              <a:t>NADIN</a:t>
            </a:r>
          </a:p>
        </p:txBody>
      </p:sp>
      <p:sp>
        <p:nvSpPr>
          <p:cNvPr id="545" name="Google Shape;378;p53"/>
          <p:cNvSpPr txBox="1"/>
          <p:nvPr/>
        </p:nvSpPr>
        <p:spPr>
          <a:xfrm>
            <a:off x="3402100" y="1329324"/>
            <a:ext cx="5556901" cy="23876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20000"/>
              </a:lnSpc>
              <a:defRPr b="1" sz="2000">
                <a:latin typeface="Montserrat"/>
                <a:ea typeface="Montserrat"/>
                <a:cs typeface="Montserrat"/>
                <a:sym typeface="Montserrat"/>
              </a:defRPr>
            </a:pPr>
            <a:r>
              <a:t>Tension</a:t>
            </a:r>
            <a:r>
              <a:rPr b="0">
                <a:latin typeface="Montserrat Light"/>
                <a:ea typeface="Montserrat Light"/>
                <a:cs typeface="Montserrat Light"/>
                <a:sym typeface="Montserrat Light"/>
              </a:rPr>
              <a:t>: wants to be around people during performances but finds “they make it about themselves.”</a:t>
            </a:r>
            <a:endParaRPr>
              <a:latin typeface="Montserrat Light"/>
              <a:ea typeface="Montserrat Light"/>
              <a:cs typeface="Montserrat Light"/>
              <a:sym typeface="Montserrat Light"/>
            </a:endParaRPr>
          </a:p>
          <a:p>
            <a:pPr>
              <a:lnSpc>
                <a:spcPct val="120000"/>
              </a:lnSpc>
              <a:spcBef>
                <a:spcPts val="1000"/>
              </a:spcBef>
              <a:defRPr sz="2000">
                <a:latin typeface="Montserrat Light"/>
                <a:ea typeface="Montserrat Light"/>
                <a:cs typeface="Montserrat Light"/>
                <a:sym typeface="Montserrat Light"/>
              </a:defRPr>
            </a:pPr>
            <a:r>
              <a:t>“The umami of a performance is the context...who are you with?”</a:t>
            </a:r>
          </a:p>
        </p:txBody>
      </p:sp>
      <p:sp>
        <p:nvSpPr>
          <p:cNvPr id="546" name="Google Shape;379;p53"/>
          <p:cNvSpPr/>
          <p:nvPr/>
        </p:nvSpPr>
        <p:spPr>
          <a:xfrm>
            <a:off x="773949" y="1322149"/>
            <a:ext cx="2176802" cy="2386202"/>
          </a:xfrm>
          <a:prstGeom prst="rect">
            <a:avLst/>
          </a:prstGeom>
          <a:solidFill>
            <a:srgbClr val="E9EDF3"/>
          </a:solidFill>
          <a:ln>
            <a:solidFill>
              <a:srgbClr val="7D89AC"/>
            </a:solidFill>
          </a:ln>
        </p:spPr>
        <p:txBody>
          <a:bodyPr lIns="0" tIns="0" rIns="0" bIns="0" anchor="ctr"/>
          <a:lstStyle/>
          <a:p>
            <a:pPr/>
          </a:p>
        </p:txBody>
      </p:sp>
      <p:pic>
        <p:nvPicPr>
          <p:cNvPr id="547" name="Google Shape;380;p53" descr="Google Shape;380;p53"/>
          <p:cNvPicPr>
            <a:picLocks noChangeAspect="1"/>
          </p:cNvPicPr>
          <p:nvPr/>
        </p:nvPicPr>
        <p:blipFill>
          <a:blip r:embed="rId2">
            <a:extLst/>
          </a:blip>
          <a:srcRect l="27258" t="0" r="29962" b="64272"/>
          <a:stretch>
            <a:fillRect/>
          </a:stretch>
        </p:blipFill>
        <p:spPr>
          <a:xfrm>
            <a:off x="773950" y="1337299"/>
            <a:ext cx="2176801" cy="2355897"/>
          </a:xfrm>
          <a:prstGeom prst="rect">
            <a:avLst/>
          </a:prstGeom>
          <a:ln>
            <a:solidFill>
              <a:srgbClr val="000000"/>
            </a:solidFill>
          </a:ln>
        </p:spPr>
      </p:pic>
      <p:sp>
        <p:nvSpPr>
          <p:cNvPr id="548" name="Google Shape;381;p53"/>
          <p:cNvSpPr txBox="1"/>
          <p:nvPr/>
        </p:nvSpPr>
        <p:spPr>
          <a:xfrm>
            <a:off x="773949" y="4074274"/>
            <a:ext cx="1521902"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700">
                <a:latin typeface="Montserrat"/>
                <a:ea typeface="Montserrat"/>
                <a:cs typeface="Montserrat"/>
                <a:sym typeface="Montserrat"/>
              </a:defRPr>
            </a:lvl1pPr>
          </a:lstStyle>
          <a:p>
            <a:pPr/>
            <a:r>
              <a:t>User Type:</a:t>
            </a:r>
          </a:p>
        </p:txBody>
      </p:sp>
      <p:pic>
        <p:nvPicPr>
          <p:cNvPr id="549" name="Google Shape;382;p53" descr="Google Shape;382;p53"/>
          <p:cNvPicPr>
            <a:picLocks noChangeAspect="1"/>
          </p:cNvPicPr>
          <p:nvPr/>
        </p:nvPicPr>
        <p:blipFill>
          <a:blip r:embed="rId3">
            <a:extLst/>
          </a:blip>
          <a:stretch>
            <a:fillRect/>
          </a:stretch>
        </p:blipFill>
        <p:spPr>
          <a:xfrm>
            <a:off x="2162175" y="4102849"/>
            <a:ext cx="400050" cy="400051"/>
          </a:xfrm>
          <a:prstGeom prst="rect">
            <a:avLst/>
          </a:prstGeom>
          <a:ln w="12700">
            <a:miter lim="400000"/>
          </a:ln>
        </p:spPr>
      </p:pic>
      <p:pic>
        <p:nvPicPr>
          <p:cNvPr id="550" name="Google Shape;383;p53" descr="Google Shape;383;p53"/>
          <p:cNvPicPr>
            <a:picLocks noChangeAspect="1"/>
          </p:cNvPicPr>
          <p:nvPr/>
        </p:nvPicPr>
        <p:blipFill>
          <a:blip r:embed="rId4">
            <a:extLst/>
          </a:blip>
          <a:stretch>
            <a:fillRect/>
          </a:stretch>
        </p:blipFill>
        <p:spPr>
          <a:xfrm>
            <a:off x="3579062" y="4101724"/>
            <a:ext cx="402337" cy="402337"/>
          </a:xfrm>
          <a:prstGeom prst="rect">
            <a:avLst/>
          </a:prstGeom>
          <a:ln w="12700">
            <a:miter lim="400000"/>
          </a:ln>
        </p:spPr>
      </p:pic>
      <p:pic>
        <p:nvPicPr>
          <p:cNvPr id="551" name="Google Shape;384;p53" descr="Google Shape;384;p53"/>
          <p:cNvPicPr>
            <a:picLocks noChangeAspect="1"/>
          </p:cNvPicPr>
          <p:nvPr/>
        </p:nvPicPr>
        <p:blipFill>
          <a:blip r:embed="rId4">
            <a:extLst/>
          </a:blip>
          <a:stretch>
            <a:fillRect/>
          </a:stretch>
        </p:blipFill>
        <p:spPr>
          <a:xfrm>
            <a:off x="4022399" y="4101724"/>
            <a:ext cx="402337" cy="402337"/>
          </a:xfrm>
          <a:prstGeom prst="rect">
            <a:avLst/>
          </a:prstGeom>
          <a:ln w="12700">
            <a:miter lim="400000"/>
          </a:ln>
        </p:spPr>
      </p:pic>
      <p:pic>
        <p:nvPicPr>
          <p:cNvPr id="552" name="Google Shape;385;p53" descr="Google Shape;385;p53"/>
          <p:cNvPicPr>
            <a:picLocks noChangeAspect="1"/>
          </p:cNvPicPr>
          <p:nvPr/>
        </p:nvPicPr>
        <p:blipFill>
          <a:blip r:embed="rId4">
            <a:extLst/>
          </a:blip>
          <a:stretch>
            <a:fillRect/>
          </a:stretch>
        </p:blipFill>
        <p:spPr>
          <a:xfrm>
            <a:off x="3113438" y="4101712"/>
            <a:ext cx="402337" cy="402337"/>
          </a:xfrm>
          <a:prstGeom prst="rect">
            <a:avLst/>
          </a:prstGeom>
          <a:ln w="12700">
            <a:miter lim="400000"/>
          </a:ln>
        </p:spPr>
      </p:pic>
      <p:pic>
        <p:nvPicPr>
          <p:cNvPr id="553" name="Google Shape;386;p53" descr="Google Shape;386;p53"/>
          <p:cNvPicPr>
            <a:picLocks noChangeAspect="1"/>
          </p:cNvPicPr>
          <p:nvPr/>
        </p:nvPicPr>
        <p:blipFill>
          <a:blip r:embed="rId4">
            <a:extLst/>
          </a:blip>
          <a:stretch>
            <a:fillRect/>
          </a:stretch>
        </p:blipFill>
        <p:spPr>
          <a:xfrm>
            <a:off x="2636663" y="4101724"/>
            <a:ext cx="402337" cy="40233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Google Shape;391;p54"/>
          <p:cNvSpPr txBox="1"/>
          <p:nvPr>
            <p:ph type="title"/>
          </p:nvPr>
        </p:nvSpPr>
        <p:spPr>
          <a:xfrm>
            <a:off x="956074" y="557324"/>
            <a:ext cx="1987201" cy="572702"/>
          </a:xfrm>
          <a:prstGeom prst="rect">
            <a:avLst/>
          </a:prstGeom>
        </p:spPr>
        <p:txBody>
          <a:bodyPr/>
          <a:lstStyle>
            <a:lvl1pPr defTabSz="768095">
              <a:defRPr sz="2520"/>
            </a:lvl1pPr>
          </a:lstStyle>
          <a:p>
            <a:pPr/>
            <a:r>
              <a:t>MITCH</a:t>
            </a:r>
          </a:p>
        </p:txBody>
      </p:sp>
      <p:sp>
        <p:nvSpPr>
          <p:cNvPr id="556" name="Google Shape;392;p54"/>
          <p:cNvSpPr txBox="1"/>
          <p:nvPr/>
        </p:nvSpPr>
        <p:spPr>
          <a:xfrm>
            <a:off x="3402100" y="1329324"/>
            <a:ext cx="4739700" cy="26707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20000"/>
              </a:lnSpc>
              <a:spcBef>
                <a:spcPts val="600"/>
              </a:spcBef>
              <a:defRPr sz="1300">
                <a:latin typeface="Verdana"/>
                <a:ea typeface="Verdana"/>
                <a:cs typeface="Verdana"/>
                <a:sym typeface="Verdana"/>
              </a:defRPr>
            </a:pPr>
            <a:r>
              <a:t>◾ </a:t>
            </a:r>
            <a:r>
              <a:rPr sz="2000">
                <a:latin typeface="Montserrat Light"/>
                <a:ea typeface="Montserrat Light"/>
                <a:cs typeface="Montserrat Light"/>
                <a:sym typeface="Montserrat Light"/>
              </a:rPr>
              <a:t>Avid traveller</a:t>
            </a:r>
            <a:endParaRPr sz="2000">
              <a:latin typeface="Montserrat Light"/>
              <a:ea typeface="Montserrat Light"/>
              <a:cs typeface="Montserrat Light"/>
              <a:sym typeface="Montserrat Light"/>
            </a:endParaRPr>
          </a:p>
          <a:p>
            <a:pPr>
              <a:lnSpc>
                <a:spcPct val="120000"/>
              </a:lnSpc>
              <a:spcBef>
                <a:spcPts val="1000"/>
              </a:spcBef>
              <a:defRPr sz="1300">
                <a:latin typeface="Verdana"/>
                <a:ea typeface="Verdana"/>
                <a:cs typeface="Verdana"/>
                <a:sym typeface="Verdana"/>
              </a:defRPr>
            </a:pPr>
            <a:r>
              <a:t>◾ </a:t>
            </a:r>
            <a:r>
              <a:rPr sz="2000">
                <a:latin typeface="Montserrat Light"/>
                <a:ea typeface="Montserrat Light"/>
                <a:cs typeface="Montserrat Light"/>
                <a:sym typeface="Montserrat Light"/>
              </a:rPr>
              <a:t>Lover of performing arts</a:t>
            </a:r>
            <a:endParaRPr sz="2000">
              <a:latin typeface="Montserrat Light"/>
              <a:ea typeface="Montserrat Light"/>
              <a:cs typeface="Montserrat Light"/>
              <a:sym typeface="Montserrat Light"/>
            </a:endParaRPr>
          </a:p>
          <a:p>
            <a:pPr>
              <a:lnSpc>
                <a:spcPct val="120000"/>
              </a:lnSpc>
              <a:spcBef>
                <a:spcPts val="1000"/>
              </a:spcBef>
              <a:defRPr sz="1300">
                <a:latin typeface="Verdana"/>
                <a:ea typeface="Verdana"/>
                <a:cs typeface="Verdana"/>
                <a:sym typeface="Verdana"/>
              </a:defRPr>
            </a:pPr>
            <a:r>
              <a:t>◾ </a:t>
            </a:r>
            <a:r>
              <a:rPr sz="2000">
                <a:latin typeface="Montserrat Light"/>
                <a:ea typeface="Montserrat Light"/>
                <a:cs typeface="Montserrat Light"/>
                <a:sym typeface="Montserrat Light"/>
              </a:rPr>
              <a:t>Healthcare lawyer</a:t>
            </a:r>
            <a:endParaRPr sz="2000">
              <a:latin typeface="Montserrat Light"/>
              <a:ea typeface="Montserrat Light"/>
              <a:cs typeface="Montserrat Light"/>
              <a:sym typeface="Montserrat Light"/>
            </a:endParaRPr>
          </a:p>
          <a:p>
            <a:pPr>
              <a:lnSpc>
                <a:spcPct val="120000"/>
              </a:lnSpc>
              <a:spcBef>
                <a:spcPts val="1000"/>
              </a:spcBef>
              <a:defRPr sz="1300">
                <a:latin typeface="Verdana"/>
                <a:ea typeface="Verdana"/>
                <a:cs typeface="Verdana"/>
                <a:sym typeface="Verdana"/>
              </a:defRPr>
            </a:pPr>
            <a:r>
              <a:t>◾ </a:t>
            </a:r>
            <a:r>
              <a:rPr sz="2000">
                <a:latin typeface="Montserrat Light"/>
                <a:ea typeface="Montserrat Light"/>
                <a:cs typeface="Montserrat Light"/>
                <a:sym typeface="Montserrat Light"/>
              </a:rPr>
              <a:t>Louisiana native and Mardi Gras aficionado</a:t>
            </a:r>
            <a:endParaRPr sz="2000">
              <a:latin typeface="Montserrat Light"/>
              <a:ea typeface="Montserrat Light"/>
              <a:cs typeface="Montserrat Light"/>
              <a:sym typeface="Montserrat Light"/>
            </a:endParaRPr>
          </a:p>
        </p:txBody>
      </p:sp>
      <p:sp>
        <p:nvSpPr>
          <p:cNvPr id="557" name="Google Shape;393;p54"/>
          <p:cNvSpPr/>
          <p:nvPr/>
        </p:nvSpPr>
        <p:spPr>
          <a:xfrm>
            <a:off x="773949" y="1322149"/>
            <a:ext cx="2176802" cy="2386202"/>
          </a:xfrm>
          <a:prstGeom prst="rect">
            <a:avLst/>
          </a:prstGeom>
          <a:solidFill>
            <a:srgbClr val="E9EDF3"/>
          </a:solidFill>
          <a:ln>
            <a:solidFill>
              <a:srgbClr val="7D89AC"/>
            </a:solidFill>
          </a:ln>
        </p:spPr>
        <p:txBody>
          <a:bodyPr lIns="0" tIns="0" rIns="0" bIns="0" anchor="ctr"/>
          <a:lstStyle/>
          <a:p>
            <a:pPr/>
          </a:p>
        </p:txBody>
      </p:sp>
      <p:sp>
        <p:nvSpPr>
          <p:cNvPr id="558" name="Google Shape;394;p54"/>
          <p:cNvSpPr txBox="1"/>
          <p:nvPr/>
        </p:nvSpPr>
        <p:spPr>
          <a:xfrm>
            <a:off x="773949" y="4074274"/>
            <a:ext cx="1521902"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700">
                <a:latin typeface="Montserrat"/>
                <a:ea typeface="Montserrat"/>
                <a:cs typeface="Montserrat"/>
                <a:sym typeface="Montserrat"/>
              </a:defRPr>
            </a:lvl1pPr>
          </a:lstStyle>
          <a:p>
            <a:pPr/>
            <a:r>
              <a:t>User Type:</a:t>
            </a:r>
          </a:p>
        </p:txBody>
      </p:sp>
      <p:pic>
        <p:nvPicPr>
          <p:cNvPr id="559" name="Google Shape;395;p54" descr="Google Shape;395;p54"/>
          <p:cNvPicPr>
            <a:picLocks noChangeAspect="1"/>
          </p:cNvPicPr>
          <p:nvPr/>
        </p:nvPicPr>
        <p:blipFill>
          <a:blip r:embed="rId2">
            <a:extLst/>
          </a:blip>
          <a:stretch>
            <a:fillRect/>
          </a:stretch>
        </p:blipFill>
        <p:spPr>
          <a:xfrm>
            <a:off x="2162175" y="4102849"/>
            <a:ext cx="400050" cy="400051"/>
          </a:xfrm>
          <a:prstGeom prst="rect">
            <a:avLst/>
          </a:prstGeom>
          <a:ln w="12700">
            <a:miter lim="400000"/>
          </a:ln>
        </p:spPr>
      </p:pic>
      <p:pic>
        <p:nvPicPr>
          <p:cNvPr id="560" name="Google Shape;396;p54" descr="Google Shape;396;p54"/>
          <p:cNvPicPr>
            <a:picLocks noChangeAspect="1"/>
          </p:cNvPicPr>
          <p:nvPr/>
        </p:nvPicPr>
        <p:blipFill>
          <a:blip r:embed="rId3">
            <a:extLst/>
          </a:blip>
          <a:stretch>
            <a:fillRect/>
          </a:stretch>
        </p:blipFill>
        <p:spPr>
          <a:xfrm>
            <a:off x="3579062" y="4101724"/>
            <a:ext cx="402337" cy="402337"/>
          </a:xfrm>
          <a:prstGeom prst="rect">
            <a:avLst/>
          </a:prstGeom>
          <a:ln w="12700">
            <a:miter lim="400000"/>
          </a:ln>
        </p:spPr>
      </p:pic>
      <p:pic>
        <p:nvPicPr>
          <p:cNvPr id="561" name="Google Shape;397;p54" descr="Google Shape;397;p54"/>
          <p:cNvPicPr>
            <a:picLocks noChangeAspect="1"/>
          </p:cNvPicPr>
          <p:nvPr/>
        </p:nvPicPr>
        <p:blipFill>
          <a:blip r:embed="rId4">
            <a:extLst/>
          </a:blip>
          <a:stretch>
            <a:fillRect/>
          </a:stretch>
        </p:blipFill>
        <p:spPr>
          <a:xfrm>
            <a:off x="4022399" y="4101724"/>
            <a:ext cx="402337" cy="402337"/>
          </a:xfrm>
          <a:prstGeom prst="rect">
            <a:avLst/>
          </a:prstGeom>
          <a:ln w="12700">
            <a:miter lim="400000"/>
          </a:ln>
        </p:spPr>
      </p:pic>
      <p:pic>
        <p:nvPicPr>
          <p:cNvPr id="562" name="Google Shape;398;p54" descr="Google Shape;398;p54"/>
          <p:cNvPicPr>
            <a:picLocks noChangeAspect="1"/>
          </p:cNvPicPr>
          <p:nvPr/>
        </p:nvPicPr>
        <p:blipFill>
          <a:blip r:embed="rId3">
            <a:extLst/>
          </a:blip>
          <a:stretch>
            <a:fillRect/>
          </a:stretch>
        </p:blipFill>
        <p:spPr>
          <a:xfrm>
            <a:off x="3113438" y="4101712"/>
            <a:ext cx="402337" cy="402337"/>
          </a:xfrm>
          <a:prstGeom prst="rect">
            <a:avLst/>
          </a:prstGeom>
          <a:ln w="12700">
            <a:miter lim="400000"/>
          </a:ln>
        </p:spPr>
      </p:pic>
      <p:pic>
        <p:nvPicPr>
          <p:cNvPr id="563" name="Google Shape;399;p54" descr="Google Shape;399;p54"/>
          <p:cNvPicPr>
            <a:picLocks noChangeAspect="1"/>
          </p:cNvPicPr>
          <p:nvPr/>
        </p:nvPicPr>
        <p:blipFill>
          <a:blip r:embed="rId3">
            <a:extLst/>
          </a:blip>
          <a:stretch>
            <a:fillRect/>
          </a:stretch>
        </p:blipFill>
        <p:spPr>
          <a:xfrm>
            <a:off x="2636663" y="4101724"/>
            <a:ext cx="402337" cy="402337"/>
          </a:xfrm>
          <a:prstGeom prst="rect">
            <a:avLst/>
          </a:prstGeom>
          <a:ln w="12700">
            <a:miter lim="400000"/>
          </a:ln>
        </p:spPr>
      </p:pic>
      <p:pic>
        <p:nvPicPr>
          <p:cNvPr id="564" name="Google Shape;400;p54" descr="Google Shape;400;p54"/>
          <p:cNvPicPr>
            <a:picLocks noChangeAspect="1"/>
          </p:cNvPicPr>
          <p:nvPr/>
        </p:nvPicPr>
        <p:blipFill>
          <a:blip r:embed="rId5">
            <a:extLst/>
          </a:blip>
          <a:srcRect l="0" t="0" r="0" b="189"/>
          <a:stretch>
            <a:fillRect/>
          </a:stretch>
        </p:blipFill>
        <p:spPr>
          <a:xfrm>
            <a:off x="773925" y="1322174"/>
            <a:ext cx="2170074" cy="238620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Google Shape;405;p55"/>
          <p:cNvSpPr txBox="1"/>
          <p:nvPr>
            <p:ph type="title"/>
          </p:nvPr>
        </p:nvSpPr>
        <p:spPr>
          <a:xfrm>
            <a:off x="956074" y="557324"/>
            <a:ext cx="1987201" cy="572702"/>
          </a:xfrm>
          <a:prstGeom prst="rect">
            <a:avLst/>
          </a:prstGeom>
        </p:spPr>
        <p:txBody>
          <a:bodyPr/>
          <a:lstStyle>
            <a:lvl1pPr defTabSz="768095">
              <a:defRPr sz="2520"/>
            </a:lvl1pPr>
          </a:lstStyle>
          <a:p>
            <a:pPr/>
            <a:r>
              <a:t>MITCH</a:t>
            </a:r>
          </a:p>
        </p:txBody>
      </p:sp>
      <p:sp>
        <p:nvSpPr>
          <p:cNvPr id="567" name="Google Shape;406;p55"/>
          <p:cNvSpPr txBox="1"/>
          <p:nvPr/>
        </p:nvSpPr>
        <p:spPr>
          <a:xfrm>
            <a:off x="3402100" y="1329324"/>
            <a:ext cx="4739700" cy="23876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20000"/>
              </a:lnSpc>
              <a:spcBef>
                <a:spcPts val="600"/>
              </a:spcBef>
              <a:defRPr b="1" sz="2000">
                <a:solidFill>
                  <a:srgbClr val="252831"/>
                </a:solidFill>
                <a:latin typeface="Montserrat"/>
                <a:ea typeface="Montserrat"/>
                <a:cs typeface="Montserrat"/>
                <a:sym typeface="Montserrat"/>
              </a:defRPr>
            </a:pPr>
            <a:r>
              <a:t>Surprise</a:t>
            </a:r>
            <a:r>
              <a:rPr b="0">
                <a:latin typeface="Montserrat Light"/>
                <a:ea typeface="Montserrat Light"/>
                <a:cs typeface="Montserrat Light"/>
                <a:sym typeface="Montserrat Light"/>
              </a:rPr>
              <a:t>: as a tourist, he would try to be more like a local</a:t>
            </a:r>
            <a:endParaRPr>
              <a:latin typeface="Montserrat Light"/>
              <a:ea typeface="Montserrat Light"/>
              <a:cs typeface="Montserrat Light"/>
              <a:sym typeface="Montserrat Light"/>
            </a:endParaRPr>
          </a:p>
          <a:p>
            <a:pPr>
              <a:lnSpc>
                <a:spcPct val="120000"/>
              </a:lnSpc>
              <a:spcBef>
                <a:spcPts val="1000"/>
              </a:spcBef>
              <a:defRPr sz="2000">
                <a:solidFill>
                  <a:srgbClr val="252831"/>
                </a:solidFill>
                <a:latin typeface="Montserrat Light"/>
                <a:ea typeface="Montserrat Light"/>
                <a:cs typeface="Montserrat Light"/>
                <a:sym typeface="Montserrat Light"/>
              </a:defRPr>
            </a:pPr>
            <a:r>
              <a:t>“Open up to the pleasures of living like a local”</a:t>
            </a:r>
          </a:p>
          <a:p>
            <a:pPr>
              <a:lnSpc>
                <a:spcPct val="120000"/>
              </a:lnSpc>
              <a:spcBef>
                <a:spcPts val="1000"/>
              </a:spcBef>
              <a:defRPr sz="2000">
                <a:solidFill>
                  <a:srgbClr val="252831"/>
                </a:solidFill>
                <a:latin typeface="Montserrat Light"/>
                <a:ea typeface="Montserrat Light"/>
                <a:cs typeface="Montserrat Light"/>
                <a:sym typeface="Montserrat Light"/>
              </a:defRPr>
            </a:pPr>
            <a:r>
              <a:t>“They will tell you stories...it’s like a world you couldn’t even conceive”</a:t>
            </a:r>
          </a:p>
        </p:txBody>
      </p:sp>
      <p:sp>
        <p:nvSpPr>
          <p:cNvPr id="568" name="Google Shape;407;p55"/>
          <p:cNvSpPr/>
          <p:nvPr/>
        </p:nvSpPr>
        <p:spPr>
          <a:xfrm>
            <a:off x="773949" y="1322149"/>
            <a:ext cx="2176802" cy="2386202"/>
          </a:xfrm>
          <a:prstGeom prst="rect">
            <a:avLst/>
          </a:prstGeom>
          <a:solidFill>
            <a:srgbClr val="E9EDF3"/>
          </a:solidFill>
          <a:ln>
            <a:solidFill>
              <a:srgbClr val="7D89AC"/>
            </a:solidFill>
          </a:ln>
        </p:spPr>
        <p:txBody>
          <a:bodyPr lIns="0" tIns="0" rIns="0" bIns="0" anchor="ctr"/>
          <a:lstStyle/>
          <a:p>
            <a:pPr/>
          </a:p>
        </p:txBody>
      </p:sp>
      <p:sp>
        <p:nvSpPr>
          <p:cNvPr id="569" name="Google Shape;408;p55"/>
          <p:cNvSpPr txBox="1"/>
          <p:nvPr/>
        </p:nvSpPr>
        <p:spPr>
          <a:xfrm>
            <a:off x="773949" y="4074274"/>
            <a:ext cx="1521902"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700">
                <a:latin typeface="Montserrat"/>
                <a:ea typeface="Montserrat"/>
                <a:cs typeface="Montserrat"/>
                <a:sym typeface="Montserrat"/>
              </a:defRPr>
            </a:lvl1pPr>
          </a:lstStyle>
          <a:p>
            <a:pPr/>
            <a:r>
              <a:t>User Type:</a:t>
            </a:r>
          </a:p>
        </p:txBody>
      </p:sp>
      <p:pic>
        <p:nvPicPr>
          <p:cNvPr id="570" name="Google Shape;409;p55" descr="Google Shape;409;p55"/>
          <p:cNvPicPr>
            <a:picLocks noChangeAspect="1"/>
          </p:cNvPicPr>
          <p:nvPr/>
        </p:nvPicPr>
        <p:blipFill>
          <a:blip r:embed="rId2">
            <a:extLst/>
          </a:blip>
          <a:stretch>
            <a:fillRect/>
          </a:stretch>
        </p:blipFill>
        <p:spPr>
          <a:xfrm>
            <a:off x="2162175" y="4102849"/>
            <a:ext cx="400050" cy="400051"/>
          </a:xfrm>
          <a:prstGeom prst="rect">
            <a:avLst/>
          </a:prstGeom>
          <a:ln w="12700">
            <a:miter lim="400000"/>
          </a:ln>
        </p:spPr>
      </p:pic>
      <p:pic>
        <p:nvPicPr>
          <p:cNvPr id="571" name="Google Shape;410;p55" descr="Google Shape;410;p55"/>
          <p:cNvPicPr>
            <a:picLocks noChangeAspect="1"/>
          </p:cNvPicPr>
          <p:nvPr/>
        </p:nvPicPr>
        <p:blipFill>
          <a:blip r:embed="rId3">
            <a:extLst/>
          </a:blip>
          <a:stretch>
            <a:fillRect/>
          </a:stretch>
        </p:blipFill>
        <p:spPr>
          <a:xfrm>
            <a:off x="3579062" y="4101724"/>
            <a:ext cx="402337" cy="402337"/>
          </a:xfrm>
          <a:prstGeom prst="rect">
            <a:avLst/>
          </a:prstGeom>
          <a:ln w="12700">
            <a:miter lim="400000"/>
          </a:ln>
        </p:spPr>
      </p:pic>
      <p:pic>
        <p:nvPicPr>
          <p:cNvPr id="572" name="Google Shape;411;p55" descr="Google Shape;411;p55"/>
          <p:cNvPicPr>
            <a:picLocks noChangeAspect="1"/>
          </p:cNvPicPr>
          <p:nvPr/>
        </p:nvPicPr>
        <p:blipFill>
          <a:blip r:embed="rId4">
            <a:extLst/>
          </a:blip>
          <a:stretch>
            <a:fillRect/>
          </a:stretch>
        </p:blipFill>
        <p:spPr>
          <a:xfrm>
            <a:off x="4022399" y="4101724"/>
            <a:ext cx="402337" cy="402337"/>
          </a:xfrm>
          <a:prstGeom prst="rect">
            <a:avLst/>
          </a:prstGeom>
          <a:ln w="12700">
            <a:miter lim="400000"/>
          </a:ln>
        </p:spPr>
      </p:pic>
      <p:pic>
        <p:nvPicPr>
          <p:cNvPr id="573" name="Google Shape;412;p55" descr="Google Shape;412;p55"/>
          <p:cNvPicPr>
            <a:picLocks noChangeAspect="1"/>
          </p:cNvPicPr>
          <p:nvPr/>
        </p:nvPicPr>
        <p:blipFill>
          <a:blip r:embed="rId3">
            <a:extLst/>
          </a:blip>
          <a:stretch>
            <a:fillRect/>
          </a:stretch>
        </p:blipFill>
        <p:spPr>
          <a:xfrm>
            <a:off x="3113438" y="4101712"/>
            <a:ext cx="402337" cy="402337"/>
          </a:xfrm>
          <a:prstGeom prst="rect">
            <a:avLst/>
          </a:prstGeom>
          <a:ln w="12700">
            <a:miter lim="400000"/>
          </a:ln>
        </p:spPr>
      </p:pic>
      <p:pic>
        <p:nvPicPr>
          <p:cNvPr id="574" name="Google Shape;413;p55" descr="Google Shape;413;p55"/>
          <p:cNvPicPr>
            <a:picLocks noChangeAspect="1"/>
          </p:cNvPicPr>
          <p:nvPr/>
        </p:nvPicPr>
        <p:blipFill>
          <a:blip r:embed="rId3">
            <a:extLst/>
          </a:blip>
          <a:stretch>
            <a:fillRect/>
          </a:stretch>
        </p:blipFill>
        <p:spPr>
          <a:xfrm>
            <a:off x="2636663" y="4101724"/>
            <a:ext cx="402337" cy="402337"/>
          </a:xfrm>
          <a:prstGeom prst="rect">
            <a:avLst/>
          </a:prstGeom>
          <a:ln w="12700">
            <a:miter lim="400000"/>
          </a:ln>
        </p:spPr>
      </p:pic>
      <p:pic>
        <p:nvPicPr>
          <p:cNvPr id="575" name="Google Shape;414;p55" descr="Google Shape;414;p55"/>
          <p:cNvPicPr>
            <a:picLocks noChangeAspect="1"/>
          </p:cNvPicPr>
          <p:nvPr/>
        </p:nvPicPr>
        <p:blipFill>
          <a:blip r:embed="rId5">
            <a:extLst/>
          </a:blip>
          <a:srcRect l="0" t="0" r="0" b="189"/>
          <a:stretch>
            <a:fillRect/>
          </a:stretch>
        </p:blipFill>
        <p:spPr>
          <a:xfrm>
            <a:off x="773925" y="1322174"/>
            <a:ext cx="2170074" cy="238620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Google Shape;419;p56"/>
          <p:cNvSpPr txBox="1"/>
          <p:nvPr>
            <p:ph type="title"/>
          </p:nvPr>
        </p:nvSpPr>
        <p:spPr>
          <a:xfrm>
            <a:off x="956074" y="557324"/>
            <a:ext cx="1987201" cy="572702"/>
          </a:xfrm>
          <a:prstGeom prst="rect">
            <a:avLst/>
          </a:prstGeom>
        </p:spPr>
        <p:txBody>
          <a:bodyPr/>
          <a:lstStyle>
            <a:lvl1pPr defTabSz="768095">
              <a:defRPr sz="2520"/>
            </a:lvl1pPr>
          </a:lstStyle>
          <a:p>
            <a:pPr/>
            <a:r>
              <a:t>STONE</a:t>
            </a:r>
          </a:p>
        </p:txBody>
      </p:sp>
      <p:sp>
        <p:nvSpPr>
          <p:cNvPr id="578" name="Google Shape;421;p56"/>
          <p:cNvSpPr/>
          <p:nvPr/>
        </p:nvSpPr>
        <p:spPr>
          <a:xfrm>
            <a:off x="773949" y="1322149"/>
            <a:ext cx="2176802" cy="2386202"/>
          </a:xfrm>
          <a:prstGeom prst="rect">
            <a:avLst/>
          </a:prstGeom>
          <a:solidFill>
            <a:srgbClr val="E9EDF3"/>
          </a:solidFill>
          <a:ln>
            <a:solidFill>
              <a:srgbClr val="7D89AC"/>
            </a:solidFill>
          </a:ln>
        </p:spPr>
        <p:txBody>
          <a:bodyPr lIns="0" tIns="0" rIns="0" bIns="0" anchor="ctr"/>
          <a:lstStyle/>
          <a:p>
            <a:pPr/>
          </a:p>
        </p:txBody>
      </p:sp>
      <p:sp>
        <p:nvSpPr>
          <p:cNvPr id="579" name="Google Shape;422;p56"/>
          <p:cNvSpPr txBox="1"/>
          <p:nvPr/>
        </p:nvSpPr>
        <p:spPr>
          <a:xfrm>
            <a:off x="773949" y="4074274"/>
            <a:ext cx="1521902"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700">
                <a:latin typeface="Montserrat"/>
                <a:ea typeface="Montserrat"/>
                <a:cs typeface="Montserrat"/>
                <a:sym typeface="Montserrat"/>
              </a:defRPr>
            </a:lvl1pPr>
          </a:lstStyle>
          <a:p>
            <a:pPr/>
            <a:r>
              <a:t>User Type:</a:t>
            </a:r>
          </a:p>
        </p:txBody>
      </p:sp>
      <p:pic>
        <p:nvPicPr>
          <p:cNvPr id="580" name="Google Shape;423;p56" descr="Google Shape;423;p56"/>
          <p:cNvPicPr>
            <a:picLocks noChangeAspect="1"/>
          </p:cNvPicPr>
          <p:nvPr/>
        </p:nvPicPr>
        <p:blipFill>
          <a:blip r:embed="rId2">
            <a:extLst/>
          </a:blip>
          <a:stretch>
            <a:fillRect/>
          </a:stretch>
        </p:blipFill>
        <p:spPr>
          <a:xfrm>
            <a:off x="2162175" y="4102849"/>
            <a:ext cx="400050" cy="400051"/>
          </a:xfrm>
          <a:prstGeom prst="rect">
            <a:avLst/>
          </a:prstGeom>
          <a:ln w="12700">
            <a:miter lim="400000"/>
          </a:ln>
        </p:spPr>
      </p:pic>
      <p:pic>
        <p:nvPicPr>
          <p:cNvPr id="581" name="Google Shape;424;p56" descr="Google Shape;424;p56"/>
          <p:cNvPicPr>
            <a:picLocks noChangeAspect="1"/>
          </p:cNvPicPr>
          <p:nvPr/>
        </p:nvPicPr>
        <p:blipFill>
          <a:blip r:embed="rId3">
            <a:extLst/>
          </a:blip>
          <a:stretch>
            <a:fillRect/>
          </a:stretch>
        </p:blipFill>
        <p:spPr>
          <a:xfrm>
            <a:off x="3579062" y="4101724"/>
            <a:ext cx="402337" cy="402337"/>
          </a:xfrm>
          <a:prstGeom prst="rect">
            <a:avLst/>
          </a:prstGeom>
          <a:ln w="12700">
            <a:miter lim="400000"/>
          </a:ln>
        </p:spPr>
      </p:pic>
      <p:pic>
        <p:nvPicPr>
          <p:cNvPr id="582" name="Google Shape;425;p56" descr="Google Shape;425;p56"/>
          <p:cNvPicPr>
            <a:picLocks noChangeAspect="1"/>
          </p:cNvPicPr>
          <p:nvPr/>
        </p:nvPicPr>
        <p:blipFill>
          <a:blip r:embed="rId3">
            <a:extLst/>
          </a:blip>
          <a:stretch>
            <a:fillRect/>
          </a:stretch>
        </p:blipFill>
        <p:spPr>
          <a:xfrm>
            <a:off x="4022399" y="4101724"/>
            <a:ext cx="402337" cy="402337"/>
          </a:xfrm>
          <a:prstGeom prst="rect">
            <a:avLst/>
          </a:prstGeom>
          <a:ln w="12700">
            <a:miter lim="400000"/>
          </a:ln>
        </p:spPr>
      </p:pic>
      <p:pic>
        <p:nvPicPr>
          <p:cNvPr id="583" name="Google Shape;426;p56" descr="Google Shape;426;p56"/>
          <p:cNvPicPr>
            <a:picLocks noChangeAspect="1"/>
          </p:cNvPicPr>
          <p:nvPr/>
        </p:nvPicPr>
        <p:blipFill>
          <a:blip r:embed="rId4">
            <a:extLst/>
          </a:blip>
          <a:stretch>
            <a:fillRect/>
          </a:stretch>
        </p:blipFill>
        <p:spPr>
          <a:xfrm>
            <a:off x="3113438" y="4101712"/>
            <a:ext cx="402337" cy="402337"/>
          </a:xfrm>
          <a:prstGeom prst="rect">
            <a:avLst/>
          </a:prstGeom>
          <a:ln w="12700">
            <a:miter lim="400000"/>
          </a:ln>
        </p:spPr>
      </p:pic>
      <p:pic>
        <p:nvPicPr>
          <p:cNvPr id="584" name="Google Shape;427;p56" descr="Google Shape;427;p56"/>
          <p:cNvPicPr>
            <a:picLocks noChangeAspect="1"/>
          </p:cNvPicPr>
          <p:nvPr/>
        </p:nvPicPr>
        <p:blipFill>
          <a:blip r:embed="rId4">
            <a:extLst/>
          </a:blip>
          <a:stretch>
            <a:fillRect/>
          </a:stretch>
        </p:blipFill>
        <p:spPr>
          <a:xfrm>
            <a:off x="2636663" y="4101724"/>
            <a:ext cx="402337" cy="402337"/>
          </a:xfrm>
          <a:prstGeom prst="rect">
            <a:avLst/>
          </a:prstGeom>
          <a:ln w="12700">
            <a:miter lim="400000"/>
          </a:ln>
        </p:spPr>
      </p:pic>
      <p:pic>
        <p:nvPicPr>
          <p:cNvPr id="585" name="Google Shape;428;p56" descr="Google Shape;428;p56"/>
          <p:cNvPicPr>
            <a:picLocks noChangeAspect="1"/>
          </p:cNvPicPr>
          <p:nvPr/>
        </p:nvPicPr>
        <p:blipFill>
          <a:blip r:embed="rId5">
            <a:extLst/>
          </a:blip>
          <a:stretch>
            <a:fillRect/>
          </a:stretch>
        </p:blipFill>
        <p:spPr>
          <a:xfrm>
            <a:off x="773949" y="1322156"/>
            <a:ext cx="2242477" cy="2386202"/>
          </a:xfrm>
          <a:prstGeom prst="rect">
            <a:avLst/>
          </a:prstGeom>
          <a:ln w="12700">
            <a:miter lim="400000"/>
          </a:ln>
        </p:spPr>
      </p:pic>
      <p:sp>
        <p:nvSpPr>
          <p:cNvPr id="586" name="Google Shape;429;p56"/>
          <p:cNvSpPr txBox="1"/>
          <p:nvPr/>
        </p:nvSpPr>
        <p:spPr>
          <a:xfrm>
            <a:off x="3402100" y="1329324"/>
            <a:ext cx="4739700" cy="41417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20000"/>
              </a:lnSpc>
              <a:defRPr sz="1300">
                <a:latin typeface="Verdana"/>
                <a:ea typeface="Verdana"/>
                <a:cs typeface="Verdana"/>
                <a:sym typeface="Verdana"/>
              </a:defRPr>
            </a:pPr>
            <a:r>
              <a:t>◾ </a:t>
            </a:r>
            <a:r>
              <a:rPr sz="2000">
                <a:solidFill>
                  <a:srgbClr val="252831"/>
                </a:solidFill>
                <a:latin typeface="Montserrat Light"/>
                <a:ea typeface="Montserrat Light"/>
                <a:cs typeface="Montserrat Light"/>
                <a:sym typeface="Montserrat Light"/>
              </a:rPr>
              <a:t>Economics and Arabic student at University of Michigan </a:t>
            </a:r>
            <a:endParaRPr sz="2000">
              <a:solidFill>
                <a:srgbClr val="252831"/>
              </a:solidFill>
              <a:latin typeface="Montserrat Light"/>
              <a:ea typeface="Montserrat Light"/>
              <a:cs typeface="Montserrat Light"/>
              <a:sym typeface="Montserrat Light"/>
            </a:endParaRPr>
          </a:p>
          <a:p>
            <a:pPr>
              <a:lnSpc>
                <a:spcPct val="120000"/>
              </a:lnSpc>
              <a:spcBef>
                <a:spcPts val="1000"/>
              </a:spcBef>
              <a:defRPr sz="1300">
                <a:latin typeface="Verdana"/>
                <a:ea typeface="Verdana"/>
                <a:cs typeface="Verdana"/>
                <a:sym typeface="Verdana"/>
              </a:defRPr>
            </a:pPr>
            <a:r>
              <a:t>◾ </a:t>
            </a:r>
            <a:r>
              <a:rPr sz="2000">
                <a:solidFill>
                  <a:srgbClr val="252831"/>
                </a:solidFill>
                <a:latin typeface="Montserrat Light"/>
                <a:ea typeface="Montserrat Light"/>
                <a:cs typeface="Montserrat Light"/>
                <a:sym typeface="Montserrat Light"/>
              </a:rPr>
              <a:t>Spends summers in the Middle East</a:t>
            </a:r>
            <a:endParaRPr sz="2000">
              <a:solidFill>
                <a:srgbClr val="252831"/>
              </a:solidFill>
              <a:latin typeface="Montserrat Light"/>
              <a:ea typeface="Montserrat Light"/>
              <a:cs typeface="Montserrat Light"/>
              <a:sym typeface="Montserrat Light"/>
            </a:endParaRPr>
          </a:p>
          <a:p>
            <a:pPr>
              <a:lnSpc>
                <a:spcPct val="120000"/>
              </a:lnSpc>
              <a:spcBef>
                <a:spcPts val="1000"/>
              </a:spcBef>
              <a:defRPr sz="1300">
                <a:latin typeface="Verdana"/>
                <a:ea typeface="Verdana"/>
                <a:cs typeface="Verdana"/>
                <a:sym typeface="Verdana"/>
              </a:defRPr>
            </a:pPr>
            <a:r>
              <a:t>◾ </a:t>
            </a:r>
            <a:r>
              <a:rPr sz="2000">
                <a:solidFill>
                  <a:srgbClr val="252831"/>
                </a:solidFill>
                <a:latin typeface="Montserrat Light"/>
                <a:ea typeface="Montserrat Light"/>
                <a:cs typeface="Montserrat Light"/>
                <a:sym typeface="Montserrat Light"/>
              </a:rPr>
              <a:t>Lover of sports (wrestling)</a:t>
            </a:r>
            <a:endParaRPr sz="2000">
              <a:solidFill>
                <a:srgbClr val="252831"/>
              </a:solidFill>
              <a:latin typeface="Montserrat Light"/>
              <a:ea typeface="Montserrat Light"/>
              <a:cs typeface="Montserrat Light"/>
              <a:sym typeface="Montserrat Light"/>
            </a:endParaRPr>
          </a:p>
          <a:p>
            <a:pPr>
              <a:lnSpc>
                <a:spcPct val="120000"/>
              </a:lnSpc>
              <a:spcBef>
                <a:spcPts val="1000"/>
              </a:spcBef>
            </a:pPr>
            <a:endParaRPr sz="2000">
              <a:solidFill>
                <a:srgbClr val="252831"/>
              </a:solidFill>
              <a:latin typeface="Montserrat"/>
              <a:ea typeface="Montserrat"/>
              <a:cs typeface="Montserrat"/>
              <a:sym typeface="Montserrat"/>
            </a:endParaRPr>
          </a:p>
          <a:p>
            <a:pPr>
              <a:lnSpc>
                <a:spcPct val="120000"/>
              </a:lnSpc>
              <a:spcBef>
                <a:spcPts val="1000"/>
              </a:spcBef>
            </a:pPr>
            <a:endParaRPr sz="2000">
              <a:solidFill>
                <a:srgbClr val="252831"/>
              </a:solidFill>
              <a:latin typeface="Montserrat Light"/>
              <a:ea typeface="Montserrat Light"/>
              <a:cs typeface="Montserrat Light"/>
              <a:sym typeface="Montserrat Light"/>
            </a:endParaRPr>
          </a:p>
          <a:p>
            <a:pPr>
              <a:lnSpc>
                <a:spcPct val="120000"/>
              </a:lnSpc>
              <a:spcBef>
                <a:spcPts val="1000"/>
              </a:spcBef>
            </a:pPr>
            <a:endParaRPr sz="2000">
              <a:solidFill>
                <a:srgbClr val="252831"/>
              </a:solidFill>
              <a:latin typeface="Montserrat Light"/>
              <a:ea typeface="Montserrat Light"/>
              <a:cs typeface="Montserrat Light"/>
              <a:sym typeface="Montserrat Light"/>
            </a:endParaRPr>
          </a:p>
          <a:p>
            <a:pPr>
              <a:lnSpc>
                <a:spcPct val="120000"/>
              </a:lnSpc>
              <a:spcBef>
                <a:spcPts val="1000"/>
              </a:spcBef>
            </a:pPr>
            <a:endParaRPr sz="2000">
              <a:solidFill>
                <a:srgbClr val="252831"/>
              </a:solidFill>
              <a:latin typeface="Montserrat Light"/>
              <a:ea typeface="Montserrat Light"/>
              <a:cs typeface="Montserrat Light"/>
              <a:sym typeface="Montserrat Light"/>
            </a:endParaR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Google Shape;434;p57"/>
          <p:cNvSpPr txBox="1"/>
          <p:nvPr>
            <p:ph type="title"/>
          </p:nvPr>
        </p:nvSpPr>
        <p:spPr>
          <a:xfrm>
            <a:off x="956074" y="557324"/>
            <a:ext cx="1987201" cy="572702"/>
          </a:xfrm>
          <a:prstGeom prst="rect">
            <a:avLst/>
          </a:prstGeom>
        </p:spPr>
        <p:txBody>
          <a:bodyPr/>
          <a:lstStyle>
            <a:lvl1pPr defTabSz="768095">
              <a:defRPr sz="2520"/>
            </a:lvl1pPr>
          </a:lstStyle>
          <a:p>
            <a:pPr/>
            <a:r>
              <a:t>STONE</a:t>
            </a:r>
          </a:p>
        </p:txBody>
      </p:sp>
      <p:sp>
        <p:nvSpPr>
          <p:cNvPr id="589" name="Google Shape;435;p57"/>
          <p:cNvSpPr txBox="1"/>
          <p:nvPr/>
        </p:nvSpPr>
        <p:spPr>
          <a:xfrm>
            <a:off x="3416325" y="952399"/>
            <a:ext cx="4739700" cy="189484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20000"/>
              </a:lnSpc>
              <a:spcBef>
                <a:spcPts val="600"/>
              </a:spcBef>
            </a:pPr>
            <a:endParaRPr sz="2000">
              <a:solidFill>
                <a:srgbClr val="252831"/>
              </a:solidFill>
              <a:latin typeface="Montserrat Light"/>
              <a:ea typeface="Montserrat Light"/>
              <a:cs typeface="Montserrat Light"/>
              <a:sym typeface="Montserrat Light"/>
            </a:endParaRPr>
          </a:p>
          <a:p>
            <a:pPr>
              <a:lnSpc>
                <a:spcPct val="120000"/>
              </a:lnSpc>
              <a:spcBef>
                <a:spcPts val="1000"/>
              </a:spcBef>
              <a:defRPr sz="2000">
                <a:solidFill>
                  <a:srgbClr val="252831"/>
                </a:solidFill>
                <a:latin typeface="Montserrat Light"/>
                <a:ea typeface="Montserrat Light"/>
                <a:cs typeface="Montserrat Light"/>
                <a:sym typeface="Montserrat Light"/>
              </a:defRPr>
            </a:pPr>
            <a:r>
              <a:t>“There’s an important distinction between interacting with employees in tourism when in they’re in their work environment compared to a casual environment.” </a:t>
            </a:r>
          </a:p>
        </p:txBody>
      </p:sp>
      <p:sp>
        <p:nvSpPr>
          <p:cNvPr id="590" name="Google Shape;436;p57"/>
          <p:cNvSpPr/>
          <p:nvPr/>
        </p:nvSpPr>
        <p:spPr>
          <a:xfrm>
            <a:off x="773949" y="1322149"/>
            <a:ext cx="2176802" cy="2386202"/>
          </a:xfrm>
          <a:prstGeom prst="rect">
            <a:avLst/>
          </a:prstGeom>
          <a:solidFill>
            <a:srgbClr val="E9EDF3"/>
          </a:solidFill>
          <a:ln>
            <a:solidFill>
              <a:srgbClr val="7D89AC"/>
            </a:solidFill>
          </a:ln>
        </p:spPr>
        <p:txBody>
          <a:bodyPr lIns="0" tIns="0" rIns="0" bIns="0" anchor="ctr"/>
          <a:lstStyle/>
          <a:p>
            <a:pPr/>
          </a:p>
        </p:txBody>
      </p:sp>
      <p:sp>
        <p:nvSpPr>
          <p:cNvPr id="591" name="Google Shape;437;p57"/>
          <p:cNvSpPr txBox="1"/>
          <p:nvPr/>
        </p:nvSpPr>
        <p:spPr>
          <a:xfrm>
            <a:off x="773949" y="4074274"/>
            <a:ext cx="1521902"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700">
                <a:latin typeface="Montserrat"/>
                <a:ea typeface="Montserrat"/>
                <a:cs typeface="Montserrat"/>
                <a:sym typeface="Montserrat"/>
              </a:defRPr>
            </a:lvl1pPr>
          </a:lstStyle>
          <a:p>
            <a:pPr/>
            <a:r>
              <a:t>User Type:</a:t>
            </a:r>
          </a:p>
        </p:txBody>
      </p:sp>
      <p:pic>
        <p:nvPicPr>
          <p:cNvPr id="592" name="Google Shape;438;p57" descr="Google Shape;438;p57"/>
          <p:cNvPicPr>
            <a:picLocks noChangeAspect="1"/>
          </p:cNvPicPr>
          <p:nvPr/>
        </p:nvPicPr>
        <p:blipFill>
          <a:blip r:embed="rId2">
            <a:extLst/>
          </a:blip>
          <a:stretch>
            <a:fillRect/>
          </a:stretch>
        </p:blipFill>
        <p:spPr>
          <a:xfrm>
            <a:off x="2162175" y="4102849"/>
            <a:ext cx="400050" cy="400051"/>
          </a:xfrm>
          <a:prstGeom prst="rect">
            <a:avLst/>
          </a:prstGeom>
          <a:ln w="12700">
            <a:miter lim="400000"/>
          </a:ln>
        </p:spPr>
      </p:pic>
      <p:pic>
        <p:nvPicPr>
          <p:cNvPr id="593" name="Google Shape;439;p57" descr="Google Shape;439;p57"/>
          <p:cNvPicPr>
            <a:picLocks noChangeAspect="1"/>
          </p:cNvPicPr>
          <p:nvPr/>
        </p:nvPicPr>
        <p:blipFill>
          <a:blip r:embed="rId3">
            <a:extLst/>
          </a:blip>
          <a:stretch>
            <a:fillRect/>
          </a:stretch>
        </p:blipFill>
        <p:spPr>
          <a:xfrm>
            <a:off x="3579062" y="4101724"/>
            <a:ext cx="402337" cy="402337"/>
          </a:xfrm>
          <a:prstGeom prst="rect">
            <a:avLst/>
          </a:prstGeom>
          <a:ln w="12700">
            <a:miter lim="400000"/>
          </a:ln>
        </p:spPr>
      </p:pic>
      <p:pic>
        <p:nvPicPr>
          <p:cNvPr id="594" name="Google Shape;440;p57" descr="Google Shape;440;p57"/>
          <p:cNvPicPr>
            <a:picLocks noChangeAspect="1"/>
          </p:cNvPicPr>
          <p:nvPr/>
        </p:nvPicPr>
        <p:blipFill>
          <a:blip r:embed="rId3">
            <a:extLst/>
          </a:blip>
          <a:stretch>
            <a:fillRect/>
          </a:stretch>
        </p:blipFill>
        <p:spPr>
          <a:xfrm>
            <a:off x="4022399" y="4101724"/>
            <a:ext cx="402337" cy="402337"/>
          </a:xfrm>
          <a:prstGeom prst="rect">
            <a:avLst/>
          </a:prstGeom>
          <a:ln w="12700">
            <a:miter lim="400000"/>
          </a:ln>
        </p:spPr>
      </p:pic>
      <p:pic>
        <p:nvPicPr>
          <p:cNvPr id="595" name="Google Shape;441;p57" descr="Google Shape;441;p57"/>
          <p:cNvPicPr>
            <a:picLocks noChangeAspect="1"/>
          </p:cNvPicPr>
          <p:nvPr/>
        </p:nvPicPr>
        <p:blipFill>
          <a:blip r:embed="rId4">
            <a:extLst/>
          </a:blip>
          <a:stretch>
            <a:fillRect/>
          </a:stretch>
        </p:blipFill>
        <p:spPr>
          <a:xfrm>
            <a:off x="3113438" y="4101712"/>
            <a:ext cx="402337" cy="402337"/>
          </a:xfrm>
          <a:prstGeom prst="rect">
            <a:avLst/>
          </a:prstGeom>
          <a:ln w="12700">
            <a:miter lim="400000"/>
          </a:ln>
        </p:spPr>
      </p:pic>
      <p:pic>
        <p:nvPicPr>
          <p:cNvPr id="596" name="Google Shape;442;p57" descr="Google Shape;442;p57"/>
          <p:cNvPicPr>
            <a:picLocks noChangeAspect="1"/>
          </p:cNvPicPr>
          <p:nvPr/>
        </p:nvPicPr>
        <p:blipFill>
          <a:blip r:embed="rId4">
            <a:extLst/>
          </a:blip>
          <a:stretch>
            <a:fillRect/>
          </a:stretch>
        </p:blipFill>
        <p:spPr>
          <a:xfrm>
            <a:off x="2636663" y="4101724"/>
            <a:ext cx="402337" cy="402337"/>
          </a:xfrm>
          <a:prstGeom prst="rect">
            <a:avLst/>
          </a:prstGeom>
          <a:ln w="12700">
            <a:miter lim="400000"/>
          </a:ln>
        </p:spPr>
      </p:pic>
      <p:pic>
        <p:nvPicPr>
          <p:cNvPr id="597" name="Google Shape;443;p57" descr="Google Shape;443;p57"/>
          <p:cNvPicPr>
            <a:picLocks noChangeAspect="1"/>
          </p:cNvPicPr>
          <p:nvPr/>
        </p:nvPicPr>
        <p:blipFill>
          <a:blip r:embed="rId5">
            <a:extLst/>
          </a:blip>
          <a:stretch>
            <a:fillRect/>
          </a:stretch>
        </p:blipFill>
        <p:spPr>
          <a:xfrm>
            <a:off x="773949" y="1322156"/>
            <a:ext cx="2242477" cy="2386202"/>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Google Shape;448;p58"/>
          <p:cNvSpPr txBox="1"/>
          <p:nvPr>
            <p:ph type="title"/>
          </p:nvPr>
        </p:nvSpPr>
        <p:spPr>
          <a:xfrm>
            <a:off x="956074" y="557324"/>
            <a:ext cx="1987201" cy="572702"/>
          </a:xfrm>
          <a:prstGeom prst="rect">
            <a:avLst/>
          </a:prstGeom>
        </p:spPr>
        <p:txBody>
          <a:bodyPr/>
          <a:lstStyle>
            <a:lvl1pPr defTabSz="768095">
              <a:defRPr sz="2520"/>
            </a:lvl1pPr>
          </a:lstStyle>
          <a:p>
            <a:pPr/>
            <a:r>
              <a:t>SIERRA</a:t>
            </a:r>
          </a:p>
        </p:txBody>
      </p:sp>
      <p:sp>
        <p:nvSpPr>
          <p:cNvPr id="600" name="Google Shape;449;p58"/>
          <p:cNvSpPr txBox="1"/>
          <p:nvPr/>
        </p:nvSpPr>
        <p:spPr>
          <a:xfrm>
            <a:off x="3402100" y="1329324"/>
            <a:ext cx="4739700" cy="37832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20000"/>
              </a:lnSpc>
              <a:defRPr sz="1300">
                <a:latin typeface="Verdana"/>
                <a:ea typeface="Verdana"/>
                <a:cs typeface="Verdana"/>
                <a:sym typeface="Verdana"/>
              </a:defRPr>
            </a:pPr>
            <a:r>
              <a:t>◾ </a:t>
            </a:r>
            <a:r>
              <a:rPr sz="2000">
                <a:solidFill>
                  <a:srgbClr val="252831"/>
                </a:solidFill>
                <a:latin typeface="Montserrat Light"/>
                <a:ea typeface="Montserrat Light"/>
                <a:cs typeface="Montserrat Light"/>
                <a:sym typeface="Montserrat Light"/>
              </a:rPr>
              <a:t>Stanford student from Utah</a:t>
            </a:r>
            <a:endParaRPr sz="2000">
              <a:solidFill>
                <a:srgbClr val="252831"/>
              </a:solidFill>
              <a:latin typeface="Montserrat Light"/>
              <a:ea typeface="Montserrat Light"/>
              <a:cs typeface="Montserrat Light"/>
              <a:sym typeface="Montserrat Light"/>
            </a:endParaRPr>
          </a:p>
          <a:p>
            <a:pPr>
              <a:lnSpc>
                <a:spcPct val="120000"/>
              </a:lnSpc>
              <a:spcBef>
                <a:spcPts val="1000"/>
              </a:spcBef>
              <a:defRPr sz="1300">
                <a:latin typeface="Verdana"/>
                <a:ea typeface="Verdana"/>
                <a:cs typeface="Verdana"/>
                <a:sym typeface="Verdana"/>
              </a:defRPr>
            </a:pPr>
            <a:r>
              <a:t>◾ </a:t>
            </a:r>
            <a:r>
              <a:rPr sz="2000">
                <a:solidFill>
                  <a:srgbClr val="252831"/>
                </a:solidFill>
                <a:latin typeface="Montserrat Light"/>
                <a:ea typeface="Montserrat Light"/>
                <a:cs typeface="Montserrat Light"/>
                <a:sym typeface="Montserrat Light"/>
              </a:rPr>
              <a:t>Lover of Latin culture</a:t>
            </a:r>
            <a:endParaRPr sz="2000">
              <a:solidFill>
                <a:srgbClr val="252831"/>
              </a:solidFill>
              <a:latin typeface="Montserrat Light"/>
              <a:ea typeface="Montserrat Light"/>
              <a:cs typeface="Montserrat Light"/>
              <a:sym typeface="Montserrat Light"/>
            </a:endParaRPr>
          </a:p>
          <a:p>
            <a:pPr>
              <a:lnSpc>
                <a:spcPct val="120000"/>
              </a:lnSpc>
              <a:spcBef>
                <a:spcPts val="1000"/>
              </a:spcBef>
              <a:defRPr sz="1300">
                <a:latin typeface="Verdana"/>
                <a:ea typeface="Verdana"/>
                <a:cs typeface="Verdana"/>
                <a:sym typeface="Verdana"/>
              </a:defRPr>
            </a:pPr>
            <a:r>
              <a:t>◾ </a:t>
            </a:r>
            <a:r>
              <a:rPr sz="2000">
                <a:solidFill>
                  <a:srgbClr val="252831"/>
                </a:solidFill>
                <a:latin typeface="Montserrat Light"/>
                <a:ea typeface="Montserrat Light"/>
                <a:cs typeface="Montserrat Light"/>
                <a:sym typeface="Montserrat Light"/>
              </a:rPr>
              <a:t>Working in Mexico City</a:t>
            </a:r>
            <a:endParaRPr sz="2000">
              <a:solidFill>
                <a:srgbClr val="252831"/>
              </a:solidFill>
              <a:latin typeface="Montserrat Light"/>
              <a:ea typeface="Montserrat Light"/>
              <a:cs typeface="Montserrat Light"/>
              <a:sym typeface="Montserrat Light"/>
            </a:endParaRPr>
          </a:p>
          <a:p>
            <a:pPr>
              <a:lnSpc>
                <a:spcPct val="120000"/>
              </a:lnSpc>
              <a:spcBef>
                <a:spcPts val="1000"/>
              </a:spcBef>
              <a:defRPr sz="1300">
                <a:latin typeface="Verdana"/>
                <a:ea typeface="Verdana"/>
                <a:cs typeface="Verdana"/>
                <a:sym typeface="Verdana"/>
              </a:defRPr>
            </a:pPr>
            <a:r>
              <a:t>◾ </a:t>
            </a:r>
            <a:r>
              <a:rPr sz="2000">
                <a:solidFill>
                  <a:srgbClr val="252831"/>
                </a:solidFill>
                <a:latin typeface="Montserrat Light"/>
                <a:ea typeface="Montserrat Light"/>
                <a:cs typeface="Montserrat Light"/>
                <a:sym typeface="Montserrat Light"/>
              </a:rPr>
              <a:t>Mariachi Performer</a:t>
            </a:r>
            <a:endParaRPr sz="2000">
              <a:solidFill>
                <a:srgbClr val="252831"/>
              </a:solidFill>
              <a:latin typeface="Montserrat Light"/>
              <a:ea typeface="Montserrat Light"/>
              <a:cs typeface="Montserrat Light"/>
              <a:sym typeface="Montserrat Light"/>
            </a:endParaRPr>
          </a:p>
          <a:p>
            <a:pPr>
              <a:lnSpc>
                <a:spcPct val="120000"/>
              </a:lnSpc>
              <a:spcBef>
                <a:spcPts val="1000"/>
              </a:spcBef>
            </a:pPr>
            <a:endParaRPr sz="2000">
              <a:solidFill>
                <a:srgbClr val="252831"/>
              </a:solidFill>
              <a:latin typeface="Montserrat Light"/>
              <a:ea typeface="Montserrat Light"/>
              <a:cs typeface="Montserrat Light"/>
              <a:sym typeface="Montserrat Light"/>
            </a:endParaRPr>
          </a:p>
          <a:p>
            <a:pPr>
              <a:lnSpc>
                <a:spcPct val="120000"/>
              </a:lnSpc>
              <a:spcBef>
                <a:spcPts val="1000"/>
              </a:spcBef>
            </a:pPr>
            <a:endParaRPr sz="2000">
              <a:solidFill>
                <a:srgbClr val="252831"/>
              </a:solidFill>
              <a:latin typeface="Montserrat Light"/>
              <a:ea typeface="Montserrat Light"/>
              <a:cs typeface="Montserrat Light"/>
              <a:sym typeface="Montserrat Light"/>
            </a:endParaRPr>
          </a:p>
          <a:p>
            <a:pPr>
              <a:lnSpc>
                <a:spcPct val="120000"/>
              </a:lnSpc>
              <a:spcBef>
                <a:spcPts val="1000"/>
              </a:spcBef>
            </a:pPr>
            <a:endParaRPr sz="2000">
              <a:solidFill>
                <a:srgbClr val="252831"/>
              </a:solidFill>
              <a:latin typeface="Montserrat Light"/>
              <a:ea typeface="Montserrat Light"/>
              <a:cs typeface="Montserrat Light"/>
              <a:sym typeface="Montserrat Light"/>
            </a:endParaRPr>
          </a:p>
        </p:txBody>
      </p:sp>
      <p:sp>
        <p:nvSpPr>
          <p:cNvPr id="601" name="Google Shape;450;p58"/>
          <p:cNvSpPr/>
          <p:nvPr/>
        </p:nvSpPr>
        <p:spPr>
          <a:xfrm>
            <a:off x="773949" y="1322149"/>
            <a:ext cx="2176802" cy="2386202"/>
          </a:xfrm>
          <a:prstGeom prst="rect">
            <a:avLst/>
          </a:prstGeom>
          <a:solidFill>
            <a:srgbClr val="E9EDF3"/>
          </a:solidFill>
          <a:ln>
            <a:solidFill>
              <a:srgbClr val="7D89AC"/>
            </a:solidFill>
          </a:ln>
        </p:spPr>
        <p:txBody>
          <a:bodyPr lIns="0" tIns="0" rIns="0" bIns="0" anchor="ctr"/>
          <a:lstStyle/>
          <a:p>
            <a:pPr/>
          </a:p>
        </p:txBody>
      </p:sp>
      <p:sp>
        <p:nvSpPr>
          <p:cNvPr id="602" name="Google Shape;451;p58"/>
          <p:cNvSpPr txBox="1"/>
          <p:nvPr/>
        </p:nvSpPr>
        <p:spPr>
          <a:xfrm>
            <a:off x="773949" y="4074274"/>
            <a:ext cx="1521902"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700">
                <a:latin typeface="Montserrat"/>
                <a:ea typeface="Montserrat"/>
                <a:cs typeface="Montserrat"/>
                <a:sym typeface="Montserrat"/>
              </a:defRPr>
            </a:lvl1pPr>
          </a:lstStyle>
          <a:p>
            <a:pPr/>
            <a:r>
              <a:t>User Type:</a:t>
            </a:r>
          </a:p>
        </p:txBody>
      </p:sp>
      <p:pic>
        <p:nvPicPr>
          <p:cNvPr id="603" name="Google Shape;452;p58" descr="Google Shape;452;p58"/>
          <p:cNvPicPr>
            <a:picLocks noChangeAspect="1"/>
          </p:cNvPicPr>
          <p:nvPr/>
        </p:nvPicPr>
        <p:blipFill>
          <a:blip r:embed="rId2">
            <a:extLst/>
          </a:blip>
          <a:stretch>
            <a:fillRect/>
          </a:stretch>
        </p:blipFill>
        <p:spPr>
          <a:xfrm>
            <a:off x="2162175" y="4102849"/>
            <a:ext cx="400050" cy="400051"/>
          </a:xfrm>
          <a:prstGeom prst="rect">
            <a:avLst/>
          </a:prstGeom>
          <a:ln w="12700">
            <a:miter lim="400000"/>
          </a:ln>
        </p:spPr>
      </p:pic>
      <p:pic>
        <p:nvPicPr>
          <p:cNvPr id="604" name="Google Shape;453;p58" descr="Google Shape;453;p58"/>
          <p:cNvPicPr>
            <a:picLocks noChangeAspect="1"/>
          </p:cNvPicPr>
          <p:nvPr/>
        </p:nvPicPr>
        <p:blipFill>
          <a:blip r:embed="rId3">
            <a:extLst/>
          </a:blip>
          <a:stretch>
            <a:fillRect/>
          </a:stretch>
        </p:blipFill>
        <p:spPr>
          <a:xfrm>
            <a:off x="3579062" y="4101724"/>
            <a:ext cx="402337" cy="402337"/>
          </a:xfrm>
          <a:prstGeom prst="rect">
            <a:avLst/>
          </a:prstGeom>
          <a:ln w="12700">
            <a:miter lim="400000"/>
          </a:ln>
        </p:spPr>
      </p:pic>
      <p:pic>
        <p:nvPicPr>
          <p:cNvPr id="605" name="Google Shape;454;p58" descr="Google Shape;454;p58"/>
          <p:cNvPicPr>
            <a:picLocks noChangeAspect="1"/>
          </p:cNvPicPr>
          <p:nvPr/>
        </p:nvPicPr>
        <p:blipFill>
          <a:blip r:embed="rId3">
            <a:extLst/>
          </a:blip>
          <a:stretch>
            <a:fillRect/>
          </a:stretch>
        </p:blipFill>
        <p:spPr>
          <a:xfrm>
            <a:off x="4022399" y="4101724"/>
            <a:ext cx="402337" cy="402337"/>
          </a:xfrm>
          <a:prstGeom prst="rect">
            <a:avLst/>
          </a:prstGeom>
          <a:ln w="12700">
            <a:miter lim="400000"/>
          </a:ln>
        </p:spPr>
      </p:pic>
      <p:pic>
        <p:nvPicPr>
          <p:cNvPr id="606" name="Google Shape;455;p58" descr="Google Shape;455;p58"/>
          <p:cNvPicPr>
            <a:picLocks noChangeAspect="1"/>
          </p:cNvPicPr>
          <p:nvPr/>
        </p:nvPicPr>
        <p:blipFill>
          <a:blip r:embed="rId3">
            <a:extLst/>
          </a:blip>
          <a:stretch>
            <a:fillRect/>
          </a:stretch>
        </p:blipFill>
        <p:spPr>
          <a:xfrm>
            <a:off x="3113438" y="4101712"/>
            <a:ext cx="402337" cy="402337"/>
          </a:xfrm>
          <a:prstGeom prst="rect">
            <a:avLst/>
          </a:prstGeom>
          <a:ln w="12700">
            <a:miter lim="400000"/>
          </a:ln>
        </p:spPr>
      </p:pic>
      <p:pic>
        <p:nvPicPr>
          <p:cNvPr id="607" name="Google Shape;456;p58" descr="Google Shape;456;p58"/>
          <p:cNvPicPr>
            <a:picLocks noChangeAspect="1"/>
          </p:cNvPicPr>
          <p:nvPr/>
        </p:nvPicPr>
        <p:blipFill>
          <a:blip r:embed="rId3">
            <a:extLst/>
          </a:blip>
          <a:stretch>
            <a:fillRect/>
          </a:stretch>
        </p:blipFill>
        <p:spPr>
          <a:xfrm>
            <a:off x="2636663" y="4101724"/>
            <a:ext cx="402337" cy="402337"/>
          </a:xfrm>
          <a:prstGeom prst="rect">
            <a:avLst/>
          </a:prstGeom>
          <a:ln w="12700">
            <a:miter lim="400000"/>
          </a:ln>
        </p:spPr>
      </p:pic>
      <p:pic>
        <p:nvPicPr>
          <p:cNvPr id="608" name="Google Shape;457;p58" descr="Google Shape;457;p58"/>
          <p:cNvPicPr>
            <a:picLocks noChangeAspect="1"/>
          </p:cNvPicPr>
          <p:nvPr/>
        </p:nvPicPr>
        <p:blipFill>
          <a:blip r:embed="rId4">
            <a:extLst/>
          </a:blip>
          <a:stretch>
            <a:fillRect/>
          </a:stretch>
        </p:blipFill>
        <p:spPr>
          <a:xfrm>
            <a:off x="645250" y="1322150"/>
            <a:ext cx="2305500" cy="23862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Google Shape;462;p59"/>
          <p:cNvSpPr txBox="1"/>
          <p:nvPr>
            <p:ph type="title"/>
          </p:nvPr>
        </p:nvSpPr>
        <p:spPr>
          <a:xfrm>
            <a:off x="956074" y="557324"/>
            <a:ext cx="1987201" cy="572702"/>
          </a:xfrm>
          <a:prstGeom prst="rect">
            <a:avLst/>
          </a:prstGeom>
        </p:spPr>
        <p:txBody>
          <a:bodyPr/>
          <a:lstStyle>
            <a:lvl1pPr defTabSz="768095">
              <a:defRPr sz="2520"/>
            </a:lvl1pPr>
          </a:lstStyle>
          <a:p>
            <a:pPr/>
            <a:r>
              <a:t>SIERRA</a:t>
            </a:r>
          </a:p>
        </p:txBody>
      </p:sp>
      <p:sp>
        <p:nvSpPr>
          <p:cNvPr id="611" name="Google Shape;464;p59"/>
          <p:cNvSpPr/>
          <p:nvPr/>
        </p:nvSpPr>
        <p:spPr>
          <a:xfrm>
            <a:off x="773949" y="1322149"/>
            <a:ext cx="2176802" cy="2386202"/>
          </a:xfrm>
          <a:prstGeom prst="rect">
            <a:avLst/>
          </a:prstGeom>
          <a:solidFill>
            <a:srgbClr val="E9EDF3"/>
          </a:solidFill>
          <a:ln>
            <a:solidFill>
              <a:srgbClr val="7D89AC"/>
            </a:solidFill>
          </a:ln>
        </p:spPr>
        <p:txBody>
          <a:bodyPr lIns="0" tIns="0" rIns="0" bIns="0" anchor="ctr"/>
          <a:lstStyle/>
          <a:p>
            <a:pPr/>
          </a:p>
        </p:txBody>
      </p:sp>
      <p:sp>
        <p:nvSpPr>
          <p:cNvPr id="612" name="Google Shape;465;p59"/>
          <p:cNvSpPr txBox="1"/>
          <p:nvPr/>
        </p:nvSpPr>
        <p:spPr>
          <a:xfrm>
            <a:off x="773949" y="4074274"/>
            <a:ext cx="1521902"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700">
                <a:latin typeface="Montserrat"/>
                <a:ea typeface="Montserrat"/>
                <a:cs typeface="Montserrat"/>
                <a:sym typeface="Montserrat"/>
              </a:defRPr>
            </a:lvl1pPr>
          </a:lstStyle>
          <a:p>
            <a:pPr/>
            <a:r>
              <a:t>User Type:</a:t>
            </a:r>
          </a:p>
        </p:txBody>
      </p:sp>
      <p:pic>
        <p:nvPicPr>
          <p:cNvPr id="613" name="Google Shape;466;p59" descr="Google Shape;466;p59"/>
          <p:cNvPicPr>
            <a:picLocks noChangeAspect="1"/>
          </p:cNvPicPr>
          <p:nvPr/>
        </p:nvPicPr>
        <p:blipFill>
          <a:blip r:embed="rId2">
            <a:extLst/>
          </a:blip>
          <a:stretch>
            <a:fillRect/>
          </a:stretch>
        </p:blipFill>
        <p:spPr>
          <a:xfrm>
            <a:off x="2162175" y="4102849"/>
            <a:ext cx="400050" cy="400051"/>
          </a:xfrm>
          <a:prstGeom prst="rect">
            <a:avLst/>
          </a:prstGeom>
          <a:ln w="12700">
            <a:miter lim="400000"/>
          </a:ln>
        </p:spPr>
      </p:pic>
      <p:pic>
        <p:nvPicPr>
          <p:cNvPr id="614" name="Google Shape;467;p59" descr="Google Shape;467;p59"/>
          <p:cNvPicPr>
            <a:picLocks noChangeAspect="1"/>
          </p:cNvPicPr>
          <p:nvPr/>
        </p:nvPicPr>
        <p:blipFill>
          <a:blip r:embed="rId3">
            <a:extLst/>
          </a:blip>
          <a:stretch>
            <a:fillRect/>
          </a:stretch>
        </p:blipFill>
        <p:spPr>
          <a:xfrm>
            <a:off x="3579062" y="4101724"/>
            <a:ext cx="402337" cy="402337"/>
          </a:xfrm>
          <a:prstGeom prst="rect">
            <a:avLst/>
          </a:prstGeom>
          <a:ln w="12700">
            <a:miter lim="400000"/>
          </a:ln>
        </p:spPr>
      </p:pic>
      <p:pic>
        <p:nvPicPr>
          <p:cNvPr id="615" name="Google Shape;468;p59" descr="Google Shape;468;p59"/>
          <p:cNvPicPr>
            <a:picLocks noChangeAspect="1"/>
          </p:cNvPicPr>
          <p:nvPr/>
        </p:nvPicPr>
        <p:blipFill>
          <a:blip r:embed="rId3">
            <a:extLst/>
          </a:blip>
          <a:stretch>
            <a:fillRect/>
          </a:stretch>
        </p:blipFill>
        <p:spPr>
          <a:xfrm>
            <a:off x="4022399" y="4101724"/>
            <a:ext cx="402337" cy="402337"/>
          </a:xfrm>
          <a:prstGeom prst="rect">
            <a:avLst/>
          </a:prstGeom>
          <a:ln w="12700">
            <a:miter lim="400000"/>
          </a:ln>
        </p:spPr>
      </p:pic>
      <p:pic>
        <p:nvPicPr>
          <p:cNvPr id="616" name="Google Shape;469;p59" descr="Google Shape;469;p59"/>
          <p:cNvPicPr>
            <a:picLocks noChangeAspect="1"/>
          </p:cNvPicPr>
          <p:nvPr/>
        </p:nvPicPr>
        <p:blipFill>
          <a:blip r:embed="rId3">
            <a:extLst/>
          </a:blip>
          <a:stretch>
            <a:fillRect/>
          </a:stretch>
        </p:blipFill>
        <p:spPr>
          <a:xfrm>
            <a:off x="3113438" y="4101712"/>
            <a:ext cx="402337" cy="402337"/>
          </a:xfrm>
          <a:prstGeom prst="rect">
            <a:avLst/>
          </a:prstGeom>
          <a:ln w="12700">
            <a:miter lim="400000"/>
          </a:ln>
        </p:spPr>
      </p:pic>
      <p:pic>
        <p:nvPicPr>
          <p:cNvPr id="617" name="Google Shape;470;p59" descr="Google Shape;470;p59"/>
          <p:cNvPicPr>
            <a:picLocks noChangeAspect="1"/>
          </p:cNvPicPr>
          <p:nvPr/>
        </p:nvPicPr>
        <p:blipFill>
          <a:blip r:embed="rId3">
            <a:extLst/>
          </a:blip>
          <a:stretch>
            <a:fillRect/>
          </a:stretch>
        </p:blipFill>
        <p:spPr>
          <a:xfrm>
            <a:off x="2636663" y="4101724"/>
            <a:ext cx="402337" cy="402337"/>
          </a:xfrm>
          <a:prstGeom prst="rect">
            <a:avLst/>
          </a:prstGeom>
          <a:ln w="12700">
            <a:miter lim="400000"/>
          </a:ln>
        </p:spPr>
      </p:pic>
      <p:pic>
        <p:nvPicPr>
          <p:cNvPr id="618" name="Google Shape;471;p59" descr="Google Shape;471;p59"/>
          <p:cNvPicPr>
            <a:picLocks noChangeAspect="1"/>
          </p:cNvPicPr>
          <p:nvPr/>
        </p:nvPicPr>
        <p:blipFill>
          <a:blip r:embed="rId4">
            <a:extLst/>
          </a:blip>
          <a:stretch>
            <a:fillRect/>
          </a:stretch>
        </p:blipFill>
        <p:spPr>
          <a:xfrm>
            <a:off x="645250" y="1322150"/>
            <a:ext cx="2305500" cy="2386201"/>
          </a:xfrm>
          <a:prstGeom prst="rect">
            <a:avLst/>
          </a:prstGeom>
          <a:ln w="12700">
            <a:miter lim="400000"/>
          </a:ln>
        </p:spPr>
      </p:pic>
      <p:sp>
        <p:nvSpPr>
          <p:cNvPr id="619" name="Google Shape;472;p59"/>
          <p:cNvSpPr txBox="1"/>
          <p:nvPr/>
        </p:nvSpPr>
        <p:spPr>
          <a:xfrm>
            <a:off x="3402100" y="1329324"/>
            <a:ext cx="4739700" cy="2753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20000"/>
              </a:lnSpc>
              <a:defRPr b="1" sz="2000">
                <a:solidFill>
                  <a:srgbClr val="252831"/>
                </a:solidFill>
                <a:latin typeface="Montserrat"/>
                <a:ea typeface="Montserrat"/>
                <a:cs typeface="Montserrat"/>
                <a:sym typeface="Montserrat"/>
              </a:defRPr>
            </a:pPr>
            <a:r>
              <a:t>Tension: </a:t>
            </a:r>
            <a:r>
              <a:rPr b="0">
                <a:latin typeface="Montserrat Light"/>
                <a:ea typeface="Montserrat Light"/>
                <a:cs typeface="Montserrat Light"/>
                <a:sym typeface="Montserrat Light"/>
              </a:rPr>
              <a:t>Wants to ask, but she thinks “[she] will sound annoying and it may bother whoever she’s asking”</a:t>
            </a:r>
            <a:endParaRPr>
              <a:latin typeface="Montserrat Light"/>
              <a:ea typeface="Montserrat Light"/>
              <a:cs typeface="Montserrat Light"/>
              <a:sym typeface="Montserrat Light"/>
            </a:endParaRPr>
          </a:p>
          <a:p>
            <a:pPr>
              <a:lnSpc>
                <a:spcPct val="120000"/>
              </a:lnSpc>
              <a:spcBef>
                <a:spcPts val="1000"/>
              </a:spcBef>
              <a:defRPr sz="2000">
                <a:solidFill>
                  <a:srgbClr val="252831"/>
                </a:solidFill>
                <a:latin typeface="Montserrat Light"/>
                <a:ea typeface="Montserrat Light"/>
                <a:cs typeface="Montserrat Light"/>
                <a:sym typeface="Montserrat Light"/>
              </a:defRPr>
            </a:pPr>
            <a:r>
              <a:t>Feels like people see mariachi “as a joke… it’s almost like a caricature of Mexican culture”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Google Shape;477;p60"/>
          <p:cNvSpPr txBox="1"/>
          <p:nvPr>
            <p:ph type="title"/>
          </p:nvPr>
        </p:nvSpPr>
        <p:spPr>
          <a:xfrm>
            <a:off x="3781075" y="1635449"/>
            <a:ext cx="1714501" cy="973201"/>
          </a:xfrm>
          <a:prstGeom prst="rect">
            <a:avLst/>
          </a:prstGeom>
        </p:spPr>
        <p:txBody>
          <a:bodyPr/>
          <a:lstStyle>
            <a:lvl1pPr defTabSz="795527">
              <a:defRPr sz="5220"/>
            </a:lvl1pPr>
          </a:lstStyle>
          <a:p>
            <a:pPr/>
            <a:r>
              <a:t>02</a:t>
            </a:r>
          </a:p>
        </p:txBody>
      </p:sp>
      <p:sp>
        <p:nvSpPr>
          <p:cNvPr id="622" name="Google Shape;478;p60"/>
          <p:cNvSpPr txBox="1"/>
          <p:nvPr/>
        </p:nvSpPr>
        <p:spPr>
          <a:xfrm>
            <a:off x="1426550" y="2414275"/>
            <a:ext cx="6522450" cy="594301"/>
          </a:xfrm>
          <a:prstGeom prst="rect">
            <a:avLst/>
          </a:prstGeom>
          <a:ln w="12700">
            <a:miter lim="400000"/>
          </a:ln>
          <a:extLst>
            <a:ext uri="{C572A759-6A51-4108-AA02-DFA0A04FC94B}">
              <ma14:wrappingTextBoxFlag xmlns:ma14="http://schemas.microsoft.com/office/mac/drawingml/2011/main" val="1"/>
            </a:ext>
          </a:extLst>
        </p:spPr>
        <p:txBody>
          <a:bodyPr lIns="83774" tIns="83774" rIns="83774" bIns="83774">
            <a:normAutofit fontScale="100000" lnSpcReduction="0"/>
          </a:bodyPr>
          <a:lstStyle>
            <a:lvl1pPr algn="ctr" defTabSz="859536">
              <a:defRPr sz="2820">
                <a:latin typeface="Reem Kufi"/>
                <a:ea typeface="Reem Kufi"/>
                <a:cs typeface="Reem Kufi"/>
                <a:sym typeface="Reem Kufi"/>
              </a:defRPr>
            </a:lvl1pPr>
          </a:lstStyle>
          <a:p>
            <a:pPr/>
            <a:r>
              <a:t>POV AND HMW</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Google Shape;483;p61"/>
          <p:cNvSpPr/>
          <p:nvPr/>
        </p:nvSpPr>
        <p:spPr>
          <a:xfrm>
            <a:off x="2182099" y="3399599"/>
            <a:ext cx="5715001" cy="1420201"/>
          </a:xfrm>
          <a:prstGeom prst="rect">
            <a:avLst/>
          </a:prstGeom>
          <a:solidFill>
            <a:srgbClr val="FFFFFF"/>
          </a:solidFill>
          <a:ln w="12700">
            <a:miter lim="400000"/>
          </a:ln>
        </p:spPr>
        <p:txBody>
          <a:bodyPr lIns="0" tIns="0" rIns="0" bIns="0" anchor="ctr"/>
          <a:lstStyle/>
          <a:p>
            <a:pPr/>
          </a:p>
        </p:txBody>
      </p:sp>
      <p:sp>
        <p:nvSpPr>
          <p:cNvPr id="625" name="Google Shape;484;p61"/>
          <p:cNvSpPr txBox="1"/>
          <p:nvPr>
            <p:ph type="title"/>
          </p:nvPr>
        </p:nvSpPr>
        <p:spPr>
          <a:xfrm>
            <a:off x="1870475" y="709724"/>
            <a:ext cx="1931400" cy="572702"/>
          </a:xfrm>
          <a:prstGeom prst="rect">
            <a:avLst/>
          </a:prstGeom>
        </p:spPr>
        <p:txBody>
          <a:bodyPr/>
          <a:lstStyle>
            <a:lvl1pPr defTabSz="822959">
              <a:defRPr sz="2520"/>
            </a:lvl1pPr>
          </a:lstStyle>
          <a:p>
            <a:pPr/>
            <a:r>
              <a:t>KAWENA</a:t>
            </a:r>
          </a:p>
        </p:txBody>
      </p:sp>
      <p:pic>
        <p:nvPicPr>
          <p:cNvPr id="626" name="Google Shape;485;p61" descr="Google Shape;485;p61"/>
          <p:cNvPicPr>
            <a:picLocks noChangeAspect="1"/>
          </p:cNvPicPr>
          <p:nvPr/>
        </p:nvPicPr>
        <p:blipFill>
          <a:blip r:embed="rId2">
            <a:extLst/>
          </a:blip>
          <a:srcRect l="13165" t="0" r="18761" b="26317"/>
          <a:stretch>
            <a:fillRect/>
          </a:stretch>
        </p:blipFill>
        <p:spPr>
          <a:xfrm>
            <a:off x="1690850" y="1481724"/>
            <a:ext cx="2221607" cy="2346901"/>
          </a:xfrm>
          <a:prstGeom prst="rect">
            <a:avLst/>
          </a:prstGeom>
          <a:ln w="12700">
            <a:miter lim="400000"/>
          </a:ln>
        </p:spPr>
      </p:pic>
      <p:pic>
        <p:nvPicPr>
          <p:cNvPr id="627" name="Google Shape;486;p61" descr="Google Shape;486;p61"/>
          <p:cNvPicPr>
            <a:picLocks noChangeAspect="1"/>
          </p:cNvPicPr>
          <p:nvPr/>
        </p:nvPicPr>
        <p:blipFill>
          <a:blip r:embed="rId3">
            <a:extLst/>
          </a:blip>
          <a:srcRect l="20594" t="3424" r="10248" b="33284"/>
          <a:stretch>
            <a:fillRect/>
          </a:stretch>
        </p:blipFill>
        <p:spPr>
          <a:xfrm>
            <a:off x="4774498" y="1481738"/>
            <a:ext cx="2228612" cy="2346900"/>
          </a:xfrm>
          <a:prstGeom prst="rect">
            <a:avLst/>
          </a:prstGeom>
          <a:ln w="12700">
            <a:miter lim="400000"/>
          </a:ln>
        </p:spPr>
      </p:pic>
      <p:sp>
        <p:nvSpPr>
          <p:cNvPr id="628" name="Google Shape;487;p61"/>
          <p:cNvSpPr txBox="1"/>
          <p:nvPr/>
        </p:nvSpPr>
        <p:spPr>
          <a:xfrm>
            <a:off x="5223275" y="709724"/>
            <a:ext cx="1931400" cy="5727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822959">
              <a:defRPr sz="2520">
                <a:latin typeface="Reem Kufi"/>
                <a:ea typeface="Reem Kufi"/>
                <a:cs typeface="Reem Kufi"/>
                <a:sym typeface="Reem Kufi"/>
              </a:defRPr>
            </a:lvl1pPr>
          </a:lstStyle>
          <a:p>
            <a:pPr/>
            <a:r>
              <a:t>MARISA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Google Shape;235;p44"/>
          <p:cNvSpPr txBox="1"/>
          <p:nvPr>
            <p:ph type="title"/>
          </p:nvPr>
        </p:nvSpPr>
        <p:spPr>
          <a:xfrm>
            <a:off x="2410374" y="539999"/>
            <a:ext cx="6013501" cy="572701"/>
          </a:xfrm>
          <a:prstGeom prst="rect">
            <a:avLst/>
          </a:prstGeom>
        </p:spPr>
        <p:txBody>
          <a:bodyPr/>
          <a:lstStyle>
            <a:lvl1pPr algn="l" defTabSz="768095">
              <a:defRPr b="1" sz="2520"/>
            </a:lvl1pPr>
          </a:lstStyle>
          <a:p>
            <a:pPr/>
            <a:r>
              <a:t>OUR TEAM</a:t>
            </a:r>
          </a:p>
        </p:txBody>
      </p:sp>
      <p:sp>
        <p:nvSpPr>
          <p:cNvPr id="418" name="Google Shape;236;p44"/>
          <p:cNvSpPr txBox="1"/>
          <p:nvPr/>
        </p:nvSpPr>
        <p:spPr>
          <a:xfrm>
            <a:off x="952475" y="4086974"/>
            <a:ext cx="7471500"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a:defRPr b="1" sz="2100">
                <a:solidFill>
                  <a:srgbClr val="252831"/>
                </a:solidFill>
                <a:latin typeface="Montserrat"/>
                <a:ea typeface="Montserrat"/>
                <a:cs typeface="Montserrat"/>
                <a:sym typeface="Montserrat"/>
              </a:defRPr>
            </a:pPr>
            <a:r>
              <a:t>Problem domain: </a:t>
            </a:r>
            <a:r>
              <a:rPr b="0"/>
              <a:t>exploring how people dive into and share their culture</a:t>
            </a:r>
          </a:p>
        </p:txBody>
      </p:sp>
      <p:pic>
        <p:nvPicPr>
          <p:cNvPr id="419" name="Google Shape;237;p44" descr="Google Shape;237;p44"/>
          <p:cNvPicPr>
            <a:picLocks noChangeAspect="1"/>
          </p:cNvPicPr>
          <p:nvPr/>
        </p:nvPicPr>
        <p:blipFill>
          <a:blip r:embed="rId2">
            <a:extLst/>
          </a:blip>
          <a:srcRect l="6302" t="0" r="6892" b="0"/>
          <a:stretch>
            <a:fillRect/>
          </a:stretch>
        </p:blipFill>
        <p:spPr>
          <a:xfrm>
            <a:off x="952474" y="1437526"/>
            <a:ext cx="1524899" cy="1719073"/>
          </a:xfrm>
          <a:prstGeom prst="rect">
            <a:avLst/>
          </a:prstGeom>
          <a:ln w="12700">
            <a:miter lim="400000"/>
          </a:ln>
        </p:spPr>
      </p:pic>
      <p:sp>
        <p:nvSpPr>
          <p:cNvPr id="420" name="Google Shape;238;p44"/>
          <p:cNvSpPr txBox="1"/>
          <p:nvPr/>
        </p:nvSpPr>
        <p:spPr>
          <a:xfrm>
            <a:off x="952474" y="3236099"/>
            <a:ext cx="1610702"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algn="ctr">
              <a:defRPr sz="1800">
                <a:solidFill>
                  <a:srgbClr val="252831"/>
                </a:solidFill>
                <a:latin typeface="Montserrat"/>
                <a:ea typeface="Montserrat"/>
                <a:cs typeface="Montserrat"/>
                <a:sym typeface="Montserrat"/>
              </a:defRPr>
            </a:pPr>
            <a:r>
              <a:t>Taylor Lallas</a:t>
            </a:r>
          </a:p>
          <a:p>
            <a:pPr algn="ctr">
              <a:defRPr sz="1000">
                <a:solidFill>
                  <a:srgbClr val="252831"/>
                </a:solidFill>
                <a:latin typeface="Montserrat"/>
                <a:ea typeface="Montserrat"/>
                <a:cs typeface="Montserrat"/>
                <a:sym typeface="Montserrat"/>
              </a:defRPr>
            </a:pPr>
            <a:r>
              <a:t>B.A. Economics</a:t>
            </a:r>
          </a:p>
          <a:p>
            <a:pPr algn="ctr">
              <a:defRPr sz="1000">
                <a:solidFill>
                  <a:srgbClr val="252831"/>
                </a:solidFill>
                <a:latin typeface="Montserrat"/>
                <a:ea typeface="Montserrat"/>
                <a:cs typeface="Montserrat"/>
                <a:sym typeface="Montserrat"/>
              </a:defRPr>
            </a:pPr>
            <a:r>
              <a:t>M.S. Computer Science</a:t>
            </a:r>
          </a:p>
        </p:txBody>
      </p:sp>
      <p:pic>
        <p:nvPicPr>
          <p:cNvPr id="421" name="Google Shape;239;p44" descr="Google Shape;239;p44"/>
          <p:cNvPicPr>
            <a:picLocks noChangeAspect="1"/>
          </p:cNvPicPr>
          <p:nvPr/>
        </p:nvPicPr>
        <p:blipFill>
          <a:blip r:embed="rId3">
            <a:extLst/>
          </a:blip>
          <a:srcRect l="7677" t="11504" r="7677" b="0"/>
          <a:stretch>
            <a:fillRect/>
          </a:stretch>
        </p:blipFill>
        <p:spPr>
          <a:xfrm>
            <a:off x="6103825" y="1437536"/>
            <a:ext cx="1524903" cy="1719053"/>
          </a:xfrm>
          <a:prstGeom prst="rect">
            <a:avLst/>
          </a:prstGeom>
          <a:ln w="12700">
            <a:miter lim="400000"/>
          </a:ln>
        </p:spPr>
      </p:pic>
      <p:sp>
        <p:nvSpPr>
          <p:cNvPr id="422" name="Google Shape;240;p44"/>
          <p:cNvSpPr txBox="1"/>
          <p:nvPr/>
        </p:nvSpPr>
        <p:spPr>
          <a:xfrm>
            <a:off x="6057874" y="3236099"/>
            <a:ext cx="1610701"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algn="ctr">
              <a:defRPr sz="1800">
                <a:solidFill>
                  <a:srgbClr val="252831"/>
                </a:solidFill>
                <a:latin typeface="Montserrat"/>
                <a:ea typeface="Montserrat"/>
                <a:cs typeface="Montserrat"/>
                <a:sym typeface="Montserrat"/>
              </a:defRPr>
            </a:pPr>
            <a:r>
              <a:t>Ayelet Drazen</a:t>
            </a:r>
          </a:p>
          <a:p>
            <a:pPr algn="ctr">
              <a:defRPr sz="1000">
                <a:solidFill>
                  <a:srgbClr val="252831"/>
                </a:solidFill>
                <a:latin typeface="Montserrat"/>
                <a:ea typeface="Montserrat"/>
                <a:cs typeface="Montserrat"/>
                <a:sym typeface="Montserrat"/>
              </a:defRPr>
            </a:pPr>
            <a:r>
              <a:t>B.A. Political Science</a:t>
            </a:r>
          </a:p>
          <a:p>
            <a:pPr algn="ctr">
              <a:defRPr sz="1000">
                <a:solidFill>
                  <a:srgbClr val="252831"/>
                </a:solidFill>
                <a:latin typeface="Montserrat"/>
                <a:ea typeface="Montserrat"/>
                <a:cs typeface="Montserrat"/>
                <a:sym typeface="Montserrat"/>
              </a:defRPr>
            </a:pPr>
            <a:r>
              <a:t>M.S. Computer Science</a:t>
            </a:r>
          </a:p>
        </p:txBody>
      </p:sp>
      <p:sp>
        <p:nvSpPr>
          <p:cNvPr id="423" name="Google Shape;241;p44"/>
          <p:cNvSpPr txBox="1"/>
          <p:nvPr/>
        </p:nvSpPr>
        <p:spPr>
          <a:xfrm>
            <a:off x="2628874" y="3236099"/>
            <a:ext cx="1610702"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algn="ctr">
              <a:defRPr sz="1800">
                <a:solidFill>
                  <a:srgbClr val="252831"/>
                </a:solidFill>
                <a:latin typeface="Montserrat"/>
                <a:ea typeface="Montserrat"/>
                <a:cs typeface="Montserrat"/>
                <a:sym typeface="Montserrat"/>
              </a:defRPr>
            </a:pPr>
            <a:r>
              <a:t>Krishnan Nair</a:t>
            </a:r>
          </a:p>
          <a:p>
            <a:pPr algn="ctr">
              <a:defRPr sz="1000">
                <a:solidFill>
                  <a:srgbClr val="252831"/>
                </a:solidFill>
                <a:latin typeface="Montserrat"/>
                <a:ea typeface="Montserrat"/>
                <a:cs typeface="Montserrat"/>
                <a:sym typeface="Montserrat"/>
              </a:defRPr>
            </a:pPr>
            <a:r>
              <a:t>B.S. Computer Science</a:t>
            </a:r>
          </a:p>
        </p:txBody>
      </p:sp>
      <p:sp>
        <p:nvSpPr>
          <p:cNvPr id="424" name="Google Shape;242;p44"/>
          <p:cNvSpPr txBox="1"/>
          <p:nvPr/>
        </p:nvSpPr>
        <p:spPr>
          <a:xfrm>
            <a:off x="4305274" y="3236099"/>
            <a:ext cx="16107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algn="ctr">
              <a:defRPr sz="1800">
                <a:solidFill>
                  <a:srgbClr val="252831"/>
                </a:solidFill>
                <a:latin typeface="Montserrat"/>
                <a:ea typeface="Montserrat"/>
                <a:cs typeface="Montserrat"/>
                <a:sym typeface="Montserrat"/>
              </a:defRPr>
            </a:pPr>
            <a:r>
              <a:t>Baker Sharp</a:t>
            </a:r>
          </a:p>
          <a:p>
            <a:pPr algn="ctr">
              <a:defRPr sz="1000">
                <a:solidFill>
                  <a:srgbClr val="252831"/>
                </a:solidFill>
                <a:latin typeface="Montserrat"/>
                <a:ea typeface="Montserrat"/>
                <a:cs typeface="Montserrat"/>
                <a:sym typeface="Montserrat"/>
              </a:defRPr>
            </a:pPr>
            <a:r>
              <a:t>B.S.. Computer Science</a:t>
            </a:r>
          </a:p>
        </p:txBody>
      </p:sp>
      <p:pic>
        <p:nvPicPr>
          <p:cNvPr id="425" name="Google Shape;243;p44" descr="Google Shape;243;p44"/>
          <p:cNvPicPr>
            <a:picLocks noChangeAspect="1"/>
          </p:cNvPicPr>
          <p:nvPr/>
        </p:nvPicPr>
        <p:blipFill>
          <a:blip r:embed="rId4">
            <a:extLst/>
          </a:blip>
          <a:srcRect l="12083" t="16558" r="13278" b="20338"/>
          <a:stretch>
            <a:fillRect/>
          </a:stretch>
        </p:blipFill>
        <p:spPr>
          <a:xfrm>
            <a:off x="2668875" y="1437525"/>
            <a:ext cx="1524898" cy="1719074"/>
          </a:xfrm>
          <a:prstGeom prst="rect">
            <a:avLst/>
          </a:prstGeom>
          <a:ln w="12700">
            <a:miter lim="400000"/>
          </a:ln>
        </p:spPr>
      </p:pic>
      <p:pic>
        <p:nvPicPr>
          <p:cNvPr id="426" name="Google Shape;244;p44" descr="Google Shape;244;p44"/>
          <p:cNvPicPr>
            <a:picLocks noChangeAspect="1"/>
          </p:cNvPicPr>
          <p:nvPr/>
        </p:nvPicPr>
        <p:blipFill>
          <a:blip r:embed="rId5">
            <a:extLst/>
          </a:blip>
          <a:srcRect l="11024" t="0" r="0" b="3548"/>
          <a:stretch>
            <a:fillRect/>
          </a:stretch>
        </p:blipFill>
        <p:spPr>
          <a:xfrm>
            <a:off x="4385274" y="1437525"/>
            <a:ext cx="1527049" cy="1719073"/>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Google Shape;492;p62"/>
          <p:cNvSpPr/>
          <p:nvPr/>
        </p:nvSpPr>
        <p:spPr>
          <a:xfrm rot="16200000">
            <a:off x="5923999" y="2514750"/>
            <a:ext cx="5127901" cy="114000"/>
          </a:xfrm>
          <a:prstGeom prst="rect">
            <a:avLst/>
          </a:prstGeom>
          <a:solidFill>
            <a:srgbClr val="2932D3"/>
          </a:solidFill>
          <a:ln>
            <a:solidFill>
              <a:srgbClr val="2932D3"/>
            </a:solidFill>
          </a:ln>
        </p:spPr>
        <p:txBody>
          <a:bodyPr lIns="0" tIns="0" rIns="0" bIns="0" anchor="ctr"/>
          <a:lstStyle/>
          <a:p>
            <a:pPr/>
          </a:p>
        </p:txBody>
      </p:sp>
      <p:sp>
        <p:nvSpPr>
          <p:cNvPr id="631" name="Google Shape;493;p62"/>
          <p:cNvSpPr/>
          <p:nvPr/>
        </p:nvSpPr>
        <p:spPr>
          <a:xfrm rot="16200000">
            <a:off x="6217699" y="2514750"/>
            <a:ext cx="5127901" cy="114000"/>
          </a:xfrm>
          <a:prstGeom prst="rect">
            <a:avLst/>
          </a:prstGeom>
          <a:solidFill>
            <a:srgbClr val="2932D3"/>
          </a:solidFill>
          <a:ln>
            <a:solidFill>
              <a:srgbClr val="2932D3"/>
            </a:solidFill>
          </a:ln>
        </p:spPr>
        <p:txBody>
          <a:bodyPr lIns="0" tIns="0" rIns="0" bIns="0" anchor="ctr"/>
          <a:lstStyle/>
          <a:p>
            <a:pPr/>
          </a:p>
        </p:txBody>
      </p:sp>
      <p:sp>
        <p:nvSpPr>
          <p:cNvPr id="632" name="Google Shape;494;p62"/>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POV # 1</a:t>
            </a:r>
          </a:p>
        </p:txBody>
      </p:sp>
      <p:sp>
        <p:nvSpPr>
          <p:cNvPr id="633" name="Google Shape;495;p62"/>
          <p:cNvSpPr txBox="1"/>
          <p:nvPr>
            <p:ph type="body" sz="quarter" idx="4294967295"/>
          </p:nvPr>
        </p:nvSpPr>
        <p:spPr>
          <a:xfrm>
            <a:off x="708424" y="1015450"/>
            <a:ext cx="7174502" cy="1042501"/>
          </a:xfrm>
          <a:prstGeom prst="rect">
            <a:avLst/>
          </a:prstGeom>
        </p:spPr>
        <p:txBody>
          <a:bodyPr/>
          <a:lstStyle/>
          <a:p>
            <a:pPr marL="0" indent="0" defTabSz="868680">
              <a:lnSpc>
                <a:spcPct val="120000"/>
              </a:lnSpc>
              <a:buSzTx/>
              <a:buNone/>
              <a:defRPr b="1" sz="1615">
                <a:solidFill>
                  <a:srgbClr val="252831"/>
                </a:solidFill>
                <a:latin typeface="Montserrat"/>
                <a:ea typeface="Montserrat"/>
                <a:cs typeface="Montserrat"/>
                <a:sym typeface="Montserrat"/>
              </a:defRPr>
            </a:pPr>
            <a:r>
              <a:t>We met</a:t>
            </a:r>
            <a:r>
              <a:rPr b="0">
                <a:latin typeface="Montserrat Light"/>
                <a:ea typeface="Montserrat Light"/>
                <a:cs typeface="Montserrat Light"/>
                <a:sym typeface="Montserrat Light"/>
              </a:rPr>
              <a:t> Kawena, a Hawaiian-Japanese hula dancer who is involved with the indigenous community, and Marisa, a Filipino-Chinese competitive hula dancer.</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Google Shape;500;p63"/>
          <p:cNvSpPr/>
          <p:nvPr/>
        </p:nvSpPr>
        <p:spPr>
          <a:xfrm rot="16200000">
            <a:off x="5923999" y="2514750"/>
            <a:ext cx="5127901" cy="114000"/>
          </a:xfrm>
          <a:prstGeom prst="rect">
            <a:avLst/>
          </a:prstGeom>
          <a:solidFill>
            <a:srgbClr val="2932D3"/>
          </a:solidFill>
          <a:ln>
            <a:solidFill>
              <a:srgbClr val="2932D3"/>
            </a:solidFill>
          </a:ln>
        </p:spPr>
        <p:txBody>
          <a:bodyPr lIns="0" tIns="0" rIns="0" bIns="0" anchor="ctr"/>
          <a:lstStyle/>
          <a:p>
            <a:pPr/>
          </a:p>
        </p:txBody>
      </p:sp>
      <p:sp>
        <p:nvSpPr>
          <p:cNvPr id="638" name="Google Shape;501;p63"/>
          <p:cNvSpPr/>
          <p:nvPr/>
        </p:nvSpPr>
        <p:spPr>
          <a:xfrm rot="16200000">
            <a:off x="6217699" y="2514750"/>
            <a:ext cx="5127901" cy="114000"/>
          </a:xfrm>
          <a:prstGeom prst="rect">
            <a:avLst/>
          </a:prstGeom>
          <a:solidFill>
            <a:srgbClr val="2932D3"/>
          </a:solidFill>
          <a:ln>
            <a:solidFill>
              <a:srgbClr val="2932D3"/>
            </a:solidFill>
          </a:ln>
        </p:spPr>
        <p:txBody>
          <a:bodyPr lIns="0" tIns="0" rIns="0" bIns="0" anchor="ctr"/>
          <a:lstStyle/>
          <a:p>
            <a:pPr/>
          </a:p>
        </p:txBody>
      </p:sp>
      <p:sp>
        <p:nvSpPr>
          <p:cNvPr id="639" name="Google Shape;502;p63"/>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POV # 1</a:t>
            </a:r>
          </a:p>
        </p:txBody>
      </p:sp>
      <p:sp>
        <p:nvSpPr>
          <p:cNvPr id="640" name="Google Shape;503;p63"/>
          <p:cNvSpPr txBox="1"/>
          <p:nvPr>
            <p:ph type="body" idx="4294967295"/>
          </p:nvPr>
        </p:nvSpPr>
        <p:spPr>
          <a:xfrm>
            <a:off x="708424" y="1015449"/>
            <a:ext cx="7174502" cy="2907002"/>
          </a:xfrm>
          <a:prstGeom prst="rect">
            <a:avLst/>
          </a:prstGeom>
        </p:spPr>
        <p:txBody>
          <a:bodyPr/>
          <a:lstStyle/>
          <a:p>
            <a:pPr marL="0" indent="0">
              <a:lnSpc>
                <a:spcPct val="120000"/>
              </a:lnSpc>
              <a:buSzTx/>
              <a:buNone/>
              <a:defRPr b="1" sz="1700">
                <a:solidFill>
                  <a:srgbClr val="252831"/>
                </a:solidFill>
                <a:latin typeface="Montserrat"/>
                <a:ea typeface="Montserrat"/>
                <a:cs typeface="Montserrat"/>
                <a:sym typeface="Montserrat"/>
              </a:defRPr>
            </a:pPr>
            <a:r>
              <a:t>We met</a:t>
            </a:r>
            <a:r>
              <a:rPr b="0">
                <a:latin typeface="Montserrat Light"/>
                <a:ea typeface="Montserrat Light"/>
                <a:cs typeface="Montserrat Light"/>
                <a:sym typeface="Montserrat Light"/>
              </a:rPr>
              <a:t> Kawena, a Hawaiian-Japanese hula dancer who is involved with the indigenous community, and Marisa, a Filipino-Chinese competitive hula dancer.</a:t>
            </a:r>
            <a:endParaRPr>
              <a:solidFill>
                <a:srgbClr val="000000"/>
              </a:solidFill>
            </a:endParaRPr>
          </a:p>
          <a:p>
            <a:pPr marL="0" indent="457200">
              <a:lnSpc>
                <a:spcPct val="100000"/>
              </a:lnSpc>
              <a:spcBef>
                <a:spcPts val="1600"/>
              </a:spcBef>
              <a:buSzTx/>
              <a:buNone/>
              <a:defRPr b="1">
                <a:solidFill>
                  <a:srgbClr val="000000"/>
                </a:solidFill>
                <a:latin typeface="Montserrat"/>
                <a:ea typeface="Montserrat"/>
                <a:cs typeface="Montserrat"/>
                <a:sym typeface="Montserrat"/>
              </a:defRPr>
            </a:pPr>
            <a:r>
              <a:t>We were amazed to realize </a:t>
            </a:r>
            <a:r>
              <a:rPr b="0" sz="1700">
                <a:solidFill>
                  <a:srgbClr val="252831"/>
                </a:solidFill>
                <a:latin typeface="Montserrat Light"/>
                <a:ea typeface="Montserrat Light"/>
                <a:cs typeface="Montserrat Light"/>
                <a:sym typeface="Montserrat Light"/>
              </a:rPr>
              <a:t>they felt uncomfortable during some performances because they could be misinterpreted and exoticized by audience members.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Google Shape;508;p64"/>
          <p:cNvSpPr/>
          <p:nvPr/>
        </p:nvSpPr>
        <p:spPr>
          <a:xfrm rot="16200000">
            <a:off x="5923999" y="2514750"/>
            <a:ext cx="5127901" cy="114000"/>
          </a:xfrm>
          <a:prstGeom prst="rect">
            <a:avLst/>
          </a:prstGeom>
          <a:solidFill>
            <a:srgbClr val="2932D3"/>
          </a:solidFill>
          <a:ln>
            <a:solidFill>
              <a:srgbClr val="2932D3"/>
            </a:solidFill>
          </a:ln>
        </p:spPr>
        <p:txBody>
          <a:bodyPr lIns="0" tIns="0" rIns="0" bIns="0" anchor="ctr"/>
          <a:lstStyle/>
          <a:p>
            <a:pPr/>
          </a:p>
        </p:txBody>
      </p:sp>
      <p:sp>
        <p:nvSpPr>
          <p:cNvPr id="645" name="Google Shape;509;p64"/>
          <p:cNvSpPr/>
          <p:nvPr/>
        </p:nvSpPr>
        <p:spPr>
          <a:xfrm rot="16200000">
            <a:off x="6217699" y="2514750"/>
            <a:ext cx="5127901" cy="114000"/>
          </a:xfrm>
          <a:prstGeom prst="rect">
            <a:avLst/>
          </a:prstGeom>
          <a:solidFill>
            <a:srgbClr val="2932D3"/>
          </a:solidFill>
          <a:ln>
            <a:solidFill>
              <a:srgbClr val="2932D3"/>
            </a:solidFill>
          </a:ln>
        </p:spPr>
        <p:txBody>
          <a:bodyPr lIns="0" tIns="0" rIns="0" bIns="0" anchor="ctr"/>
          <a:lstStyle/>
          <a:p>
            <a:pPr/>
          </a:p>
        </p:txBody>
      </p:sp>
      <p:sp>
        <p:nvSpPr>
          <p:cNvPr id="646" name="Google Shape;510;p64"/>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POV # 1</a:t>
            </a:r>
          </a:p>
        </p:txBody>
      </p:sp>
      <p:sp>
        <p:nvSpPr>
          <p:cNvPr id="647" name="Google Shape;511;p64"/>
          <p:cNvSpPr txBox="1"/>
          <p:nvPr>
            <p:ph type="body" idx="4294967295"/>
          </p:nvPr>
        </p:nvSpPr>
        <p:spPr>
          <a:xfrm>
            <a:off x="708424" y="1015450"/>
            <a:ext cx="7174502" cy="3303900"/>
          </a:xfrm>
          <a:prstGeom prst="rect">
            <a:avLst/>
          </a:prstGeom>
        </p:spPr>
        <p:txBody>
          <a:bodyPr/>
          <a:lstStyle/>
          <a:p>
            <a:pPr marL="0" indent="0">
              <a:lnSpc>
                <a:spcPct val="120000"/>
              </a:lnSpc>
              <a:buSzTx/>
              <a:buNone/>
              <a:defRPr b="1" sz="1700">
                <a:solidFill>
                  <a:srgbClr val="252831"/>
                </a:solidFill>
                <a:latin typeface="Montserrat"/>
                <a:ea typeface="Montserrat"/>
                <a:cs typeface="Montserrat"/>
                <a:sym typeface="Montserrat"/>
              </a:defRPr>
            </a:pPr>
            <a:r>
              <a:t>We met</a:t>
            </a:r>
            <a:r>
              <a:rPr b="0">
                <a:latin typeface="Montserrat Light"/>
                <a:ea typeface="Montserrat Light"/>
                <a:cs typeface="Montserrat Light"/>
                <a:sym typeface="Montserrat Light"/>
              </a:rPr>
              <a:t> Kawena, a Hawaiian-Japanese hula dancer who is involved with the indigenous community, and Marisa, a Filipino-Chinese competitive hula dancer</a:t>
            </a:r>
            <a:endParaRPr>
              <a:solidFill>
                <a:srgbClr val="000000"/>
              </a:solidFill>
            </a:endParaRPr>
          </a:p>
          <a:p>
            <a:pPr marL="0" indent="457200">
              <a:lnSpc>
                <a:spcPct val="100000"/>
              </a:lnSpc>
              <a:spcBef>
                <a:spcPts val="1000"/>
              </a:spcBef>
              <a:buSzTx/>
              <a:buNone/>
              <a:defRPr b="1">
                <a:solidFill>
                  <a:srgbClr val="000000"/>
                </a:solidFill>
                <a:latin typeface="Montserrat"/>
                <a:ea typeface="Montserrat"/>
                <a:cs typeface="Montserrat"/>
                <a:sym typeface="Montserrat"/>
              </a:defRPr>
            </a:pPr>
            <a:r>
              <a:t>We were amazed to realize </a:t>
            </a:r>
            <a:r>
              <a:rPr b="0" sz="1700">
                <a:solidFill>
                  <a:srgbClr val="252831"/>
                </a:solidFill>
                <a:latin typeface="Montserrat Light"/>
                <a:ea typeface="Montserrat Light"/>
                <a:cs typeface="Montserrat Light"/>
                <a:sym typeface="Montserrat Light"/>
              </a:rPr>
              <a:t>they felt uncomfortable during some performances because they could be misinterpreted and exoticized by audience members.</a:t>
            </a:r>
          </a:p>
          <a:p>
            <a:pPr marL="0" indent="914400">
              <a:lnSpc>
                <a:spcPct val="100000"/>
              </a:lnSpc>
              <a:spcBef>
                <a:spcPts val="1600"/>
              </a:spcBef>
              <a:buSzTx/>
              <a:buNone/>
              <a:defRPr b="1">
                <a:solidFill>
                  <a:srgbClr val="000000"/>
                </a:solidFill>
                <a:latin typeface="Montserrat"/>
                <a:ea typeface="Montserrat"/>
                <a:cs typeface="Montserrat"/>
                <a:sym typeface="Montserrat"/>
              </a:defRPr>
            </a:pPr>
            <a:r>
              <a:t>It would be game-changing to</a:t>
            </a:r>
            <a:r>
              <a:rPr b="0" sz="1700">
                <a:solidFill>
                  <a:srgbClr val="252831"/>
                </a:solidFill>
                <a:latin typeface="Montserrat Light"/>
                <a:ea typeface="Montserrat Light"/>
                <a:cs typeface="Montserrat Light"/>
                <a:sym typeface="Montserrat Light"/>
              </a:rPr>
              <a:t> help their audiences gain the culture context of the performance to fully understand the beauty of the performance. </a:t>
            </a:r>
            <a:r>
              <a:rPr b="0"/>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1" name="Google Shape;516;p65" descr="Google Shape;516;p65"/>
          <p:cNvPicPr>
            <a:picLocks noChangeAspect="1"/>
          </p:cNvPicPr>
          <p:nvPr/>
        </p:nvPicPr>
        <p:blipFill>
          <a:blip r:embed="rId2">
            <a:extLst/>
          </a:blip>
          <a:srcRect l="0" t="0" r="0" b="189"/>
          <a:stretch>
            <a:fillRect/>
          </a:stretch>
        </p:blipFill>
        <p:spPr>
          <a:xfrm>
            <a:off x="3054275" y="1388841"/>
            <a:ext cx="2734973" cy="2889126"/>
          </a:xfrm>
          <a:prstGeom prst="rect">
            <a:avLst/>
          </a:prstGeom>
          <a:ln w="12700">
            <a:miter lim="400000"/>
          </a:ln>
        </p:spPr>
      </p:pic>
      <p:sp>
        <p:nvSpPr>
          <p:cNvPr id="652" name="Google Shape;517;p65"/>
          <p:cNvSpPr txBox="1"/>
          <p:nvPr>
            <p:ph type="title"/>
          </p:nvPr>
        </p:nvSpPr>
        <p:spPr>
          <a:xfrm>
            <a:off x="3778224" y="687150"/>
            <a:ext cx="1931401" cy="572701"/>
          </a:xfrm>
          <a:prstGeom prst="rect">
            <a:avLst/>
          </a:prstGeom>
        </p:spPr>
        <p:txBody>
          <a:bodyPr/>
          <a:lstStyle>
            <a:lvl1pPr algn="l" defTabSz="822959">
              <a:defRPr sz="2520">
                <a:solidFill>
                  <a:srgbClr val="000000"/>
                </a:solidFill>
              </a:defRPr>
            </a:lvl1pPr>
          </a:lstStyle>
          <a:p>
            <a:pPr/>
            <a:r>
              <a:t>MITCH</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Google Shape;522;p66"/>
          <p:cNvSpPr/>
          <p:nvPr/>
        </p:nvSpPr>
        <p:spPr>
          <a:xfrm rot="16200000">
            <a:off x="5923999" y="2514750"/>
            <a:ext cx="5127901" cy="114000"/>
          </a:xfrm>
          <a:prstGeom prst="rect">
            <a:avLst/>
          </a:prstGeom>
          <a:solidFill>
            <a:srgbClr val="000000"/>
          </a:solidFill>
          <a:ln>
            <a:solidFill>
              <a:srgbClr val="000000"/>
            </a:solidFill>
          </a:ln>
        </p:spPr>
        <p:txBody>
          <a:bodyPr lIns="0" tIns="0" rIns="0" bIns="0" anchor="ctr"/>
          <a:lstStyle/>
          <a:p>
            <a:pPr/>
          </a:p>
        </p:txBody>
      </p:sp>
      <p:sp>
        <p:nvSpPr>
          <p:cNvPr id="655" name="Google Shape;523;p66"/>
          <p:cNvSpPr/>
          <p:nvPr/>
        </p:nvSpPr>
        <p:spPr>
          <a:xfrm rot="16200000">
            <a:off x="6217699" y="2514750"/>
            <a:ext cx="5127901" cy="114000"/>
          </a:xfrm>
          <a:prstGeom prst="rect">
            <a:avLst/>
          </a:prstGeom>
          <a:solidFill>
            <a:srgbClr val="000000"/>
          </a:solidFill>
          <a:ln>
            <a:solidFill>
              <a:srgbClr val="000000"/>
            </a:solidFill>
          </a:ln>
        </p:spPr>
        <p:txBody>
          <a:bodyPr lIns="0" tIns="0" rIns="0" bIns="0" anchor="ctr"/>
          <a:lstStyle/>
          <a:p>
            <a:pPr/>
          </a:p>
        </p:txBody>
      </p:sp>
      <p:sp>
        <p:nvSpPr>
          <p:cNvPr id="656" name="Google Shape;524;p66"/>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POV # 2</a:t>
            </a:r>
          </a:p>
        </p:txBody>
      </p:sp>
      <p:sp>
        <p:nvSpPr>
          <p:cNvPr id="657" name="Google Shape;525;p66"/>
          <p:cNvSpPr txBox="1"/>
          <p:nvPr>
            <p:ph type="body" sz="quarter" idx="4294967295"/>
          </p:nvPr>
        </p:nvSpPr>
        <p:spPr>
          <a:xfrm>
            <a:off x="708424" y="1015450"/>
            <a:ext cx="7174502" cy="1042501"/>
          </a:xfrm>
          <a:prstGeom prst="rect">
            <a:avLst/>
          </a:prstGeom>
        </p:spPr>
        <p:txBody>
          <a:bodyPr/>
          <a:lstStyle/>
          <a:p>
            <a:pPr marL="0" indent="0" defTabSz="868680">
              <a:lnSpc>
                <a:spcPct val="120000"/>
              </a:lnSpc>
              <a:buSzTx/>
              <a:buNone/>
              <a:defRPr b="1" sz="1615">
                <a:solidFill>
                  <a:srgbClr val="252831"/>
                </a:solidFill>
                <a:latin typeface="Montserrat"/>
                <a:ea typeface="Montserrat"/>
                <a:cs typeface="Montserrat"/>
                <a:sym typeface="Montserrat"/>
              </a:defRPr>
            </a:pPr>
            <a:r>
              <a:t>We met</a:t>
            </a:r>
            <a:r>
              <a:rPr b="0">
                <a:latin typeface="Montserrat Light"/>
                <a:ea typeface="Montserrat Light"/>
                <a:cs typeface="Montserrat Light"/>
                <a:sym typeface="Montserrat Light"/>
              </a:rPr>
              <a:t> Mitch, a healthcare lawyer based in Dallas, Texas who was nervous to be randomly paired with a roommate at a retreat because of his sexual orientation.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Google Shape;530;p67"/>
          <p:cNvSpPr/>
          <p:nvPr/>
        </p:nvSpPr>
        <p:spPr>
          <a:xfrm rot="16200000">
            <a:off x="5923999" y="2514750"/>
            <a:ext cx="5127901" cy="114000"/>
          </a:xfrm>
          <a:prstGeom prst="rect">
            <a:avLst/>
          </a:prstGeom>
          <a:solidFill>
            <a:srgbClr val="000000"/>
          </a:solidFill>
          <a:ln>
            <a:solidFill>
              <a:srgbClr val="000000"/>
            </a:solidFill>
          </a:ln>
        </p:spPr>
        <p:txBody>
          <a:bodyPr lIns="0" tIns="0" rIns="0" bIns="0" anchor="ctr"/>
          <a:lstStyle/>
          <a:p>
            <a:pPr/>
          </a:p>
        </p:txBody>
      </p:sp>
      <p:sp>
        <p:nvSpPr>
          <p:cNvPr id="662" name="Google Shape;531;p67"/>
          <p:cNvSpPr/>
          <p:nvPr/>
        </p:nvSpPr>
        <p:spPr>
          <a:xfrm rot="16200000">
            <a:off x="6217699" y="2514750"/>
            <a:ext cx="5127901" cy="114000"/>
          </a:xfrm>
          <a:prstGeom prst="rect">
            <a:avLst/>
          </a:prstGeom>
          <a:solidFill>
            <a:srgbClr val="000000"/>
          </a:solidFill>
          <a:ln>
            <a:solidFill>
              <a:srgbClr val="000000"/>
            </a:solidFill>
          </a:ln>
        </p:spPr>
        <p:txBody>
          <a:bodyPr lIns="0" tIns="0" rIns="0" bIns="0" anchor="ctr"/>
          <a:lstStyle/>
          <a:p>
            <a:pPr/>
          </a:p>
        </p:txBody>
      </p:sp>
      <p:sp>
        <p:nvSpPr>
          <p:cNvPr id="663" name="Google Shape;532;p67"/>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POV # 2</a:t>
            </a:r>
          </a:p>
        </p:txBody>
      </p:sp>
      <p:sp>
        <p:nvSpPr>
          <p:cNvPr id="664" name="Google Shape;533;p67"/>
          <p:cNvSpPr txBox="1"/>
          <p:nvPr>
            <p:ph type="body" sz="quarter" idx="4294967295"/>
          </p:nvPr>
        </p:nvSpPr>
        <p:spPr>
          <a:xfrm>
            <a:off x="708424" y="1015450"/>
            <a:ext cx="7174502" cy="1042501"/>
          </a:xfrm>
          <a:prstGeom prst="rect">
            <a:avLst/>
          </a:prstGeom>
        </p:spPr>
        <p:txBody>
          <a:bodyPr/>
          <a:lstStyle/>
          <a:p>
            <a:pPr marL="0" indent="0" defTabSz="585215">
              <a:lnSpc>
                <a:spcPct val="120000"/>
              </a:lnSpc>
              <a:buSzTx/>
              <a:buNone/>
              <a:defRPr b="1" sz="1088">
                <a:solidFill>
                  <a:srgbClr val="252831"/>
                </a:solidFill>
                <a:latin typeface="Montserrat"/>
                <a:ea typeface="Montserrat"/>
                <a:cs typeface="Montserrat"/>
                <a:sym typeface="Montserrat"/>
              </a:defRPr>
            </a:pPr>
            <a:r>
              <a:t>We met</a:t>
            </a:r>
            <a:r>
              <a:rPr b="0">
                <a:latin typeface="Montserrat Light"/>
                <a:ea typeface="Montserrat Light"/>
                <a:cs typeface="Montserrat Light"/>
                <a:sym typeface="Montserrat Light"/>
              </a:rPr>
              <a:t> Mitch, a healthcare lawyer based in Dallas, Texas who was nervous to be randomly paired with a roommate at a retreat because of his sexual orientation.</a:t>
            </a:r>
            <a:endParaRPr>
              <a:solidFill>
                <a:srgbClr val="000000"/>
              </a:solidFill>
            </a:endParaRPr>
          </a:p>
          <a:p>
            <a:pPr marL="0" indent="292607" defTabSz="585215">
              <a:lnSpc>
                <a:spcPct val="120000"/>
              </a:lnSpc>
              <a:spcBef>
                <a:spcPts val="600"/>
              </a:spcBef>
              <a:buSzTx/>
              <a:buNone/>
              <a:defRPr b="1" sz="1152">
                <a:solidFill>
                  <a:srgbClr val="000000"/>
                </a:solidFill>
                <a:latin typeface="Montserrat"/>
                <a:ea typeface="Montserrat"/>
                <a:cs typeface="Montserrat"/>
                <a:sym typeface="Montserrat"/>
              </a:defRPr>
            </a:pPr>
            <a:r>
              <a:t>We were amazed to realize </a:t>
            </a:r>
            <a:r>
              <a:rPr b="0" sz="1088">
                <a:solidFill>
                  <a:srgbClr val="252831"/>
                </a:solidFill>
                <a:latin typeface="Montserrat Light"/>
                <a:ea typeface="Montserrat Light"/>
                <a:cs typeface="Montserrat Light"/>
                <a:sym typeface="Montserrat Light"/>
              </a:rPr>
              <a:t>that after Mitch immersed himself in his roommates culture during the retreat, he took the initiative to address diversity issues at his company.</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Google Shape;538;p68"/>
          <p:cNvSpPr/>
          <p:nvPr/>
        </p:nvSpPr>
        <p:spPr>
          <a:xfrm rot="16200000">
            <a:off x="5923999" y="2514750"/>
            <a:ext cx="5127901" cy="114000"/>
          </a:xfrm>
          <a:prstGeom prst="rect">
            <a:avLst/>
          </a:prstGeom>
          <a:solidFill>
            <a:srgbClr val="000000"/>
          </a:solidFill>
          <a:ln>
            <a:solidFill>
              <a:srgbClr val="000000"/>
            </a:solidFill>
          </a:ln>
        </p:spPr>
        <p:txBody>
          <a:bodyPr lIns="0" tIns="0" rIns="0" bIns="0" anchor="ctr"/>
          <a:lstStyle/>
          <a:p>
            <a:pPr/>
          </a:p>
        </p:txBody>
      </p:sp>
      <p:sp>
        <p:nvSpPr>
          <p:cNvPr id="669" name="Google Shape;539;p68"/>
          <p:cNvSpPr/>
          <p:nvPr/>
        </p:nvSpPr>
        <p:spPr>
          <a:xfrm rot="16200000">
            <a:off x="6217699" y="2514750"/>
            <a:ext cx="5127901" cy="114000"/>
          </a:xfrm>
          <a:prstGeom prst="rect">
            <a:avLst/>
          </a:prstGeom>
          <a:solidFill>
            <a:srgbClr val="000000"/>
          </a:solidFill>
          <a:ln>
            <a:solidFill>
              <a:srgbClr val="000000"/>
            </a:solidFill>
          </a:ln>
        </p:spPr>
        <p:txBody>
          <a:bodyPr lIns="0" tIns="0" rIns="0" bIns="0" anchor="ctr"/>
          <a:lstStyle/>
          <a:p>
            <a:pPr/>
          </a:p>
        </p:txBody>
      </p:sp>
      <p:sp>
        <p:nvSpPr>
          <p:cNvPr id="670" name="Google Shape;540;p68"/>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POV # 2</a:t>
            </a:r>
          </a:p>
        </p:txBody>
      </p:sp>
      <p:sp>
        <p:nvSpPr>
          <p:cNvPr id="671" name="Google Shape;541;p68"/>
          <p:cNvSpPr txBox="1"/>
          <p:nvPr>
            <p:ph type="body" sz="quarter" idx="4294967295"/>
          </p:nvPr>
        </p:nvSpPr>
        <p:spPr>
          <a:xfrm>
            <a:off x="708424" y="1015450"/>
            <a:ext cx="7174502" cy="1042501"/>
          </a:xfrm>
          <a:prstGeom prst="rect">
            <a:avLst/>
          </a:prstGeom>
        </p:spPr>
        <p:txBody>
          <a:bodyPr/>
          <a:lstStyle/>
          <a:p>
            <a:pPr marL="0" indent="0" defTabSz="384047">
              <a:lnSpc>
                <a:spcPct val="120000"/>
              </a:lnSpc>
              <a:buSzTx/>
              <a:buNone/>
              <a:defRPr b="1" sz="714">
                <a:solidFill>
                  <a:srgbClr val="252831"/>
                </a:solidFill>
                <a:latin typeface="Montserrat"/>
                <a:ea typeface="Montserrat"/>
                <a:cs typeface="Montserrat"/>
                <a:sym typeface="Montserrat"/>
              </a:defRPr>
            </a:pPr>
            <a:r>
              <a:t>We met</a:t>
            </a:r>
            <a:r>
              <a:rPr b="0">
                <a:latin typeface="Montserrat Light"/>
                <a:ea typeface="Montserrat Light"/>
                <a:cs typeface="Montserrat Light"/>
                <a:sym typeface="Montserrat Light"/>
              </a:rPr>
              <a:t> Mitch, a healthcare lawyer based in Dallas, Texas who was nervous to be randomly paired with a roommate at a retreat because of his sexual orientation.</a:t>
            </a:r>
            <a:endParaRPr>
              <a:solidFill>
                <a:srgbClr val="000000"/>
              </a:solidFill>
            </a:endParaRPr>
          </a:p>
          <a:p>
            <a:pPr marL="0" indent="192023" defTabSz="384047">
              <a:lnSpc>
                <a:spcPct val="120000"/>
              </a:lnSpc>
              <a:spcBef>
                <a:spcPts val="400"/>
              </a:spcBef>
              <a:buSzTx/>
              <a:buNone/>
              <a:defRPr b="1" sz="756">
                <a:solidFill>
                  <a:srgbClr val="000000"/>
                </a:solidFill>
                <a:latin typeface="Montserrat"/>
                <a:ea typeface="Montserrat"/>
                <a:cs typeface="Montserrat"/>
                <a:sym typeface="Montserrat"/>
              </a:defRPr>
            </a:pPr>
            <a:r>
              <a:t>We were amazed to realize </a:t>
            </a:r>
            <a:r>
              <a:rPr b="0" sz="714">
                <a:solidFill>
                  <a:srgbClr val="252831"/>
                </a:solidFill>
                <a:latin typeface="Montserrat Light"/>
                <a:ea typeface="Montserrat Light"/>
                <a:cs typeface="Montserrat Light"/>
                <a:sym typeface="Montserrat Light"/>
              </a:rPr>
              <a:t>that after Mitch immersed himself in his roommates culture during the retreat, he took the initiative to address diversity issues at his company.</a:t>
            </a:r>
          </a:p>
          <a:p>
            <a:pPr marL="0" indent="384047" defTabSz="384047">
              <a:lnSpc>
                <a:spcPct val="120000"/>
              </a:lnSpc>
              <a:spcBef>
                <a:spcPts val="600"/>
              </a:spcBef>
              <a:buSzTx/>
              <a:buNone/>
              <a:defRPr b="1" sz="756">
                <a:solidFill>
                  <a:srgbClr val="000000"/>
                </a:solidFill>
                <a:latin typeface="Montserrat"/>
                <a:ea typeface="Montserrat"/>
                <a:cs typeface="Montserrat"/>
                <a:sym typeface="Montserrat"/>
              </a:defRPr>
            </a:pPr>
            <a:r>
              <a:t>It would be game-changing to </a:t>
            </a:r>
            <a:r>
              <a:rPr b="0" sz="714">
                <a:solidFill>
                  <a:srgbClr val="252831"/>
                </a:solidFill>
                <a:latin typeface="Montserrat Light"/>
                <a:ea typeface="Montserrat Light"/>
                <a:cs typeface="Montserrat Light"/>
                <a:sym typeface="Montserrat Light"/>
              </a:rPr>
              <a:t>allow people like Mitch to engage with people who inspire them to pursue positive endeavors with regards to diversity. </a:t>
            </a:r>
            <a:r>
              <a:rPr b="0"/>
              <a: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5" name="Google Shape;546;p69" descr="Google Shape;546;p69"/>
          <p:cNvPicPr>
            <a:picLocks noChangeAspect="1"/>
          </p:cNvPicPr>
          <p:nvPr/>
        </p:nvPicPr>
        <p:blipFill>
          <a:blip r:embed="rId2">
            <a:extLst/>
          </a:blip>
          <a:srcRect l="0" t="0" r="0" b="189"/>
          <a:stretch>
            <a:fillRect/>
          </a:stretch>
        </p:blipFill>
        <p:spPr>
          <a:xfrm>
            <a:off x="3130475" y="1388841"/>
            <a:ext cx="2734973" cy="2889126"/>
          </a:xfrm>
          <a:prstGeom prst="rect">
            <a:avLst/>
          </a:prstGeom>
          <a:ln w="12700">
            <a:miter lim="400000"/>
          </a:ln>
        </p:spPr>
      </p:pic>
      <p:sp>
        <p:nvSpPr>
          <p:cNvPr id="676" name="Google Shape;547;p69"/>
          <p:cNvSpPr txBox="1"/>
          <p:nvPr>
            <p:ph type="title"/>
          </p:nvPr>
        </p:nvSpPr>
        <p:spPr>
          <a:xfrm>
            <a:off x="3778224" y="687150"/>
            <a:ext cx="1931401" cy="572701"/>
          </a:xfrm>
          <a:prstGeom prst="rect">
            <a:avLst/>
          </a:prstGeom>
        </p:spPr>
        <p:txBody>
          <a:bodyPr/>
          <a:lstStyle>
            <a:lvl1pPr algn="l" defTabSz="822959">
              <a:defRPr sz="2520"/>
            </a:lvl1pPr>
          </a:lstStyle>
          <a:p>
            <a:pPr/>
            <a:r>
              <a:t>SIERRA</a:t>
            </a:r>
          </a:p>
        </p:txBody>
      </p:sp>
      <p:sp>
        <p:nvSpPr>
          <p:cNvPr id="677" name="Google Shape;548;p69"/>
          <p:cNvSpPr/>
          <p:nvPr/>
        </p:nvSpPr>
        <p:spPr>
          <a:xfrm>
            <a:off x="3135725" y="1376100"/>
            <a:ext cx="2743501" cy="2901901"/>
          </a:xfrm>
          <a:prstGeom prst="rect">
            <a:avLst/>
          </a:prstGeom>
          <a:solidFill>
            <a:srgbClr val="D9D9D9"/>
          </a:solidFill>
          <a:ln>
            <a:solidFill>
              <a:srgbClr val="000000"/>
            </a:solidFill>
          </a:ln>
        </p:spPr>
        <p:txBody>
          <a:bodyPr lIns="0" tIns="0" rIns="0" bIns="0" anchor="ctr"/>
          <a:lstStyle/>
          <a:p>
            <a:pPr/>
          </a:p>
        </p:txBody>
      </p:sp>
      <p:pic>
        <p:nvPicPr>
          <p:cNvPr id="678" name="Google Shape;549;p69" descr="Google Shape;549;p69"/>
          <p:cNvPicPr>
            <a:picLocks noChangeAspect="1"/>
          </p:cNvPicPr>
          <p:nvPr/>
        </p:nvPicPr>
        <p:blipFill>
          <a:blip r:embed="rId3">
            <a:extLst/>
          </a:blip>
          <a:stretch>
            <a:fillRect/>
          </a:stretch>
        </p:blipFill>
        <p:spPr>
          <a:xfrm>
            <a:off x="3022213" y="1353425"/>
            <a:ext cx="2959975" cy="2959975"/>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Google Shape;554;p70"/>
          <p:cNvSpPr/>
          <p:nvPr/>
        </p:nvSpPr>
        <p:spPr>
          <a:xfrm rot="16200000">
            <a:off x="5923999" y="2514750"/>
            <a:ext cx="5127901" cy="114000"/>
          </a:xfrm>
          <a:prstGeom prst="rect">
            <a:avLst/>
          </a:prstGeom>
          <a:solidFill>
            <a:srgbClr val="F1C232"/>
          </a:solidFill>
          <a:ln>
            <a:solidFill>
              <a:srgbClr val="F1C232"/>
            </a:solidFill>
          </a:ln>
        </p:spPr>
        <p:txBody>
          <a:bodyPr lIns="0" tIns="0" rIns="0" bIns="0" anchor="ctr"/>
          <a:lstStyle/>
          <a:p>
            <a:pPr/>
          </a:p>
        </p:txBody>
      </p:sp>
      <p:sp>
        <p:nvSpPr>
          <p:cNvPr id="681" name="Google Shape;555;p70"/>
          <p:cNvSpPr/>
          <p:nvPr/>
        </p:nvSpPr>
        <p:spPr>
          <a:xfrm rot="16200000">
            <a:off x="6217699" y="2514750"/>
            <a:ext cx="5127901" cy="114000"/>
          </a:xfrm>
          <a:prstGeom prst="rect">
            <a:avLst/>
          </a:prstGeom>
          <a:solidFill>
            <a:srgbClr val="F1C232"/>
          </a:solidFill>
          <a:ln>
            <a:solidFill>
              <a:srgbClr val="F1C232"/>
            </a:solidFill>
          </a:ln>
        </p:spPr>
        <p:txBody>
          <a:bodyPr lIns="0" tIns="0" rIns="0" bIns="0" anchor="ctr"/>
          <a:lstStyle/>
          <a:p>
            <a:pPr/>
          </a:p>
        </p:txBody>
      </p:sp>
      <p:sp>
        <p:nvSpPr>
          <p:cNvPr id="682" name="Google Shape;556;p70"/>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POV # 3</a:t>
            </a:r>
          </a:p>
        </p:txBody>
      </p:sp>
      <p:sp>
        <p:nvSpPr>
          <p:cNvPr id="683" name="Google Shape;557;p70"/>
          <p:cNvSpPr txBox="1"/>
          <p:nvPr>
            <p:ph type="body" sz="quarter" idx="4294967295"/>
          </p:nvPr>
        </p:nvSpPr>
        <p:spPr>
          <a:xfrm>
            <a:off x="708424" y="1167850"/>
            <a:ext cx="7174502" cy="1042501"/>
          </a:xfrm>
          <a:prstGeom prst="rect">
            <a:avLst/>
          </a:prstGeom>
        </p:spPr>
        <p:txBody>
          <a:bodyPr/>
          <a:lstStyle/>
          <a:p>
            <a:pPr marL="0" indent="0">
              <a:lnSpc>
                <a:spcPct val="120000"/>
              </a:lnSpc>
              <a:buSzTx/>
              <a:buNone/>
              <a:defRPr b="1" sz="1700">
                <a:solidFill>
                  <a:srgbClr val="252831"/>
                </a:solidFill>
                <a:latin typeface="Montserrat"/>
                <a:ea typeface="Montserrat"/>
                <a:cs typeface="Montserrat"/>
                <a:sym typeface="Montserrat"/>
              </a:defRPr>
            </a:pPr>
            <a:r>
              <a:t>We met</a:t>
            </a:r>
            <a:r>
              <a:rPr b="0">
                <a:latin typeface="Montserrat Light"/>
                <a:ea typeface="Montserrat Light"/>
                <a:cs typeface="Montserrat Light"/>
                <a:sym typeface="Montserrat Light"/>
              </a:rPr>
              <a:t> Sierra, a white Stanford student from Utah who is working in Mexico City on her gap year.</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Google Shape;562;p71"/>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POV # 3</a:t>
            </a:r>
          </a:p>
        </p:txBody>
      </p:sp>
      <p:sp>
        <p:nvSpPr>
          <p:cNvPr id="688" name="Google Shape;563;p71"/>
          <p:cNvSpPr txBox="1"/>
          <p:nvPr>
            <p:ph type="body" sz="quarter" idx="4294967295"/>
          </p:nvPr>
        </p:nvSpPr>
        <p:spPr>
          <a:xfrm>
            <a:off x="708424" y="1167850"/>
            <a:ext cx="7174502" cy="1042501"/>
          </a:xfrm>
          <a:prstGeom prst="rect">
            <a:avLst/>
          </a:prstGeom>
        </p:spPr>
        <p:txBody>
          <a:bodyPr/>
          <a:lstStyle/>
          <a:p>
            <a:pPr marL="0" indent="0" defTabSz="685800">
              <a:lnSpc>
                <a:spcPct val="120000"/>
              </a:lnSpc>
              <a:buSzTx/>
              <a:buNone/>
              <a:defRPr b="1" sz="1275">
                <a:solidFill>
                  <a:srgbClr val="252831"/>
                </a:solidFill>
                <a:latin typeface="Montserrat"/>
                <a:ea typeface="Montserrat"/>
                <a:cs typeface="Montserrat"/>
                <a:sym typeface="Montserrat"/>
              </a:defRPr>
            </a:pPr>
            <a:r>
              <a:t>We met</a:t>
            </a:r>
            <a:r>
              <a:rPr b="0">
                <a:latin typeface="Montserrat Light"/>
                <a:ea typeface="Montserrat Light"/>
                <a:cs typeface="Montserrat Light"/>
                <a:sym typeface="Montserrat Light"/>
              </a:rPr>
              <a:t> Sierra, a white Stanford student from Utah who is working in Mexico City on her gap year</a:t>
            </a:r>
            <a:endParaRPr>
              <a:solidFill>
                <a:srgbClr val="000000"/>
              </a:solidFill>
            </a:endParaRPr>
          </a:p>
          <a:p>
            <a:pPr marL="0" indent="342900" defTabSz="685800">
              <a:lnSpc>
                <a:spcPct val="100000"/>
              </a:lnSpc>
              <a:spcBef>
                <a:spcPts val="700"/>
              </a:spcBef>
              <a:buSzTx/>
              <a:buNone/>
              <a:defRPr b="1" sz="1350">
                <a:solidFill>
                  <a:srgbClr val="000000"/>
                </a:solidFill>
                <a:latin typeface="Montserrat"/>
                <a:ea typeface="Montserrat"/>
                <a:cs typeface="Montserrat"/>
                <a:sym typeface="Montserrat"/>
              </a:defRPr>
            </a:pPr>
            <a:r>
              <a:t>We were amazed to realize </a:t>
            </a:r>
            <a:r>
              <a:rPr b="0" sz="1275">
                <a:solidFill>
                  <a:srgbClr val="252831"/>
                </a:solidFill>
                <a:latin typeface="Montserrat Light"/>
                <a:ea typeface="Montserrat Light"/>
                <a:cs typeface="Montserrat Light"/>
                <a:sym typeface="Montserrat Light"/>
              </a:rPr>
              <a:t>that she is hungry to learn about local cultures in Mexico; but feels like a burden when she asks too many questions of the people around her </a:t>
            </a:r>
          </a:p>
        </p:txBody>
      </p:sp>
      <p:sp>
        <p:nvSpPr>
          <p:cNvPr id="689" name="Google Shape;564;p71"/>
          <p:cNvSpPr/>
          <p:nvPr/>
        </p:nvSpPr>
        <p:spPr>
          <a:xfrm rot="16200000">
            <a:off x="5923999" y="2514750"/>
            <a:ext cx="5127901" cy="114000"/>
          </a:xfrm>
          <a:prstGeom prst="rect">
            <a:avLst/>
          </a:prstGeom>
          <a:solidFill>
            <a:srgbClr val="F1C232"/>
          </a:solidFill>
          <a:ln>
            <a:solidFill>
              <a:srgbClr val="F1C232"/>
            </a:solidFill>
          </a:ln>
        </p:spPr>
        <p:txBody>
          <a:bodyPr lIns="0" tIns="0" rIns="0" bIns="0" anchor="ctr"/>
          <a:lstStyle/>
          <a:p>
            <a:pPr/>
          </a:p>
        </p:txBody>
      </p:sp>
      <p:sp>
        <p:nvSpPr>
          <p:cNvPr id="690" name="Google Shape;565;p71"/>
          <p:cNvSpPr/>
          <p:nvPr/>
        </p:nvSpPr>
        <p:spPr>
          <a:xfrm rot="16200000">
            <a:off x="6217699" y="2514750"/>
            <a:ext cx="5127901" cy="114000"/>
          </a:xfrm>
          <a:prstGeom prst="rect">
            <a:avLst/>
          </a:prstGeom>
          <a:solidFill>
            <a:srgbClr val="F1C232"/>
          </a:solidFill>
          <a:ln>
            <a:solidFill>
              <a:srgbClr val="F1C232"/>
            </a:solidFill>
          </a:ln>
        </p:spPr>
        <p:txBody>
          <a:bodyPr lIns="0" tIns="0" rIns="0" bIns="0" anchor="ctr"/>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28" name="Google Shape;249;p45"/>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sp>
        <p:nvSpPr>
          <p:cNvPr id="429" name="Google Shape;250;p45"/>
          <p:cNvSpPr txBox="1"/>
          <p:nvPr>
            <p:ph type="title"/>
          </p:nvPr>
        </p:nvSpPr>
        <p:spPr>
          <a:xfrm>
            <a:off x="329225" y="352924"/>
            <a:ext cx="4934101" cy="572702"/>
          </a:xfrm>
          <a:prstGeom prst="rect">
            <a:avLst/>
          </a:prstGeom>
        </p:spPr>
        <p:txBody>
          <a:bodyPr/>
          <a:lstStyle>
            <a:lvl1pPr algn="ctr" defTabSz="850391">
              <a:defRPr b="1" sz="2511"/>
            </a:lvl1pPr>
          </a:lstStyle>
          <a:p>
            <a:pPr/>
            <a:r>
              <a:t>REFINING OUR FOCUS</a:t>
            </a:r>
          </a:p>
        </p:txBody>
      </p:sp>
      <p:sp>
        <p:nvSpPr>
          <p:cNvPr id="430" name="Google Shape;251;p45"/>
          <p:cNvSpPr txBox="1"/>
          <p:nvPr/>
        </p:nvSpPr>
        <p:spPr>
          <a:xfrm>
            <a:off x="986649" y="1596450"/>
            <a:ext cx="5831102"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a:defRPr b="1" sz="2100">
                <a:solidFill>
                  <a:srgbClr val="252831"/>
                </a:solidFill>
                <a:latin typeface="Montserrat"/>
                <a:ea typeface="Montserrat"/>
                <a:cs typeface="Montserrat"/>
                <a:sym typeface="Montserrat"/>
              </a:defRPr>
            </a:pPr>
            <a:r>
              <a:t>Old Domain: </a:t>
            </a:r>
            <a:r>
              <a:rPr b="0"/>
              <a:t>exploring the relationship between one’s personal network and artistic tastes</a:t>
            </a:r>
          </a:p>
        </p:txBody>
      </p:sp>
      <p:sp>
        <p:nvSpPr>
          <p:cNvPr id="431" name="Google Shape;252;p45"/>
          <p:cNvSpPr txBox="1"/>
          <p:nvPr/>
        </p:nvSpPr>
        <p:spPr>
          <a:xfrm>
            <a:off x="2182099" y="4104950"/>
            <a:ext cx="5961601"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a:defRPr b="1" sz="2100">
                <a:solidFill>
                  <a:srgbClr val="252831"/>
                </a:solidFill>
                <a:latin typeface="Montserrat"/>
                <a:ea typeface="Montserrat"/>
                <a:cs typeface="Montserrat"/>
                <a:sym typeface="Montserrat"/>
              </a:defRPr>
            </a:pPr>
            <a:r>
              <a:t>New Domain: </a:t>
            </a:r>
            <a:r>
              <a:rPr b="0"/>
              <a:t>exploring how people dive into other cultures and share their own culture</a:t>
            </a:r>
          </a:p>
        </p:txBody>
      </p:sp>
      <p:sp>
        <p:nvSpPr>
          <p:cNvPr id="432" name="Google Shape;253;p45"/>
          <p:cNvSpPr/>
          <p:nvPr/>
        </p:nvSpPr>
        <p:spPr>
          <a:xfrm rot="2349301">
            <a:off x="3157734" y="2848231"/>
            <a:ext cx="2276772" cy="267397"/>
          </a:xfrm>
          <a:prstGeom prst="rightArrow">
            <a:avLst>
              <a:gd name="adj1" fmla="val 50000"/>
              <a:gd name="adj2" fmla="val 50000"/>
            </a:avLst>
          </a:prstGeom>
          <a:solidFill>
            <a:srgbClr val="000000"/>
          </a:solidFill>
          <a:ln>
            <a:solidFill>
              <a:srgbClr val="000000"/>
            </a:solidFill>
          </a:ln>
        </p:spPr>
        <p:txBody>
          <a:bodyPr lIns="0" tIns="0" rIns="0" bIns="0"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Google Shape;570;p72"/>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POV # 3</a:t>
            </a:r>
          </a:p>
        </p:txBody>
      </p:sp>
      <p:sp>
        <p:nvSpPr>
          <p:cNvPr id="695" name="Google Shape;571;p72"/>
          <p:cNvSpPr txBox="1"/>
          <p:nvPr>
            <p:ph type="body" sz="quarter" idx="4294967295"/>
          </p:nvPr>
        </p:nvSpPr>
        <p:spPr>
          <a:xfrm>
            <a:off x="708425" y="1167850"/>
            <a:ext cx="7231799" cy="1042501"/>
          </a:xfrm>
          <a:prstGeom prst="rect">
            <a:avLst/>
          </a:prstGeom>
        </p:spPr>
        <p:txBody>
          <a:bodyPr/>
          <a:lstStyle/>
          <a:p>
            <a:pPr marL="0" indent="0" defTabSz="502920">
              <a:lnSpc>
                <a:spcPct val="120000"/>
              </a:lnSpc>
              <a:buSzTx/>
              <a:buNone/>
              <a:defRPr b="1" sz="935">
                <a:solidFill>
                  <a:srgbClr val="252831"/>
                </a:solidFill>
                <a:latin typeface="Montserrat"/>
                <a:ea typeface="Montserrat"/>
                <a:cs typeface="Montserrat"/>
                <a:sym typeface="Montserrat"/>
              </a:defRPr>
            </a:pPr>
            <a:r>
              <a:t>We met</a:t>
            </a:r>
            <a:r>
              <a:rPr b="0">
                <a:latin typeface="Montserrat Light"/>
                <a:ea typeface="Montserrat Light"/>
                <a:cs typeface="Montserrat Light"/>
                <a:sym typeface="Montserrat Light"/>
              </a:rPr>
              <a:t> Sierra, a white Stanford student from Utah who is working in Mexico City on her gap year</a:t>
            </a:r>
            <a:endParaRPr>
              <a:solidFill>
                <a:srgbClr val="000000"/>
              </a:solidFill>
            </a:endParaRPr>
          </a:p>
          <a:p>
            <a:pPr marL="0" indent="251460" defTabSz="502920">
              <a:lnSpc>
                <a:spcPct val="100000"/>
              </a:lnSpc>
              <a:spcBef>
                <a:spcPts val="500"/>
              </a:spcBef>
              <a:buSzTx/>
              <a:buNone/>
              <a:defRPr b="1" sz="990">
                <a:solidFill>
                  <a:srgbClr val="000000"/>
                </a:solidFill>
                <a:latin typeface="Montserrat"/>
                <a:ea typeface="Montserrat"/>
                <a:cs typeface="Montserrat"/>
                <a:sym typeface="Montserrat"/>
              </a:defRPr>
            </a:pPr>
            <a:r>
              <a:t>We were amazed to realize </a:t>
            </a:r>
            <a:r>
              <a:rPr b="0" sz="935">
                <a:solidFill>
                  <a:srgbClr val="252831"/>
                </a:solidFill>
                <a:latin typeface="Montserrat Light"/>
                <a:ea typeface="Montserrat Light"/>
                <a:cs typeface="Montserrat Light"/>
                <a:sym typeface="Montserrat Light"/>
              </a:rPr>
              <a:t>that she is hungry to learn about local cultures in Mexico, but feels like a burden when she asks too many questions of the people around her </a:t>
            </a:r>
          </a:p>
          <a:p>
            <a:pPr marL="0" indent="502920" defTabSz="502920">
              <a:lnSpc>
                <a:spcPct val="100000"/>
              </a:lnSpc>
              <a:spcBef>
                <a:spcPts val="800"/>
              </a:spcBef>
              <a:buSzTx/>
              <a:buNone/>
              <a:defRPr b="1" sz="990">
                <a:solidFill>
                  <a:srgbClr val="000000"/>
                </a:solidFill>
                <a:latin typeface="Montserrat"/>
                <a:ea typeface="Montserrat"/>
                <a:cs typeface="Montserrat"/>
                <a:sym typeface="Montserrat"/>
              </a:defRPr>
            </a:pPr>
            <a:r>
              <a:t>It would be game-changing to </a:t>
            </a:r>
            <a:r>
              <a:rPr b="0" sz="935">
                <a:solidFill>
                  <a:srgbClr val="252831"/>
                </a:solidFill>
                <a:latin typeface="Montserrat Light"/>
                <a:ea typeface="Montserrat Light"/>
                <a:cs typeface="Montserrat Light"/>
                <a:sym typeface="Montserrat Light"/>
              </a:rPr>
              <a:t>help her connect with local cultures in an authentic way without feeling like a pest </a:t>
            </a:r>
            <a:r>
              <a:rPr b="0"/>
              <a:t> </a:t>
            </a:r>
          </a:p>
        </p:txBody>
      </p:sp>
      <p:sp>
        <p:nvSpPr>
          <p:cNvPr id="696" name="Google Shape;572;p72"/>
          <p:cNvSpPr/>
          <p:nvPr/>
        </p:nvSpPr>
        <p:spPr>
          <a:xfrm rot="16200000">
            <a:off x="5923999" y="2514750"/>
            <a:ext cx="5127901" cy="114000"/>
          </a:xfrm>
          <a:prstGeom prst="rect">
            <a:avLst/>
          </a:prstGeom>
          <a:solidFill>
            <a:srgbClr val="F1C232"/>
          </a:solidFill>
          <a:ln>
            <a:solidFill>
              <a:srgbClr val="F1C232"/>
            </a:solidFill>
          </a:ln>
        </p:spPr>
        <p:txBody>
          <a:bodyPr lIns="0" tIns="0" rIns="0" bIns="0" anchor="ctr"/>
          <a:lstStyle/>
          <a:p>
            <a:pPr/>
          </a:p>
        </p:txBody>
      </p:sp>
      <p:sp>
        <p:nvSpPr>
          <p:cNvPr id="697" name="Google Shape;573;p72"/>
          <p:cNvSpPr/>
          <p:nvPr/>
        </p:nvSpPr>
        <p:spPr>
          <a:xfrm rot="16200000">
            <a:off x="6217699" y="2514750"/>
            <a:ext cx="5127901" cy="114000"/>
          </a:xfrm>
          <a:prstGeom prst="rect">
            <a:avLst/>
          </a:prstGeom>
          <a:solidFill>
            <a:srgbClr val="F1C232"/>
          </a:solidFill>
          <a:ln>
            <a:solidFill>
              <a:srgbClr val="F1C232"/>
            </a:solidFill>
          </a:ln>
        </p:spPr>
        <p:txBody>
          <a:bodyPr lIns="0" tIns="0" rIns="0" bIns="0" anchor="ctr"/>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Google Shape;578;p73"/>
          <p:cNvSpPr/>
          <p:nvPr/>
        </p:nvSpPr>
        <p:spPr>
          <a:xfrm rot="16200000">
            <a:off x="5923999" y="2514750"/>
            <a:ext cx="5127901" cy="114000"/>
          </a:xfrm>
          <a:prstGeom prst="rect">
            <a:avLst/>
          </a:prstGeom>
          <a:solidFill>
            <a:srgbClr val="2932D3"/>
          </a:solidFill>
          <a:ln>
            <a:solidFill>
              <a:srgbClr val="2932D3"/>
            </a:solidFill>
          </a:ln>
        </p:spPr>
        <p:txBody>
          <a:bodyPr lIns="0" tIns="0" rIns="0" bIns="0" anchor="ctr"/>
          <a:lstStyle/>
          <a:p>
            <a:pPr/>
          </a:p>
        </p:txBody>
      </p:sp>
      <p:sp>
        <p:nvSpPr>
          <p:cNvPr id="702" name="Google Shape;579;p73"/>
          <p:cNvSpPr/>
          <p:nvPr/>
        </p:nvSpPr>
        <p:spPr>
          <a:xfrm rot="16200000">
            <a:off x="6217699" y="2514750"/>
            <a:ext cx="5127901" cy="114000"/>
          </a:xfrm>
          <a:prstGeom prst="rect">
            <a:avLst/>
          </a:prstGeom>
          <a:solidFill>
            <a:srgbClr val="2932D3"/>
          </a:solidFill>
          <a:ln>
            <a:solidFill>
              <a:srgbClr val="2932D3"/>
            </a:solidFill>
          </a:ln>
        </p:spPr>
        <p:txBody>
          <a:bodyPr lIns="0" tIns="0" rIns="0" bIns="0" anchor="ctr"/>
          <a:lstStyle/>
          <a:p>
            <a:pPr/>
          </a:p>
        </p:txBody>
      </p:sp>
      <p:sp>
        <p:nvSpPr>
          <p:cNvPr id="703" name="Google Shape;580;p73"/>
          <p:cNvSpPr txBox="1"/>
          <p:nvPr>
            <p:ph type="title" idx="4294967295"/>
          </p:nvPr>
        </p:nvSpPr>
        <p:spPr>
          <a:xfrm>
            <a:off x="2473649" y="311399"/>
            <a:ext cx="3739501" cy="572702"/>
          </a:xfrm>
          <a:prstGeom prst="rect">
            <a:avLst/>
          </a:prstGeom>
        </p:spPr>
        <p:txBody>
          <a:bodyPr/>
          <a:lstStyle>
            <a:lvl1pPr algn="ctr" defTabSz="822959">
              <a:defRPr b="1" sz="2520">
                <a:latin typeface="Reem Kufi"/>
                <a:ea typeface="Reem Kufi"/>
                <a:cs typeface="Reem Kufi"/>
                <a:sym typeface="Reem Kufi"/>
              </a:defRPr>
            </a:lvl1pPr>
          </a:lstStyle>
          <a:p>
            <a:pPr/>
            <a:r>
              <a:t>HMW</a:t>
            </a:r>
          </a:p>
        </p:txBody>
      </p:sp>
      <p:sp>
        <p:nvSpPr>
          <p:cNvPr id="704" name="Google Shape;581;p73"/>
          <p:cNvSpPr txBox="1"/>
          <p:nvPr>
            <p:ph type="body" sz="half" idx="4294967295"/>
          </p:nvPr>
        </p:nvSpPr>
        <p:spPr>
          <a:xfrm>
            <a:off x="708424" y="863050"/>
            <a:ext cx="7450202" cy="1328101"/>
          </a:xfrm>
          <a:prstGeom prst="rect">
            <a:avLst/>
          </a:prstGeom>
        </p:spPr>
        <p:txBody>
          <a:bodyPr/>
          <a:lstStyle/>
          <a:p>
            <a:pPr marL="0" indent="0" defTabSz="438911">
              <a:lnSpc>
                <a:spcPct val="100000"/>
              </a:lnSpc>
              <a:buSzTx/>
              <a:buNone/>
              <a:defRPr b="1" sz="959">
                <a:solidFill>
                  <a:srgbClr val="252831"/>
                </a:solidFill>
                <a:latin typeface="Montserrat"/>
                <a:ea typeface="Montserrat"/>
                <a:cs typeface="Montserrat"/>
                <a:sym typeface="Montserrat"/>
              </a:defRPr>
            </a:pPr>
            <a:r>
              <a:t>POV #1: Kawena + Marisa</a:t>
            </a:r>
          </a:p>
          <a:p>
            <a:pPr marL="0" indent="219455" defTabSz="438911">
              <a:lnSpc>
                <a:spcPct val="100000"/>
              </a:lnSpc>
              <a:buSzTx/>
              <a:buNone/>
              <a:defRPr sz="959">
                <a:solidFill>
                  <a:srgbClr val="000000"/>
                </a:solidFill>
                <a:latin typeface="Montserrat"/>
                <a:ea typeface="Montserrat"/>
                <a:cs typeface="Montserrat"/>
                <a:sym typeface="Montserrat"/>
              </a:defRPr>
            </a:pPr>
            <a:r>
              <a:t>HMW use cultural context to excite audience members?   </a:t>
            </a:r>
          </a:p>
          <a:p>
            <a:pPr marL="0" indent="0" defTabSz="438911">
              <a:lnSpc>
                <a:spcPct val="100000"/>
              </a:lnSpc>
              <a:buSzTx/>
              <a:buNone/>
              <a:defRPr sz="863">
                <a:solidFill>
                  <a:srgbClr val="000000"/>
                </a:solidFill>
                <a:latin typeface="Source Sans Pro"/>
                <a:ea typeface="Source Sans Pro"/>
                <a:cs typeface="Source Sans Pro"/>
                <a:sym typeface="Source Sans Pro"/>
              </a:defRPr>
            </a:pPr>
            <a:endParaRPr sz="959">
              <a:latin typeface="Montserrat"/>
              <a:ea typeface="Montserrat"/>
              <a:cs typeface="Montserrat"/>
              <a:sym typeface="Montserrat"/>
            </a:endParaRPr>
          </a:p>
          <a:p>
            <a:pPr marL="0" indent="0" defTabSz="438911">
              <a:lnSpc>
                <a:spcPct val="100000"/>
              </a:lnSpc>
              <a:buSzTx/>
              <a:buNone/>
              <a:defRPr b="1" sz="959">
                <a:solidFill>
                  <a:srgbClr val="252831"/>
                </a:solidFill>
                <a:latin typeface="Montserrat"/>
                <a:ea typeface="Montserrat"/>
                <a:cs typeface="Montserrat"/>
                <a:sym typeface="Montserrat"/>
              </a:defRPr>
            </a:pPr>
            <a:r>
              <a:t>POV #2: Mitch</a:t>
            </a:r>
          </a:p>
          <a:p>
            <a:pPr marL="0" indent="219455" defTabSz="438911">
              <a:lnSpc>
                <a:spcPct val="100000"/>
              </a:lnSpc>
              <a:buSzTx/>
              <a:buNone/>
              <a:defRPr sz="959">
                <a:solidFill>
                  <a:srgbClr val="000000"/>
                </a:solidFill>
                <a:latin typeface="Montserrat"/>
                <a:ea typeface="Montserrat"/>
                <a:cs typeface="Montserrat"/>
                <a:sym typeface="Montserrat"/>
              </a:defRPr>
            </a:pPr>
            <a:r>
              <a:t>HMW encourage conversations between people of different cultures/backgrounds?</a:t>
            </a:r>
          </a:p>
          <a:p>
            <a:pPr marL="0" indent="658368" defTabSz="438911">
              <a:lnSpc>
                <a:spcPct val="100000"/>
              </a:lnSpc>
              <a:buSzTx/>
              <a:buNone/>
              <a:defRPr sz="863">
                <a:solidFill>
                  <a:srgbClr val="000000"/>
                </a:solidFill>
                <a:latin typeface="Source Sans Pro"/>
                <a:ea typeface="Source Sans Pro"/>
                <a:cs typeface="Source Sans Pro"/>
                <a:sym typeface="Source Sans Pro"/>
              </a:defRPr>
            </a:pPr>
            <a:endParaRPr sz="959">
              <a:latin typeface="Montserrat"/>
              <a:ea typeface="Montserrat"/>
              <a:cs typeface="Montserrat"/>
              <a:sym typeface="Montserrat"/>
            </a:endParaRPr>
          </a:p>
          <a:p>
            <a:pPr marL="0" indent="0" defTabSz="438911">
              <a:lnSpc>
                <a:spcPct val="100000"/>
              </a:lnSpc>
              <a:buSzTx/>
              <a:buNone/>
              <a:defRPr b="1" sz="959">
                <a:solidFill>
                  <a:srgbClr val="252831"/>
                </a:solidFill>
                <a:latin typeface="Montserrat"/>
                <a:ea typeface="Montserrat"/>
                <a:cs typeface="Montserrat"/>
                <a:sym typeface="Montserrat"/>
              </a:defRPr>
            </a:pPr>
            <a:r>
              <a:t>POV #3: Sierra</a:t>
            </a:r>
          </a:p>
          <a:p>
            <a:pPr marL="0" indent="219455" defTabSz="438911">
              <a:lnSpc>
                <a:spcPct val="100000"/>
              </a:lnSpc>
              <a:buSzTx/>
              <a:buNone/>
              <a:defRPr sz="959">
                <a:solidFill>
                  <a:srgbClr val="000000"/>
                </a:solidFill>
                <a:latin typeface="Montserrat"/>
                <a:ea typeface="Montserrat"/>
                <a:cs typeface="Montserrat"/>
                <a:sym typeface="Montserrat"/>
              </a:defRPr>
            </a:pPr>
            <a:r>
              <a:t>HMW provide access to the experiences/perceptions of locals without directly asking questions?	</a:t>
            </a:r>
            <a:r>
              <a:rPr b="1"/>
              <a:t>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Google Shape;586;p74"/>
          <p:cNvSpPr txBox="1"/>
          <p:nvPr>
            <p:ph type="body" sz="quarter" idx="1"/>
          </p:nvPr>
        </p:nvSpPr>
        <p:spPr>
          <a:xfrm>
            <a:off x="1775225" y="710649"/>
            <a:ext cx="6597599" cy="1328102"/>
          </a:xfrm>
          <a:prstGeom prst="rect">
            <a:avLst/>
          </a:prstGeom>
        </p:spPr>
        <p:txBody>
          <a:bodyPr/>
          <a:lstStyle/>
          <a:p>
            <a:pPr marL="0" indent="0" algn="l" defTabSz="365760">
              <a:defRPr b="1" sz="720">
                <a:solidFill>
                  <a:srgbClr val="252831"/>
                </a:solidFill>
                <a:latin typeface="Montserrat"/>
                <a:ea typeface="Montserrat"/>
                <a:cs typeface="Montserrat"/>
                <a:sym typeface="Montserrat"/>
              </a:defRPr>
            </a:pPr>
            <a:r>
              <a:t>HMW encourage conversations between </a:t>
            </a:r>
          </a:p>
          <a:p>
            <a:pPr marL="0" indent="0" algn="l" defTabSz="365760">
              <a:defRPr b="1" sz="720">
                <a:solidFill>
                  <a:srgbClr val="252831"/>
                </a:solidFill>
                <a:latin typeface="Montserrat"/>
                <a:ea typeface="Montserrat"/>
                <a:cs typeface="Montserrat"/>
                <a:sym typeface="Montserrat"/>
              </a:defRPr>
            </a:pPr>
            <a:r>
              <a:t>people of different backgrounds?</a:t>
            </a:r>
          </a:p>
          <a:p>
            <a:pPr marL="0" indent="182880" algn="l" defTabSz="365760">
              <a:defRPr sz="720">
                <a:latin typeface="Montserrat"/>
                <a:ea typeface="Montserrat"/>
                <a:cs typeface="Montserrat"/>
                <a:sym typeface="Montserrat"/>
              </a:defRPr>
            </a:pPr>
            <a:r>
              <a:t>Ensure that you have to ask a question </a:t>
            </a:r>
          </a:p>
          <a:p>
            <a:pPr marL="0" indent="182880" algn="l" defTabSz="365760">
              <a:defRPr sz="720">
                <a:latin typeface="Montserrat"/>
                <a:ea typeface="Montserrat"/>
                <a:cs typeface="Montserrat"/>
                <a:sym typeface="Montserrat"/>
              </a:defRPr>
            </a:pPr>
            <a:r>
              <a:t>whenever you have to answer a question</a:t>
            </a:r>
            <a:endParaRPr b="1">
              <a:solidFill>
                <a:srgbClr val="252831"/>
              </a:solidFill>
            </a:endParaRPr>
          </a:p>
          <a:p>
            <a:pPr marL="0" indent="0" algn="l" defTabSz="365760">
              <a:defRPr sz="720"/>
            </a:pPr>
            <a:endParaRPr b="1">
              <a:solidFill>
                <a:srgbClr val="252831"/>
              </a:solidFill>
              <a:latin typeface="Montserrat"/>
              <a:ea typeface="Montserrat"/>
              <a:cs typeface="Montserrat"/>
              <a:sym typeface="Montserrat"/>
            </a:endParaRPr>
          </a:p>
          <a:p>
            <a:pPr marL="0" indent="0" algn="l" defTabSz="365760">
              <a:defRPr b="1" sz="720">
                <a:solidFill>
                  <a:srgbClr val="252831"/>
                </a:solidFill>
                <a:latin typeface="Montserrat"/>
                <a:ea typeface="Montserrat"/>
                <a:cs typeface="Montserrat"/>
                <a:sym typeface="Montserrat"/>
              </a:defRPr>
            </a:pPr>
            <a:r>
              <a:t>HMW use cultural context to excite audiences? </a:t>
            </a:r>
          </a:p>
          <a:p>
            <a:pPr marL="0" indent="182880" algn="l" defTabSz="365760">
              <a:defRPr sz="720">
                <a:latin typeface="Montserrat"/>
                <a:ea typeface="Montserrat"/>
                <a:cs typeface="Montserrat"/>
                <a:sym typeface="Montserrat"/>
              </a:defRPr>
            </a:pPr>
            <a:r>
              <a:t>Interactive e-ticket with curated information </a:t>
            </a:r>
          </a:p>
          <a:p>
            <a:pPr marL="0" indent="182880" algn="l" defTabSz="365760">
              <a:defRPr sz="720">
                <a:latin typeface="Montserrat"/>
                <a:ea typeface="Montserrat"/>
                <a:cs typeface="Montserrat"/>
                <a:sym typeface="Montserrat"/>
              </a:defRPr>
            </a:pPr>
            <a:r>
              <a:t>about the cultural and historical context of the performance </a:t>
            </a:r>
          </a:p>
          <a:p>
            <a:pPr marL="0" indent="0" algn="l" defTabSz="365760">
              <a:defRPr sz="720"/>
            </a:pPr>
            <a:endParaRPr>
              <a:latin typeface="Montserrat"/>
              <a:ea typeface="Montserrat"/>
              <a:cs typeface="Montserrat"/>
              <a:sym typeface="Montserrat"/>
            </a:endParaRPr>
          </a:p>
          <a:p>
            <a:pPr marL="0" indent="0" algn="l" defTabSz="365760">
              <a:defRPr b="1" sz="720">
                <a:solidFill>
                  <a:srgbClr val="252831"/>
                </a:solidFill>
                <a:latin typeface="Montserrat"/>
                <a:ea typeface="Montserrat"/>
                <a:cs typeface="Montserrat"/>
                <a:sym typeface="Montserrat"/>
              </a:defRPr>
            </a:pPr>
            <a:r>
              <a:t>HMW provide access to local experiences without directly asking questions?</a:t>
            </a:r>
          </a:p>
          <a:p>
            <a:pPr marL="0" indent="0" algn="l" defTabSz="365760">
              <a:defRPr sz="720">
                <a:latin typeface="Montserrat"/>
                <a:ea typeface="Montserrat"/>
                <a:cs typeface="Montserrat"/>
                <a:sym typeface="Montserrat"/>
              </a:defRPr>
            </a:pPr>
            <a:r>
              <a:t>Associate physical locations and </a:t>
            </a:r>
          </a:p>
          <a:p>
            <a:pPr marL="0" indent="182880" algn="l" defTabSz="365760">
              <a:defRPr sz="720">
                <a:latin typeface="Montserrat"/>
                <a:ea typeface="Montserrat"/>
                <a:cs typeface="Montserrat"/>
                <a:sym typeface="Montserrat"/>
              </a:defRPr>
            </a:pPr>
            <a:r>
              <a:t>destinations with stories 	</a:t>
            </a:r>
            <a:r>
              <a:rPr i="1"/>
              <a:t>OR</a:t>
            </a:r>
            <a:endParaRPr i="1"/>
          </a:p>
          <a:p>
            <a:pPr marL="0" indent="1280160" algn="l" defTabSz="365760">
              <a:defRPr sz="720">
                <a:latin typeface="Montserrat"/>
                <a:ea typeface="Montserrat"/>
                <a:cs typeface="Montserrat"/>
                <a:sym typeface="Montserrat"/>
              </a:defRPr>
            </a:pPr>
            <a:r>
              <a:t>Learning through memes</a:t>
            </a:r>
            <a:r>
              <a:rPr b="1"/>
              <a:t>	</a:t>
            </a:r>
          </a:p>
        </p:txBody>
      </p:sp>
      <p:sp>
        <p:nvSpPr>
          <p:cNvPr id="709" name="Google Shape;587;p74"/>
          <p:cNvSpPr/>
          <p:nvPr/>
        </p:nvSpPr>
        <p:spPr>
          <a:xfrm>
            <a:off x="424335" y="2436081"/>
            <a:ext cx="684266" cy="707969"/>
          </a:xfrm>
          <a:custGeom>
            <a:avLst/>
            <a:gdLst/>
            <a:ahLst/>
            <a:cxnLst>
              <a:cxn ang="0">
                <a:pos x="wd2" y="hd2"/>
              </a:cxn>
              <a:cxn ang="5400000">
                <a:pos x="wd2" y="hd2"/>
              </a:cxn>
              <a:cxn ang="10800000">
                <a:pos x="wd2" y="hd2"/>
              </a:cxn>
              <a:cxn ang="16200000">
                <a:pos x="wd2" y="hd2"/>
              </a:cxn>
            </a:cxnLst>
            <a:rect l="0" t="0" r="r" b="b"/>
            <a:pathLst>
              <a:path w="21046" h="21600" fill="norm" stroke="1" extrusionOk="0">
                <a:moveTo>
                  <a:pt x="10532" y="1393"/>
                </a:moveTo>
                <a:cubicBezTo>
                  <a:pt x="11235" y="1393"/>
                  <a:pt x="11838" y="2019"/>
                  <a:pt x="11838" y="2741"/>
                </a:cubicBezTo>
                <a:cubicBezTo>
                  <a:pt x="11838" y="3414"/>
                  <a:pt x="11286" y="3991"/>
                  <a:pt x="10532" y="3991"/>
                </a:cubicBezTo>
                <a:cubicBezTo>
                  <a:pt x="9778" y="3991"/>
                  <a:pt x="9226" y="3414"/>
                  <a:pt x="9226" y="2741"/>
                </a:cubicBezTo>
                <a:cubicBezTo>
                  <a:pt x="9226" y="2019"/>
                  <a:pt x="9829" y="1393"/>
                  <a:pt x="10532" y="1393"/>
                </a:cubicBezTo>
                <a:close/>
                <a:moveTo>
                  <a:pt x="1964" y="3982"/>
                </a:moveTo>
                <a:cubicBezTo>
                  <a:pt x="2007" y="3982"/>
                  <a:pt x="2050" y="3985"/>
                  <a:pt x="2093" y="3991"/>
                </a:cubicBezTo>
                <a:lnTo>
                  <a:pt x="6463" y="4807"/>
                </a:lnTo>
                <a:lnTo>
                  <a:pt x="4756" y="5769"/>
                </a:lnTo>
                <a:cubicBezTo>
                  <a:pt x="4705" y="5722"/>
                  <a:pt x="4906" y="5769"/>
                  <a:pt x="1843" y="5192"/>
                </a:cubicBezTo>
                <a:cubicBezTo>
                  <a:pt x="1441" y="5145"/>
                  <a:pt x="1240" y="4760"/>
                  <a:pt x="1341" y="4472"/>
                </a:cubicBezTo>
                <a:cubicBezTo>
                  <a:pt x="1384" y="4134"/>
                  <a:pt x="1660" y="3982"/>
                  <a:pt x="1964" y="3982"/>
                </a:cubicBezTo>
                <a:close/>
                <a:moveTo>
                  <a:pt x="8504" y="5253"/>
                </a:moveTo>
                <a:cubicBezTo>
                  <a:pt x="8585" y="5253"/>
                  <a:pt x="8673" y="5265"/>
                  <a:pt x="8773" y="5288"/>
                </a:cubicBezTo>
                <a:cubicBezTo>
                  <a:pt x="9075" y="5433"/>
                  <a:pt x="9175" y="5529"/>
                  <a:pt x="9226" y="5961"/>
                </a:cubicBezTo>
                <a:cubicBezTo>
                  <a:pt x="9276" y="6491"/>
                  <a:pt x="9175" y="8798"/>
                  <a:pt x="11034" y="11106"/>
                </a:cubicBezTo>
                <a:cubicBezTo>
                  <a:pt x="11171" y="11269"/>
                  <a:pt x="11377" y="11367"/>
                  <a:pt x="11573" y="11367"/>
                </a:cubicBezTo>
                <a:cubicBezTo>
                  <a:pt x="11667" y="11367"/>
                  <a:pt x="11758" y="11346"/>
                  <a:pt x="11838" y="11298"/>
                </a:cubicBezTo>
                <a:lnTo>
                  <a:pt x="18819" y="7886"/>
                </a:lnTo>
                <a:cubicBezTo>
                  <a:pt x="18912" y="7826"/>
                  <a:pt x="19014" y="7799"/>
                  <a:pt x="19116" y="7799"/>
                </a:cubicBezTo>
                <a:cubicBezTo>
                  <a:pt x="19349" y="7799"/>
                  <a:pt x="19585" y="7941"/>
                  <a:pt x="19723" y="8174"/>
                </a:cubicBezTo>
                <a:cubicBezTo>
                  <a:pt x="19875" y="8510"/>
                  <a:pt x="19774" y="8847"/>
                  <a:pt x="19373" y="9040"/>
                </a:cubicBezTo>
                <a:lnTo>
                  <a:pt x="11688" y="12886"/>
                </a:lnTo>
                <a:cubicBezTo>
                  <a:pt x="11536" y="12934"/>
                  <a:pt x="11788" y="12742"/>
                  <a:pt x="8322" y="15819"/>
                </a:cubicBezTo>
                <a:cubicBezTo>
                  <a:pt x="8171" y="16011"/>
                  <a:pt x="8070" y="16347"/>
                  <a:pt x="8222" y="16588"/>
                </a:cubicBezTo>
                <a:lnTo>
                  <a:pt x="9929" y="19569"/>
                </a:lnTo>
                <a:cubicBezTo>
                  <a:pt x="10079" y="19857"/>
                  <a:pt x="9979" y="20194"/>
                  <a:pt x="9677" y="20387"/>
                </a:cubicBezTo>
                <a:cubicBezTo>
                  <a:pt x="9567" y="20446"/>
                  <a:pt x="9457" y="20474"/>
                  <a:pt x="9352" y="20474"/>
                </a:cubicBezTo>
                <a:cubicBezTo>
                  <a:pt x="9121" y="20474"/>
                  <a:pt x="8912" y="20344"/>
                  <a:pt x="8773" y="20146"/>
                </a:cubicBezTo>
                <a:lnTo>
                  <a:pt x="6564" y="16300"/>
                </a:lnTo>
                <a:cubicBezTo>
                  <a:pt x="6463" y="16058"/>
                  <a:pt x="6463" y="15770"/>
                  <a:pt x="6715" y="15530"/>
                </a:cubicBezTo>
                <a:lnTo>
                  <a:pt x="9829" y="12693"/>
                </a:lnTo>
                <a:cubicBezTo>
                  <a:pt x="10079" y="12454"/>
                  <a:pt x="10079" y="12116"/>
                  <a:pt x="9929" y="11877"/>
                </a:cubicBezTo>
                <a:cubicBezTo>
                  <a:pt x="8974" y="10674"/>
                  <a:pt x="8322" y="9232"/>
                  <a:pt x="8021" y="7693"/>
                </a:cubicBezTo>
                <a:cubicBezTo>
                  <a:pt x="7984" y="7414"/>
                  <a:pt x="7685" y="7213"/>
                  <a:pt x="7370" y="7213"/>
                </a:cubicBezTo>
                <a:cubicBezTo>
                  <a:pt x="7249" y="7213"/>
                  <a:pt x="7127" y="7242"/>
                  <a:pt x="7016" y="7309"/>
                </a:cubicBezTo>
                <a:cubicBezTo>
                  <a:pt x="6313" y="7693"/>
                  <a:pt x="7066" y="7213"/>
                  <a:pt x="2194" y="10289"/>
                </a:cubicBezTo>
                <a:cubicBezTo>
                  <a:pt x="2112" y="10328"/>
                  <a:pt x="2025" y="10346"/>
                  <a:pt x="1935" y="10346"/>
                </a:cubicBezTo>
                <a:cubicBezTo>
                  <a:pt x="1691" y="10346"/>
                  <a:pt x="1436" y="10212"/>
                  <a:pt x="1290" y="10001"/>
                </a:cubicBezTo>
                <a:cubicBezTo>
                  <a:pt x="1240" y="9568"/>
                  <a:pt x="1390" y="9232"/>
                  <a:pt x="1691" y="9087"/>
                </a:cubicBezTo>
                <a:cubicBezTo>
                  <a:pt x="1742" y="9087"/>
                  <a:pt x="8271" y="5288"/>
                  <a:pt x="8271" y="5288"/>
                </a:cubicBezTo>
                <a:cubicBezTo>
                  <a:pt x="8346" y="5265"/>
                  <a:pt x="8423" y="5253"/>
                  <a:pt x="8504" y="5253"/>
                </a:cubicBezTo>
                <a:close/>
                <a:moveTo>
                  <a:pt x="10532" y="0"/>
                </a:moveTo>
                <a:cubicBezTo>
                  <a:pt x="9126" y="0"/>
                  <a:pt x="7920" y="1201"/>
                  <a:pt x="7920" y="2596"/>
                </a:cubicBezTo>
                <a:cubicBezTo>
                  <a:pt x="7920" y="3029"/>
                  <a:pt x="8021" y="3365"/>
                  <a:pt x="8222" y="3750"/>
                </a:cubicBezTo>
                <a:lnTo>
                  <a:pt x="2395" y="2596"/>
                </a:lnTo>
                <a:cubicBezTo>
                  <a:pt x="2273" y="2575"/>
                  <a:pt x="2151" y="2564"/>
                  <a:pt x="2029" y="2564"/>
                </a:cubicBezTo>
                <a:cubicBezTo>
                  <a:pt x="1098" y="2564"/>
                  <a:pt x="218" y="3193"/>
                  <a:pt x="84" y="4087"/>
                </a:cubicBezTo>
                <a:cubicBezTo>
                  <a:pt x="-117" y="5145"/>
                  <a:pt x="587" y="6154"/>
                  <a:pt x="1642" y="6346"/>
                </a:cubicBezTo>
                <a:lnTo>
                  <a:pt x="3198" y="6636"/>
                </a:lnTo>
                <a:lnTo>
                  <a:pt x="1140" y="7837"/>
                </a:lnTo>
                <a:cubicBezTo>
                  <a:pt x="134" y="8414"/>
                  <a:pt x="-268" y="9520"/>
                  <a:pt x="185" y="10482"/>
                </a:cubicBezTo>
                <a:cubicBezTo>
                  <a:pt x="548" y="11179"/>
                  <a:pt x="1285" y="11500"/>
                  <a:pt x="1959" y="11500"/>
                </a:cubicBezTo>
                <a:cubicBezTo>
                  <a:pt x="2308" y="11500"/>
                  <a:pt x="2640" y="11414"/>
                  <a:pt x="2897" y="11251"/>
                </a:cubicBezTo>
                <a:lnTo>
                  <a:pt x="6916" y="8751"/>
                </a:lnTo>
                <a:cubicBezTo>
                  <a:pt x="7217" y="9952"/>
                  <a:pt x="7769" y="11010"/>
                  <a:pt x="8472" y="12020"/>
                </a:cubicBezTo>
                <a:lnTo>
                  <a:pt x="5760" y="14520"/>
                </a:lnTo>
                <a:cubicBezTo>
                  <a:pt x="5158" y="15097"/>
                  <a:pt x="4957" y="16058"/>
                  <a:pt x="5408" y="16780"/>
                </a:cubicBezTo>
                <a:lnTo>
                  <a:pt x="7619" y="20626"/>
                </a:lnTo>
                <a:cubicBezTo>
                  <a:pt x="7992" y="21246"/>
                  <a:pt x="8667" y="21600"/>
                  <a:pt x="9343" y="21600"/>
                </a:cubicBezTo>
                <a:cubicBezTo>
                  <a:pt x="9665" y="21600"/>
                  <a:pt x="9988" y="21519"/>
                  <a:pt x="10280" y="21348"/>
                </a:cubicBezTo>
                <a:cubicBezTo>
                  <a:pt x="11235" y="20819"/>
                  <a:pt x="11637" y="19665"/>
                  <a:pt x="11034" y="18752"/>
                </a:cubicBezTo>
                <a:lnTo>
                  <a:pt x="9628" y="16251"/>
                </a:lnTo>
                <a:lnTo>
                  <a:pt x="12291" y="13800"/>
                </a:lnTo>
                <a:lnTo>
                  <a:pt x="19975" y="10001"/>
                </a:lnTo>
                <a:cubicBezTo>
                  <a:pt x="20929" y="9520"/>
                  <a:pt x="21332" y="8367"/>
                  <a:pt x="20828" y="7452"/>
                </a:cubicBezTo>
                <a:cubicBezTo>
                  <a:pt x="20481" y="6784"/>
                  <a:pt x="19816" y="6418"/>
                  <a:pt x="19122" y="6418"/>
                </a:cubicBezTo>
                <a:cubicBezTo>
                  <a:pt x="18818" y="6418"/>
                  <a:pt x="18508" y="6488"/>
                  <a:pt x="18217" y="6636"/>
                </a:cubicBezTo>
                <a:lnTo>
                  <a:pt x="11737" y="9809"/>
                </a:lnTo>
                <a:cubicBezTo>
                  <a:pt x="10381" y="7837"/>
                  <a:pt x="10632" y="5961"/>
                  <a:pt x="10532" y="5722"/>
                </a:cubicBezTo>
                <a:cubicBezTo>
                  <a:pt x="10532" y="5625"/>
                  <a:pt x="10532" y="5384"/>
                  <a:pt x="10432" y="5145"/>
                </a:cubicBezTo>
                <a:lnTo>
                  <a:pt x="10532" y="5145"/>
                </a:lnTo>
                <a:cubicBezTo>
                  <a:pt x="11989" y="5145"/>
                  <a:pt x="13195" y="3991"/>
                  <a:pt x="13195" y="2596"/>
                </a:cubicBezTo>
                <a:cubicBezTo>
                  <a:pt x="13195" y="1201"/>
                  <a:pt x="11989" y="0"/>
                  <a:pt x="10532" y="0"/>
                </a:cubicBezTo>
                <a:close/>
              </a:path>
            </a:pathLst>
          </a:custGeom>
          <a:solidFill>
            <a:srgbClr val="000000"/>
          </a:solidFill>
          <a:ln w="12700">
            <a:miter lim="400000"/>
          </a:ln>
        </p:spPr>
        <p:txBody>
          <a:bodyPr lIns="0" tIns="0" rIns="0" bIns="0" anchor="ctr"/>
          <a:lstStyle/>
          <a:p>
            <a:pPr/>
          </a:p>
        </p:txBody>
      </p:sp>
      <p:grpSp>
        <p:nvGrpSpPr>
          <p:cNvPr id="712" name="Google Shape;588;p74"/>
          <p:cNvGrpSpPr/>
          <p:nvPr/>
        </p:nvGrpSpPr>
        <p:grpSpPr>
          <a:xfrm>
            <a:off x="1216712" y="2449666"/>
            <a:ext cx="558524" cy="701316"/>
            <a:chOff x="0" y="0"/>
            <a:chExt cx="558522" cy="701314"/>
          </a:xfrm>
        </p:grpSpPr>
        <p:sp>
          <p:nvSpPr>
            <p:cNvPr id="710" name="Google Shape;589;p74"/>
            <p:cNvSpPr/>
            <p:nvPr/>
          </p:nvSpPr>
          <p:spPr>
            <a:xfrm>
              <a:off x="191063" y="0"/>
              <a:ext cx="171471" cy="165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04" y="5348"/>
                  </a:moveTo>
                  <a:cubicBezTo>
                    <a:pt x="13993" y="5348"/>
                    <a:pt x="16252" y="7614"/>
                    <a:pt x="16252" y="10702"/>
                  </a:cubicBezTo>
                  <a:cubicBezTo>
                    <a:pt x="16252" y="13582"/>
                    <a:pt x="13993" y="16252"/>
                    <a:pt x="10904" y="16252"/>
                  </a:cubicBezTo>
                  <a:cubicBezTo>
                    <a:pt x="7816" y="16252"/>
                    <a:pt x="5348" y="13784"/>
                    <a:pt x="5348" y="10702"/>
                  </a:cubicBezTo>
                  <a:cubicBezTo>
                    <a:pt x="5348" y="7614"/>
                    <a:pt x="7816" y="5348"/>
                    <a:pt x="10904" y="5348"/>
                  </a:cubicBezTo>
                  <a:close/>
                  <a:moveTo>
                    <a:pt x="10904" y="0"/>
                  </a:moveTo>
                  <a:cubicBezTo>
                    <a:pt x="4936" y="0"/>
                    <a:pt x="0" y="4936"/>
                    <a:pt x="0" y="10702"/>
                  </a:cubicBezTo>
                  <a:cubicBezTo>
                    <a:pt x="0" y="16664"/>
                    <a:pt x="4936" y="21600"/>
                    <a:pt x="10904" y="21600"/>
                  </a:cubicBezTo>
                  <a:cubicBezTo>
                    <a:pt x="16664" y="21600"/>
                    <a:pt x="21600" y="16664"/>
                    <a:pt x="21600" y="10702"/>
                  </a:cubicBezTo>
                  <a:cubicBezTo>
                    <a:pt x="21600" y="4936"/>
                    <a:pt x="16664" y="0"/>
                    <a:pt x="10904"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11" name="Google Shape;590;p74"/>
            <p:cNvSpPr/>
            <p:nvPr/>
          </p:nvSpPr>
          <p:spPr>
            <a:xfrm>
              <a:off x="0" y="160772"/>
              <a:ext cx="558523" cy="540543"/>
            </a:xfrm>
            <a:custGeom>
              <a:avLst/>
              <a:gdLst/>
              <a:ahLst/>
              <a:cxnLst>
                <a:cxn ang="0">
                  <a:pos x="wd2" y="hd2"/>
                </a:cxn>
                <a:cxn ang="5400000">
                  <a:pos x="wd2" y="hd2"/>
                </a:cxn>
                <a:cxn ang="10800000">
                  <a:pos x="wd2" y="hd2"/>
                </a:cxn>
                <a:cxn ang="16200000">
                  <a:pos x="wd2" y="hd2"/>
                </a:cxn>
              </a:cxnLst>
              <a:rect l="0" t="0" r="r" b="b"/>
              <a:pathLst>
                <a:path w="21290" h="21600" fill="norm" stroke="1" extrusionOk="0">
                  <a:moveTo>
                    <a:pt x="18737" y="1827"/>
                  </a:moveTo>
                  <a:cubicBezTo>
                    <a:pt x="19174" y="1827"/>
                    <a:pt x="19609" y="2205"/>
                    <a:pt x="19609" y="2708"/>
                  </a:cubicBezTo>
                  <a:cubicBezTo>
                    <a:pt x="19609" y="3148"/>
                    <a:pt x="19174" y="3464"/>
                    <a:pt x="18737" y="3464"/>
                  </a:cubicBezTo>
                  <a:lnTo>
                    <a:pt x="12201" y="3464"/>
                  </a:lnTo>
                  <a:cubicBezTo>
                    <a:pt x="11703" y="3464"/>
                    <a:pt x="11393" y="3842"/>
                    <a:pt x="11393" y="4346"/>
                  </a:cubicBezTo>
                  <a:lnTo>
                    <a:pt x="11393" y="19269"/>
                  </a:lnTo>
                  <a:cubicBezTo>
                    <a:pt x="11393" y="19773"/>
                    <a:pt x="11018" y="20089"/>
                    <a:pt x="10583" y="20089"/>
                  </a:cubicBezTo>
                  <a:cubicBezTo>
                    <a:pt x="10085" y="20089"/>
                    <a:pt x="9773" y="19711"/>
                    <a:pt x="9773" y="19269"/>
                  </a:cubicBezTo>
                  <a:lnTo>
                    <a:pt x="9773" y="11398"/>
                  </a:lnTo>
                  <a:cubicBezTo>
                    <a:pt x="9773" y="10910"/>
                    <a:pt x="9403" y="10578"/>
                    <a:pt x="8988" y="10578"/>
                  </a:cubicBezTo>
                  <a:cubicBezTo>
                    <a:pt x="8814" y="10578"/>
                    <a:pt x="8633" y="10638"/>
                    <a:pt x="8467" y="10768"/>
                  </a:cubicBezTo>
                  <a:lnTo>
                    <a:pt x="2926" y="15052"/>
                  </a:lnTo>
                  <a:cubicBezTo>
                    <a:pt x="2764" y="15160"/>
                    <a:pt x="2581" y="15222"/>
                    <a:pt x="2399" y="15222"/>
                  </a:cubicBezTo>
                  <a:cubicBezTo>
                    <a:pt x="2158" y="15222"/>
                    <a:pt x="1921" y="15114"/>
                    <a:pt x="1743" y="14862"/>
                  </a:cubicBezTo>
                  <a:cubicBezTo>
                    <a:pt x="1557" y="14484"/>
                    <a:pt x="1557" y="14042"/>
                    <a:pt x="1931" y="13728"/>
                  </a:cubicBezTo>
                  <a:lnTo>
                    <a:pt x="9463" y="8060"/>
                  </a:lnTo>
                  <a:cubicBezTo>
                    <a:pt x="9712" y="7872"/>
                    <a:pt x="9773" y="7682"/>
                    <a:pt x="9773" y="7430"/>
                  </a:cubicBezTo>
                  <a:lnTo>
                    <a:pt x="9773" y="4408"/>
                  </a:lnTo>
                  <a:cubicBezTo>
                    <a:pt x="9773" y="3968"/>
                    <a:pt x="9399" y="3526"/>
                    <a:pt x="9026" y="3526"/>
                  </a:cubicBezTo>
                  <a:lnTo>
                    <a:pt x="2490" y="3526"/>
                  </a:lnTo>
                  <a:cubicBezTo>
                    <a:pt x="1992" y="3526"/>
                    <a:pt x="1682" y="3148"/>
                    <a:pt x="1682" y="2770"/>
                  </a:cubicBezTo>
                  <a:cubicBezTo>
                    <a:pt x="1682" y="2267"/>
                    <a:pt x="2055" y="1889"/>
                    <a:pt x="2490" y="1889"/>
                  </a:cubicBezTo>
                  <a:lnTo>
                    <a:pt x="18737" y="1889"/>
                  </a:lnTo>
                  <a:lnTo>
                    <a:pt x="18737" y="1827"/>
                  </a:lnTo>
                  <a:close/>
                  <a:moveTo>
                    <a:pt x="2365" y="0"/>
                  </a:moveTo>
                  <a:cubicBezTo>
                    <a:pt x="1059" y="188"/>
                    <a:pt x="0" y="1259"/>
                    <a:pt x="0" y="2583"/>
                  </a:cubicBezTo>
                  <a:cubicBezTo>
                    <a:pt x="0" y="3968"/>
                    <a:pt x="1059" y="5037"/>
                    <a:pt x="2365" y="5037"/>
                  </a:cubicBezTo>
                  <a:lnTo>
                    <a:pt x="8155" y="5037"/>
                  </a:lnTo>
                  <a:lnTo>
                    <a:pt x="8155" y="6800"/>
                  </a:lnTo>
                  <a:lnTo>
                    <a:pt x="996" y="12217"/>
                  </a:lnTo>
                  <a:cubicBezTo>
                    <a:pt x="-124" y="12973"/>
                    <a:pt x="-310" y="14546"/>
                    <a:pt x="498" y="15681"/>
                  </a:cubicBezTo>
                  <a:cubicBezTo>
                    <a:pt x="974" y="16309"/>
                    <a:pt x="1707" y="16655"/>
                    <a:pt x="2446" y="16655"/>
                  </a:cubicBezTo>
                  <a:cubicBezTo>
                    <a:pt x="2964" y="16655"/>
                    <a:pt x="3486" y="16485"/>
                    <a:pt x="3922" y="16121"/>
                  </a:cubicBezTo>
                  <a:lnTo>
                    <a:pt x="8218" y="12909"/>
                  </a:lnTo>
                  <a:lnTo>
                    <a:pt x="8218" y="19143"/>
                  </a:lnTo>
                  <a:cubicBezTo>
                    <a:pt x="8218" y="20467"/>
                    <a:pt x="9338" y="21600"/>
                    <a:pt x="10644" y="21600"/>
                  </a:cubicBezTo>
                  <a:cubicBezTo>
                    <a:pt x="11952" y="21600"/>
                    <a:pt x="13136" y="20467"/>
                    <a:pt x="13136" y="19143"/>
                  </a:cubicBezTo>
                  <a:lnTo>
                    <a:pt x="13136" y="4975"/>
                  </a:lnTo>
                  <a:lnTo>
                    <a:pt x="18800" y="4975"/>
                  </a:lnTo>
                  <a:cubicBezTo>
                    <a:pt x="20106" y="4975"/>
                    <a:pt x="21290" y="3842"/>
                    <a:pt x="21290" y="2519"/>
                  </a:cubicBezTo>
                  <a:cubicBezTo>
                    <a:pt x="21290" y="1195"/>
                    <a:pt x="20231" y="0"/>
                    <a:pt x="18800"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grpSp>
        <p:nvGrpSpPr>
          <p:cNvPr id="717" name="Google Shape;591;p74"/>
          <p:cNvGrpSpPr/>
          <p:nvPr/>
        </p:nvGrpSpPr>
        <p:grpSpPr>
          <a:xfrm>
            <a:off x="8067097" y="2324569"/>
            <a:ext cx="964884" cy="951568"/>
            <a:chOff x="0" y="0"/>
            <a:chExt cx="964882" cy="951567"/>
          </a:xfrm>
        </p:grpSpPr>
        <p:sp>
          <p:nvSpPr>
            <p:cNvPr id="713" name="Google Shape;592;p74"/>
            <p:cNvSpPr/>
            <p:nvPr/>
          </p:nvSpPr>
          <p:spPr>
            <a:xfrm rot="20113109">
              <a:off x="114600" y="121564"/>
              <a:ext cx="735682" cy="708439"/>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13674" y="1478"/>
                  </a:moveTo>
                  <a:lnTo>
                    <a:pt x="13817" y="1670"/>
                  </a:lnTo>
                  <a:cubicBezTo>
                    <a:pt x="13531" y="2343"/>
                    <a:pt x="13578" y="3256"/>
                    <a:pt x="14199" y="3833"/>
                  </a:cubicBezTo>
                  <a:cubicBezTo>
                    <a:pt x="14557" y="4225"/>
                    <a:pt x="15028" y="4408"/>
                    <a:pt x="15505" y="4408"/>
                  </a:cubicBezTo>
                  <a:cubicBezTo>
                    <a:pt x="15789" y="4408"/>
                    <a:pt x="16077" y="4342"/>
                    <a:pt x="16343" y="4217"/>
                  </a:cubicBezTo>
                  <a:lnTo>
                    <a:pt x="17345" y="5227"/>
                  </a:lnTo>
                  <a:cubicBezTo>
                    <a:pt x="17012" y="5947"/>
                    <a:pt x="17108" y="6764"/>
                    <a:pt x="17727" y="7388"/>
                  </a:cubicBezTo>
                  <a:cubicBezTo>
                    <a:pt x="18084" y="7748"/>
                    <a:pt x="18552" y="7940"/>
                    <a:pt x="19015" y="7940"/>
                  </a:cubicBezTo>
                  <a:cubicBezTo>
                    <a:pt x="19295" y="7940"/>
                    <a:pt x="19573" y="7870"/>
                    <a:pt x="19825" y="7725"/>
                  </a:cubicBezTo>
                  <a:lnTo>
                    <a:pt x="20015" y="7917"/>
                  </a:lnTo>
                  <a:cubicBezTo>
                    <a:pt x="19778" y="8445"/>
                    <a:pt x="19778" y="9070"/>
                    <a:pt x="20015" y="9551"/>
                  </a:cubicBezTo>
                  <a:lnTo>
                    <a:pt x="18776" y="10800"/>
                  </a:lnTo>
                  <a:lnTo>
                    <a:pt x="18347" y="10368"/>
                  </a:lnTo>
                  <a:cubicBezTo>
                    <a:pt x="18228" y="10248"/>
                    <a:pt x="18073" y="10188"/>
                    <a:pt x="17911" y="10188"/>
                  </a:cubicBezTo>
                  <a:cubicBezTo>
                    <a:pt x="17751" y="10188"/>
                    <a:pt x="17585" y="10248"/>
                    <a:pt x="17441" y="10368"/>
                  </a:cubicBezTo>
                  <a:cubicBezTo>
                    <a:pt x="17203" y="10608"/>
                    <a:pt x="17203" y="11041"/>
                    <a:pt x="17441" y="11280"/>
                  </a:cubicBezTo>
                  <a:lnTo>
                    <a:pt x="17871" y="11714"/>
                  </a:lnTo>
                  <a:lnTo>
                    <a:pt x="9525" y="20122"/>
                  </a:lnTo>
                  <a:cubicBezTo>
                    <a:pt x="9263" y="20002"/>
                    <a:pt x="8977" y="19942"/>
                    <a:pt x="8697" y="19942"/>
                  </a:cubicBezTo>
                  <a:cubicBezTo>
                    <a:pt x="8417" y="19942"/>
                    <a:pt x="8143" y="20002"/>
                    <a:pt x="7904" y="20122"/>
                  </a:cubicBezTo>
                  <a:lnTo>
                    <a:pt x="7762" y="19930"/>
                  </a:lnTo>
                  <a:cubicBezTo>
                    <a:pt x="8048" y="19257"/>
                    <a:pt x="7999" y="18392"/>
                    <a:pt x="7380" y="17767"/>
                  </a:cubicBezTo>
                  <a:cubicBezTo>
                    <a:pt x="7023" y="17409"/>
                    <a:pt x="6555" y="17217"/>
                    <a:pt x="6080" y="17217"/>
                  </a:cubicBezTo>
                  <a:cubicBezTo>
                    <a:pt x="5792" y="17217"/>
                    <a:pt x="5503" y="17287"/>
                    <a:pt x="5234" y="17432"/>
                  </a:cubicBezTo>
                  <a:lnTo>
                    <a:pt x="4232" y="16375"/>
                  </a:lnTo>
                  <a:cubicBezTo>
                    <a:pt x="4613" y="15653"/>
                    <a:pt x="4471" y="14837"/>
                    <a:pt x="3899" y="14212"/>
                  </a:cubicBezTo>
                  <a:cubicBezTo>
                    <a:pt x="3511" y="13852"/>
                    <a:pt x="3051" y="13661"/>
                    <a:pt x="2585" y="13661"/>
                  </a:cubicBezTo>
                  <a:cubicBezTo>
                    <a:pt x="2305" y="13661"/>
                    <a:pt x="2022" y="13731"/>
                    <a:pt x="1753" y="13876"/>
                  </a:cubicBezTo>
                  <a:lnTo>
                    <a:pt x="1562" y="13683"/>
                  </a:lnTo>
                  <a:cubicBezTo>
                    <a:pt x="1800" y="13155"/>
                    <a:pt x="1800" y="12530"/>
                    <a:pt x="1562" y="12049"/>
                  </a:cubicBezTo>
                  <a:lnTo>
                    <a:pt x="9906" y="3641"/>
                  </a:lnTo>
                  <a:lnTo>
                    <a:pt x="10336" y="4074"/>
                  </a:lnTo>
                  <a:cubicBezTo>
                    <a:pt x="10456" y="4193"/>
                    <a:pt x="10610" y="4254"/>
                    <a:pt x="10764" y="4254"/>
                  </a:cubicBezTo>
                  <a:cubicBezTo>
                    <a:pt x="10920" y="4254"/>
                    <a:pt x="11075" y="4193"/>
                    <a:pt x="11194" y="4074"/>
                  </a:cubicBezTo>
                  <a:cubicBezTo>
                    <a:pt x="11432" y="3833"/>
                    <a:pt x="11432" y="3400"/>
                    <a:pt x="11194" y="3160"/>
                  </a:cubicBezTo>
                  <a:lnTo>
                    <a:pt x="10813" y="2776"/>
                  </a:lnTo>
                  <a:lnTo>
                    <a:pt x="12052" y="1478"/>
                  </a:lnTo>
                  <a:cubicBezTo>
                    <a:pt x="12314" y="1598"/>
                    <a:pt x="12600" y="1658"/>
                    <a:pt x="12880" y="1658"/>
                  </a:cubicBezTo>
                  <a:cubicBezTo>
                    <a:pt x="13160" y="1658"/>
                    <a:pt x="13436" y="1598"/>
                    <a:pt x="13674" y="1478"/>
                  </a:cubicBezTo>
                  <a:close/>
                  <a:moveTo>
                    <a:pt x="11886" y="0"/>
                  </a:moveTo>
                  <a:cubicBezTo>
                    <a:pt x="11718" y="0"/>
                    <a:pt x="11552" y="61"/>
                    <a:pt x="11432" y="182"/>
                  </a:cubicBezTo>
                  <a:lnTo>
                    <a:pt x="179" y="11521"/>
                  </a:lnTo>
                  <a:cubicBezTo>
                    <a:pt x="-59" y="11761"/>
                    <a:pt x="-59" y="12194"/>
                    <a:pt x="179" y="12433"/>
                  </a:cubicBezTo>
                  <a:cubicBezTo>
                    <a:pt x="418" y="12674"/>
                    <a:pt x="418" y="13106"/>
                    <a:pt x="179" y="13347"/>
                  </a:cubicBezTo>
                  <a:cubicBezTo>
                    <a:pt x="-59" y="13587"/>
                    <a:pt x="-59" y="13972"/>
                    <a:pt x="179" y="14212"/>
                  </a:cubicBezTo>
                  <a:lnTo>
                    <a:pt x="1085" y="15125"/>
                  </a:lnTo>
                  <a:cubicBezTo>
                    <a:pt x="1205" y="15244"/>
                    <a:pt x="1359" y="15305"/>
                    <a:pt x="1514" y="15305"/>
                  </a:cubicBezTo>
                  <a:cubicBezTo>
                    <a:pt x="1669" y="15305"/>
                    <a:pt x="1824" y="15244"/>
                    <a:pt x="1943" y="15125"/>
                  </a:cubicBezTo>
                  <a:cubicBezTo>
                    <a:pt x="2086" y="15005"/>
                    <a:pt x="2254" y="14944"/>
                    <a:pt x="2414" y="14944"/>
                  </a:cubicBezTo>
                  <a:cubicBezTo>
                    <a:pt x="2575" y="14944"/>
                    <a:pt x="2730" y="15005"/>
                    <a:pt x="2850" y="15125"/>
                  </a:cubicBezTo>
                  <a:cubicBezTo>
                    <a:pt x="3088" y="15365"/>
                    <a:pt x="3088" y="15798"/>
                    <a:pt x="2850" y="16038"/>
                  </a:cubicBezTo>
                  <a:cubicBezTo>
                    <a:pt x="2611" y="16279"/>
                    <a:pt x="2611" y="16710"/>
                    <a:pt x="2850" y="16951"/>
                  </a:cubicBezTo>
                  <a:lnTo>
                    <a:pt x="4662" y="18728"/>
                  </a:lnTo>
                  <a:cubicBezTo>
                    <a:pt x="4781" y="18849"/>
                    <a:pt x="4936" y="18910"/>
                    <a:pt x="5090" y="18910"/>
                  </a:cubicBezTo>
                  <a:cubicBezTo>
                    <a:pt x="5246" y="18910"/>
                    <a:pt x="5400" y="18849"/>
                    <a:pt x="5520" y="18728"/>
                  </a:cubicBezTo>
                  <a:cubicBezTo>
                    <a:pt x="5662" y="18609"/>
                    <a:pt x="5830" y="18548"/>
                    <a:pt x="5991" y="18548"/>
                  </a:cubicBezTo>
                  <a:cubicBezTo>
                    <a:pt x="6151" y="18548"/>
                    <a:pt x="6307" y="18609"/>
                    <a:pt x="6425" y="18728"/>
                  </a:cubicBezTo>
                  <a:cubicBezTo>
                    <a:pt x="6664" y="18969"/>
                    <a:pt x="6664" y="19402"/>
                    <a:pt x="6425" y="19642"/>
                  </a:cubicBezTo>
                  <a:cubicBezTo>
                    <a:pt x="6187" y="19883"/>
                    <a:pt x="6187" y="20314"/>
                    <a:pt x="6425" y="20555"/>
                  </a:cubicBezTo>
                  <a:lnTo>
                    <a:pt x="7332" y="21420"/>
                  </a:lnTo>
                  <a:cubicBezTo>
                    <a:pt x="7451" y="21541"/>
                    <a:pt x="7618" y="21600"/>
                    <a:pt x="7784" y="21600"/>
                  </a:cubicBezTo>
                  <a:cubicBezTo>
                    <a:pt x="7952" y="21600"/>
                    <a:pt x="8119" y="21541"/>
                    <a:pt x="8238" y="21420"/>
                  </a:cubicBezTo>
                  <a:cubicBezTo>
                    <a:pt x="8356" y="21300"/>
                    <a:pt x="8512" y="21240"/>
                    <a:pt x="8667" y="21240"/>
                  </a:cubicBezTo>
                  <a:cubicBezTo>
                    <a:pt x="8823" y="21240"/>
                    <a:pt x="8977" y="21300"/>
                    <a:pt x="9097" y="21420"/>
                  </a:cubicBezTo>
                  <a:cubicBezTo>
                    <a:pt x="9239" y="21541"/>
                    <a:pt x="9405" y="21600"/>
                    <a:pt x="9567" y="21600"/>
                  </a:cubicBezTo>
                  <a:cubicBezTo>
                    <a:pt x="9728" y="21600"/>
                    <a:pt x="9884" y="21541"/>
                    <a:pt x="10002" y="21420"/>
                  </a:cubicBezTo>
                  <a:lnTo>
                    <a:pt x="21303" y="10080"/>
                  </a:lnTo>
                  <a:cubicBezTo>
                    <a:pt x="21541" y="9839"/>
                    <a:pt x="21541" y="9407"/>
                    <a:pt x="21303" y="9167"/>
                  </a:cubicBezTo>
                  <a:cubicBezTo>
                    <a:pt x="21017" y="8927"/>
                    <a:pt x="21017" y="8541"/>
                    <a:pt x="21303" y="8302"/>
                  </a:cubicBezTo>
                  <a:cubicBezTo>
                    <a:pt x="21494" y="8061"/>
                    <a:pt x="21494" y="7629"/>
                    <a:pt x="21303" y="7388"/>
                  </a:cubicBezTo>
                  <a:lnTo>
                    <a:pt x="20397" y="6476"/>
                  </a:lnTo>
                  <a:cubicBezTo>
                    <a:pt x="20279" y="6356"/>
                    <a:pt x="20111" y="6296"/>
                    <a:pt x="19944" y="6296"/>
                  </a:cubicBezTo>
                  <a:cubicBezTo>
                    <a:pt x="19778" y="6296"/>
                    <a:pt x="19611" y="6356"/>
                    <a:pt x="19492" y="6476"/>
                  </a:cubicBezTo>
                  <a:cubicBezTo>
                    <a:pt x="19372" y="6597"/>
                    <a:pt x="19206" y="6656"/>
                    <a:pt x="19038" y="6656"/>
                  </a:cubicBezTo>
                  <a:cubicBezTo>
                    <a:pt x="18871" y="6656"/>
                    <a:pt x="18705" y="6597"/>
                    <a:pt x="18585" y="6476"/>
                  </a:cubicBezTo>
                  <a:cubicBezTo>
                    <a:pt x="18347" y="6235"/>
                    <a:pt x="18347" y="5803"/>
                    <a:pt x="18585" y="5562"/>
                  </a:cubicBezTo>
                  <a:cubicBezTo>
                    <a:pt x="18824" y="5323"/>
                    <a:pt x="18824" y="4939"/>
                    <a:pt x="18585" y="4698"/>
                  </a:cubicBezTo>
                  <a:lnTo>
                    <a:pt x="16822" y="2872"/>
                  </a:lnTo>
                  <a:cubicBezTo>
                    <a:pt x="16702" y="2751"/>
                    <a:pt x="16534" y="2692"/>
                    <a:pt x="16368" y="2692"/>
                  </a:cubicBezTo>
                  <a:cubicBezTo>
                    <a:pt x="16201" y="2692"/>
                    <a:pt x="16035" y="2751"/>
                    <a:pt x="15915" y="2872"/>
                  </a:cubicBezTo>
                  <a:cubicBezTo>
                    <a:pt x="15796" y="2992"/>
                    <a:pt x="15629" y="3052"/>
                    <a:pt x="15463" y="3052"/>
                  </a:cubicBezTo>
                  <a:cubicBezTo>
                    <a:pt x="15295" y="3052"/>
                    <a:pt x="15128" y="2992"/>
                    <a:pt x="15008" y="2872"/>
                  </a:cubicBezTo>
                  <a:cubicBezTo>
                    <a:pt x="14771" y="2631"/>
                    <a:pt x="14771" y="2199"/>
                    <a:pt x="15008" y="1958"/>
                  </a:cubicBezTo>
                  <a:cubicBezTo>
                    <a:pt x="15248" y="1719"/>
                    <a:pt x="15248" y="1335"/>
                    <a:pt x="15008" y="1094"/>
                  </a:cubicBezTo>
                  <a:lnTo>
                    <a:pt x="14150" y="182"/>
                  </a:lnTo>
                  <a:cubicBezTo>
                    <a:pt x="14008" y="61"/>
                    <a:pt x="13840" y="0"/>
                    <a:pt x="13680" y="0"/>
                  </a:cubicBezTo>
                  <a:cubicBezTo>
                    <a:pt x="13519" y="0"/>
                    <a:pt x="13363" y="61"/>
                    <a:pt x="13245" y="182"/>
                  </a:cubicBezTo>
                  <a:cubicBezTo>
                    <a:pt x="13126" y="300"/>
                    <a:pt x="12959" y="361"/>
                    <a:pt x="12791" y="361"/>
                  </a:cubicBezTo>
                  <a:cubicBezTo>
                    <a:pt x="12625" y="361"/>
                    <a:pt x="12458" y="300"/>
                    <a:pt x="12339" y="182"/>
                  </a:cubicBezTo>
                  <a:cubicBezTo>
                    <a:pt x="12219" y="61"/>
                    <a:pt x="12052" y="0"/>
                    <a:pt x="11886"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14" name="Google Shape;593;p74"/>
            <p:cNvSpPr/>
            <p:nvPr/>
          </p:nvSpPr>
          <p:spPr>
            <a:xfrm rot="20113109">
              <a:off x="449028" y="262967"/>
              <a:ext cx="73880" cy="71735"/>
            </a:xfrm>
            <a:custGeom>
              <a:avLst/>
              <a:gdLst/>
              <a:ahLst/>
              <a:cxnLst>
                <a:cxn ang="0">
                  <a:pos x="wd2" y="hd2"/>
                </a:cxn>
                <a:cxn ang="5400000">
                  <a:pos x="wd2" y="hd2"/>
                </a:cxn>
                <a:cxn ang="10800000">
                  <a:pos x="wd2" y="hd2"/>
                </a:cxn>
                <a:cxn ang="16200000">
                  <a:pos x="wd2" y="hd2"/>
                </a:cxn>
              </a:cxnLst>
              <a:rect l="0" t="0" r="r" b="b"/>
              <a:pathLst>
                <a:path w="20361" h="21600" fill="norm" stroke="1" extrusionOk="0">
                  <a:moveTo>
                    <a:pt x="5965" y="0"/>
                  </a:moveTo>
                  <a:cubicBezTo>
                    <a:pt x="4393" y="0"/>
                    <a:pt x="2807" y="603"/>
                    <a:pt x="1693" y="1792"/>
                  </a:cubicBezTo>
                  <a:cubicBezTo>
                    <a:pt x="-564" y="4157"/>
                    <a:pt x="-564" y="8435"/>
                    <a:pt x="1693" y="10800"/>
                  </a:cubicBezTo>
                  <a:lnTo>
                    <a:pt x="10236" y="19823"/>
                  </a:lnTo>
                  <a:cubicBezTo>
                    <a:pt x="11365" y="21013"/>
                    <a:pt x="12822" y="21600"/>
                    <a:pt x="14293" y="21600"/>
                  </a:cubicBezTo>
                  <a:cubicBezTo>
                    <a:pt x="15750" y="21600"/>
                    <a:pt x="17207" y="21013"/>
                    <a:pt x="18336" y="19823"/>
                  </a:cubicBezTo>
                  <a:cubicBezTo>
                    <a:pt x="21036" y="17443"/>
                    <a:pt x="21036" y="13180"/>
                    <a:pt x="18336" y="10800"/>
                  </a:cubicBezTo>
                  <a:lnTo>
                    <a:pt x="10236" y="1792"/>
                  </a:lnTo>
                  <a:cubicBezTo>
                    <a:pt x="9107" y="603"/>
                    <a:pt x="7536" y="0"/>
                    <a:pt x="5965"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15" name="Google Shape;594;p74"/>
            <p:cNvSpPr/>
            <p:nvPr/>
          </p:nvSpPr>
          <p:spPr>
            <a:xfrm rot="20113109">
              <a:off x="567554" y="305396"/>
              <a:ext cx="74295" cy="71685"/>
            </a:xfrm>
            <a:custGeom>
              <a:avLst/>
              <a:gdLst/>
              <a:ahLst/>
              <a:cxnLst>
                <a:cxn ang="0">
                  <a:pos x="wd2" y="hd2"/>
                </a:cxn>
                <a:cxn ang="5400000">
                  <a:pos x="wd2" y="hd2"/>
                </a:cxn>
                <a:cxn ang="10800000">
                  <a:pos x="wd2" y="hd2"/>
                </a:cxn>
                <a:cxn ang="16200000">
                  <a:pos x="wd2" y="hd2"/>
                </a:cxn>
              </a:cxnLst>
              <a:rect l="0" t="0" r="r" b="b"/>
              <a:pathLst>
                <a:path w="20475" h="21600" fill="norm" stroke="1" extrusionOk="0">
                  <a:moveTo>
                    <a:pt x="5968" y="0"/>
                  </a:moveTo>
                  <a:cubicBezTo>
                    <a:pt x="4382" y="0"/>
                    <a:pt x="2810" y="588"/>
                    <a:pt x="1682" y="1779"/>
                  </a:cubicBezTo>
                  <a:cubicBezTo>
                    <a:pt x="-561" y="4145"/>
                    <a:pt x="-561" y="8426"/>
                    <a:pt x="1682" y="10792"/>
                  </a:cubicBezTo>
                  <a:lnTo>
                    <a:pt x="10239" y="19821"/>
                  </a:lnTo>
                  <a:cubicBezTo>
                    <a:pt x="11368" y="21012"/>
                    <a:pt x="12825" y="21600"/>
                    <a:pt x="14339" y="21600"/>
                  </a:cubicBezTo>
                  <a:cubicBezTo>
                    <a:pt x="15868" y="21600"/>
                    <a:pt x="17439" y="21012"/>
                    <a:pt x="18782" y="19821"/>
                  </a:cubicBezTo>
                  <a:cubicBezTo>
                    <a:pt x="21039" y="17455"/>
                    <a:pt x="21039" y="13174"/>
                    <a:pt x="18782" y="10792"/>
                  </a:cubicBezTo>
                  <a:lnTo>
                    <a:pt x="10239" y="1779"/>
                  </a:lnTo>
                  <a:cubicBezTo>
                    <a:pt x="9110" y="588"/>
                    <a:pt x="7539" y="0"/>
                    <a:pt x="5968"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16" name="Google Shape;595;p74"/>
            <p:cNvSpPr/>
            <p:nvPr/>
          </p:nvSpPr>
          <p:spPr>
            <a:xfrm rot="20113109">
              <a:off x="295945" y="399338"/>
              <a:ext cx="389158" cy="286038"/>
            </a:xfrm>
            <a:custGeom>
              <a:avLst/>
              <a:gdLst/>
              <a:ahLst/>
              <a:cxnLst>
                <a:cxn ang="0">
                  <a:pos x="wd2" y="hd2"/>
                </a:cxn>
                <a:cxn ang="5400000">
                  <a:pos x="wd2" y="hd2"/>
                </a:cxn>
                <a:cxn ang="10800000">
                  <a:pos x="wd2" y="hd2"/>
                </a:cxn>
                <a:cxn ang="16200000">
                  <a:pos x="wd2" y="hd2"/>
                </a:cxn>
              </a:cxnLst>
              <a:rect l="0" t="0" r="r" b="b"/>
              <a:pathLst>
                <a:path w="21096" h="21600" fill="norm" stroke="1" extrusionOk="0">
                  <a:moveTo>
                    <a:pt x="3518" y="6724"/>
                  </a:moveTo>
                  <a:cubicBezTo>
                    <a:pt x="3827" y="6724"/>
                    <a:pt x="4139" y="6871"/>
                    <a:pt x="4358" y="7170"/>
                  </a:cubicBezTo>
                  <a:cubicBezTo>
                    <a:pt x="4802" y="7767"/>
                    <a:pt x="4802" y="8836"/>
                    <a:pt x="4358" y="9433"/>
                  </a:cubicBezTo>
                  <a:cubicBezTo>
                    <a:pt x="4139" y="9731"/>
                    <a:pt x="3827" y="9878"/>
                    <a:pt x="3518" y="9878"/>
                  </a:cubicBezTo>
                  <a:cubicBezTo>
                    <a:pt x="3209" y="9878"/>
                    <a:pt x="2899" y="9731"/>
                    <a:pt x="2677" y="9433"/>
                  </a:cubicBezTo>
                  <a:cubicBezTo>
                    <a:pt x="2233" y="8836"/>
                    <a:pt x="2233" y="7767"/>
                    <a:pt x="2677" y="7170"/>
                  </a:cubicBezTo>
                  <a:cubicBezTo>
                    <a:pt x="2899" y="6871"/>
                    <a:pt x="3209" y="6724"/>
                    <a:pt x="3518" y="6724"/>
                  </a:cubicBezTo>
                  <a:close/>
                  <a:moveTo>
                    <a:pt x="11796" y="3721"/>
                  </a:moveTo>
                  <a:lnTo>
                    <a:pt x="17992" y="8719"/>
                  </a:lnTo>
                  <a:lnTo>
                    <a:pt x="16398" y="10740"/>
                  </a:lnTo>
                  <a:lnTo>
                    <a:pt x="10202" y="5863"/>
                  </a:lnTo>
                  <a:lnTo>
                    <a:pt x="11796" y="3721"/>
                  </a:lnTo>
                  <a:close/>
                  <a:moveTo>
                    <a:pt x="10025" y="15529"/>
                  </a:moveTo>
                  <a:cubicBezTo>
                    <a:pt x="10312" y="15529"/>
                    <a:pt x="10601" y="15681"/>
                    <a:pt x="10821" y="15979"/>
                  </a:cubicBezTo>
                  <a:cubicBezTo>
                    <a:pt x="11352" y="16572"/>
                    <a:pt x="11352" y="17645"/>
                    <a:pt x="10821" y="18238"/>
                  </a:cubicBezTo>
                  <a:cubicBezTo>
                    <a:pt x="10601" y="18536"/>
                    <a:pt x="10312" y="18684"/>
                    <a:pt x="10025" y="18684"/>
                  </a:cubicBezTo>
                  <a:cubicBezTo>
                    <a:pt x="9736" y="18684"/>
                    <a:pt x="9449" y="18536"/>
                    <a:pt x="9227" y="18238"/>
                  </a:cubicBezTo>
                  <a:cubicBezTo>
                    <a:pt x="8786" y="17645"/>
                    <a:pt x="8786" y="16572"/>
                    <a:pt x="9227" y="15979"/>
                  </a:cubicBezTo>
                  <a:cubicBezTo>
                    <a:pt x="9449" y="15681"/>
                    <a:pt x="9736" y="15529"/>
                    <a:pt x="10025" y="15529"/>
                  </a:cubicBezTo>
                  <a:close/>
                  <a:moveTo>
                    <a:pt x="11754" y="0"/>
                  </a:moveTo>
                  <a:cubicBezTo>
                    <a:pt x="11430" y="0"/>
                    <a:pt x="11093" y="140"/>
                    <a:pt x="10821" y="506"/>
                  </a:cubicBezTo>
                  <a:lnTo>
                    <a:pt x="6662" y="6101"/>
                  </a:lnTo>
                  <a:lnTo>
                    <a:pt x="6041" y="4790"/>
                  </a:lnTo>
                  <a:cubicBezTo>
                    <a:pt x="5378" y="3898"/>
                    <a:pt x="4493" y="3453"/>
                    <a:pt x="3585" y="3453"/>
                  </a:cubicBezTo>
                  <a:cubicBezTo>
                    <a:pt x="2677" y="3453"/>
                    <a:pt x="1747" y="3898"/>
                    <a:pt x="994" y="4790"/>
                  </a:cubicBezTo>
                  <a:cubicBezTo>
                    <a:pt x="-332" y="6577"/>
                    <a:pt x="-332" y="9550"/>
                    <a:pt x="994" y="11454"/>
                  </a:cubicBezTo>
                  <a:cubicBezTo>
                    <a:pt x="1660" y="12349"/>
                    <a:pt x="2545" y="12795"/>
                    <a:pt x="3453" y="12795"/>
                  </a:cubicBezTo>
                  <a:cubicBezTo>
                    <a:pt x="4358" y="12795"/>
                    <a:pt x="5288" y="12349"/>
                    <a:pt x="6041" y="11454"/>
                  </a:cubicBezTo>
                  <a:lnTo>
                    <a:pt x="8696" y="7884"/>
                  </a:lnTo>
                  <a:lnTo>
                    <a:pt x="14895" y="12881"/>
                  </a:lnTo>
                  <a:lnTo>
                    <a:pt x="13299" y="14906"/>
                  </a:lnTo>
                  <a:lnTo>
                    <a:pt x="12681" y="13599"/>
                  </a:lnTo>
                  <a:cubicBezTo>
                    <a:pt x="12018" y="12704"/>
                    <a:pt x="11133" y="12258"/>
                    <a:pt x="10225" y="12258"/>
                  </a:cubicBezTo>
                  <a:cubicBezTo>
                    <a:pt x="9317" y="12258"/>
                    <a:pt x="8387" y="12704"/>
                    <a:pt x="7634" y="13599"/>
                  </a:cubicBezTo>
                  <a:cubicBezTo>
                    <a:pt x="6308" y="15382"/>
                    <a:pt x="6308" y="18359"/>
                    <a:pt x="7634" y="20263"/>
                  </a:cubicBezTo>
                  <a:cubicBezTo>
                    <a:pt x="8297" y="21154"/>
                    <a:pt x="9182" y="21600"/>
                    <a:pt x="10090" y="21600"/>
                  </a:cubicBezTo>
                  <a:cubicBezTo>
                    <a:pt x="10998" y="21600"/>
                    <a:pt x="11928" y="21154"/>
                    <a:pt x="12681" y="20263"/>
                  </a:cubicBezTo>
                  <a:lnTo>
                    <a:pt x="20824" y="9312"/>
                  </a:lnTo>
                  <a:cubicBezTo>
                    <a:pt x="21268" y="8719"/>
                    <a:pt x="21178" y="7529"/>
                    <a:pt x="20470" y="6932"/>
                  </a:cubicBezTo>
                  <a:lnTo>
                    <a:pt x="12327" y="147"/>
                  </a:lnTo>
                  <a:cubicBezTo>
                    <a:pt x="12155" y="57"/>
                    <a:pt x="11956" y="0"/>
                    <a:pt x="11754"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grpSp>
        <p:nvGrpSpPr>
          <p:cNvPr id="720" name="Google Shape;596;p74"/>
          <p:cNvGrpSpPr/>
          <p:nvPr/>
        </p:nvGrpSpPr>
        <p:grpSpPr>
          <a:xfrm>
            <a:off x="968886" y="3945961"/>
            <a:ext cx="605587" cy="571886"/>
            <a:chOff x="0" y="0"/>
            <a:chExt cx="605585" cy="571884"/>
          </a:xfrm>
        </p:grpSpPr>
        <p:sp>
          <p:nvSpPr>
            <p:cNvPr id="718" name="Google Shape;597;p74"/>
            <p:cNvSpPr/>
            <p:nvPr/>
          </p:nvSpPr>
          <p:spPr>
            <a:xfrm>
              <a:off x="0" y="0"/>
              <a:ext cx="605586" cy="571885"/>
            </a:xfrm>
            <a:custGeom>
              <a:avLst/>
              <a:gdLst/>
              <a:ahLst/>
              <a:cxnLst>
                <a:cxn ang="0">
                  <a:pos x="wd2" y="hd2"/>
                </a:cxn>
                <a:cxn ang="5400000">
                  <a:pos x="wd2" y="hd2"/>
                </a:cxn>
                <a:cxn ang="10800000">
                  <a:pos x="wd2" y="hd2"/>
                </a:cxn>
                <a:cxn ang="16200000">
                  <a:pos x="wd2" y="hd2"/>
                </a:cxn>
              </a:cxnLst>
              <a:rect l="0" t="0" r="r" b="b"/>
              <a:pathLst>
                <a:path w="20676" h="21600" fill="norm" stroke="1" extrusionOk="0">
                  <a:moveTo>
                    <a:pt x="8133" y="1408"/>
                  </a:moveTo>
                  <a:cubicBezTo>
                    <a:pt x="9011" y="1408"/>
                    <a:pt x="9887" y="1578"/>
                    <a:pt x="10698" y="1914"/>
                  </a:cubicBezTo>
                  <a:cubicBezTo>
                    <a:pt x="14383" y="3616"/>
                    <a:pt x="15868" y="8190"/>
                    <a:pt x="13923" y="11754"/>
                  </a:cubicBezTo>
                  <a:cubicBezTo>
                    <a:pt x="13871" y="11860"/>
                    <a:pt x="13871" y="11860"/>
                    <a:pt x="13871" y="11912"/>
                  </a:cubicBezTo>
                  <a:cubicBezTo>
                    <a:pt x="13614" y="12444"/>
                    <a:pt x="13257" y="12924"/>
                    <a:pt x="12847" y="13295"/>
                  </a:cubicBezTo>
                  <a:cubicBezTo>
                    <a:pt x="12591" y="13508"/>
                    <a:pt x="12386" y="13720"/>
                    <a:pt x="12233" y="13827"/>
                  </a:cubicBezTo>
                  <a:cubicBezTo>
                    <a:pt x="12079" y="13881"/>
                    <a:pt x="12131" y="13881"/>
                    <a:pt x="12079" y="13987"/>
                  </a:cubicBezTo>
                  <a:cubicBezTo>
                    <a:pt x="11210" y="14625"/>
                    <a:pt x="10288" y="15103"/>
                    <a:pt x="9213" y="15315"/>
                  </a:cubicBezTo>
                  <a:cubicBezTo>
                    <a:pt x="8841" y="15378"/>
                    <a:pt x="8474" y="15408"/>
                    <a:pt x="8111" y="15408"/>
                  </a:cubicBezTo>
                  <a:cubicBezTo>
                    <a:pt x="4427" y="15408"/>
                    <a:pt x="1330" y="12319"/>
                    <a:pt x="1330" y="8349"/>
                  </a:cubicBezTo>
                  <a:cubicBezTo>
                    <a:pt x="1330" y="6063"/>
                    <a:pt x="2508" y="3828"/>
                    <a:pt x="4300" y="2606"/>
                  </a:cubicBezTo>
                  <a:cubicBezTo>
                    <a:pt x="5444" y="1803"/>
                    <a:pt x="6792" y="1408"/>
                    <a:pt x="8133" y="1408"/>
                  </a:cubicBezTo>
                  <a:close/>
                  <a:moveTo>
                    <a:pt x="14537" y="13295"/>
                  </a:moveTo>
                  <a:lnTo>
                    <a:pt x="18938" y="17869"/>
                  </a:lnTo>
                  <a:cubicBezTo>
                    <a:pt x="19195" y="18134"/>
                    <a:pt x="19297" y="18401"/>
                    <a:pt x="19297" y="18827"/>
                  </a:cubicBezTo>
                  <a:cubicBezTo>
                    <a:pt x="19297" y="19571"/>
                    <a:pt x="18733" y="20103"/>
                    <a:pt x="18119" y="20103"/>
                  </a:cubicBezTo>
                  <a:cubicBezTo>
                    <a:pt x="17760" y="20103"/>
                    <a:pt x="17453" y="19942"/>
                    <a:pt x="17198" y="19677"/>
                  </a:cubicBezTo>
                  <a:lnTo>
                    <a:pt x="12795" y="15103"/>
                  </a:lnTo>
                  <a:cubicBezTo>
                    <a:pt x="12847" y="15050"/>
                    <a:pt x="13820" y="14358"/>
                    <a:pt x="14537" y="13295"/>
                  </a:cubicBezTo>
                  <a:close/>
                  <a:moveTo>
                    <a:pt x="8035" y="0"/>
                  </a:moveTo>
                  <a:cubicBezTo>
                    <a:pt x="5323" y="0"/>
                    <a:pt x="2815" y="1489"/>
                    <a:pt x="1382" y="3722"/>
                  </a:cubicBezTo>
                  <a:cubicBezTo>
                    <a:pt x="-153" y="6116"/>
                    <a:pt x="-410" y="9093"/>
                    <a:pt x="614" y="11700"/>
                  </a:cubicBezTo>
                  <a:cubicBezTo>
                    <a:pt x="1978" y="14956"/>
                    <a:pt x="5042" y="16833"/>
                    <a:pt x="8121" y="16833"/>
                  </a:cubicBezTo>
                  <a:cubicBezTo>
                    <a:pt x="9319" y="16833"/>
                    <a:pt x="10516" y="16549"/>
                    <a:pt x="11619" y="15955"/>
                  </a:cubicBezTo>
                  <a:lnTo>
                    <a:pt x="16327" y="20793"/>
                  </a:lnTo>
                  <a:cubicBezTo>
                    <a:pt x="16792" y="21313"/>
                    <a:pt x="17504" y="21600"/>
                    <a:pt x="18222" y="21600"/>
                  </a:cubicBezTo>
                  <a:cubicBezTo>
                    <a:pt x="18535" y="21600"/>
                    <a:pt x="18849" y="21544"/>
                    <a:pt x="19143" y="21433"/>
                  </a:cubicBezTo>
                  <a:cubicBezTo>
                    <a:pt x="20781" y="20528"/>
                    <a:pt x="21190" y="18241"/>
                    <a:pt x="19962" y="16965"/>
                  </a:cubicBezTo>
                  <a:lnTo>
                    <a:pt x="15304" y="12125"/>
                  </a:lnTo>
                  <a:cubicBezTo>
                    <a:pt x="16379" y="9892"/>
                    <a:pt x="16379" y="7340"/>
                    <a:pt x="15458" y="5106"/>
                  </a:cubicBezTo>
                  <a:cubicBezTo>
                    <a:pt x="14280" y="2075"/>
                    <a:pt x="11312" y="0"/>
                    <a:pt x="8035"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19" name="Google Shape;598;p74"/>
            <p:cNvSpPr/>
            <p:nvPr/>
          </p:nvSpPr>
          <p:spPr>
            <a:xfrm>
              <a:off x="77935" y="74010"/>
              <a:ext cx="313409" cy="293988"/>
            </a:xfrm>
            <a:custGeom>
              <a:avLst/>
              <a:gdLst/>
              <a:ahLst/>
              <a:cxnLst>
                <a:cxn ang="0">
                  <a:pos x="wd2" y="hd2"/>
                </a:cxn>
                <a:cxn ang="5400000">
                  <a:pos x="wd2" y="hd2"/>
                </a:cxn>
                <a:cxn ang="10800000">
                  <a:pos x="wd2" y="hd2"/>
                </a:cxn>
                <a:cxn ang="16200000">
                  <a:pos x="wd2" y="hd2"/>
                </a:cxn>
              </a:cxnLst>
              <a:rect l="0" t="0" r="r" b="b"/>
              <a:pathLst>
                <a:path w="21503" h="21600" fill="norm" stroke="1" extrusionOk="0">
                  <a:moveTo>
                    <a:pt x="10800" y="2735"/>
                  </a:moveTo>
                  <a:cubicBezTo>
                    <a:pt x="15328" y="2735"/>
                    <a:pt x="18926" y="6357"/>
                    <a:pt x="18926" y="10803"/>
                  </a:cubicBezTo>
                  <a:cubicBezTo>
                    <a:pt x="18926" y="15151"/>
                    <a:pt x="15430" y="18976"/>
                    <a:pt x="10800" y="18976"/>
                  </a:cubicBezTo>
                  <a:cubicBezTo>
                    <a:pt x="6379" y="18976"/>
                    <a:pt x="2778" y="15358"/>
                    <a:pt x="2778" y="10803"/>
                  </a:cubicBezTo>
                  <a:cubicBezTo>
                    <a:pt x="2778" y="6357"/>
                    <a:pt x="6379" y="2735"/>
                    <a:pt x="10800" y="2735"/>
                  </a:cubicBezTo>
                  <a:close/>
                  <a:moveTo>
                    <a:pt x="10836" y="0"/>
                  </a:moveTo>
                  <a:cubicBezTo>
                    <a:pt x="9403" y="0"/>
                    <a:pt x="7960" y="266"/>
                    <a:pt x="6585" y="768"/>
                  </a:cubicBezTo>
                  <a:cubicBezTo>
                    <a:pt x="2778" y="2423"/>
                    <a:pt x="0" y="6357"/>
                    <a:pt x="0" y="10701"/>
                  </a:cubicBezTo>
                  <a:cubicBezTo>
                    <a:pt x="0" y="14323"/>
                    <a:pt x="1854" y="17735"/>
                    <a:pt x="4835" y="19804"/>
                  </a:cubicBezTo>
                  <a:cubicBezTo>
                    <a:pt x="6637" y="21032"/>
                    <a:pt x="8635" y="21600"/>
                    <a:pt x="10627" y="21600"/>
                  </a:cubicBezTo>
                  <a:cubicBezTo>
                    <a:pt x="12161" y="21600"/>
                    <a:pt x="13689" y="21262"/>
                    <a:pt x="15123" y="20631"/>
                  </a:cubicBezTo>
                  <a:cubicBezTo>
                    <a:pt x="19031" y="18875"/>
                    <a:pt x="21499" y="14944"/>
                    <a:pt x="21499" y="10701"/>
                  </a:cubicBezTo>
                  <a:cubicBezTo>
                    <a:pt x="21600" y="7286"/>
                    <a:pt x="19853" y="3875"/>
                    <a:pt x="16869" y="1803"/>
                  </a:cubicBezTo>
                  <a:cubicBezTo>
                    <a:pt x="15034" y="575"/>
                    <a:pt x="12945" y="0"/>
                    <a:pt x="10836"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grpSp>
        <p:nvGrpSpPr>
          <p:cNvPr id="724" name="Google Shape;599;p74"/>
          <p:cNvGrpSpPr/>
          <p:nvPr/>
        </p:nvGrpSpPr>
        <p:grpSpPr>
          <a:xfrm>
            <a:off x="8151294" y="4087426"/>
            <a:ext cx="566228" cy="559970"/>
            <a:chOff x="0" y="0"/>
            <a:chExt cx="566227" cy="559969"/>
          </a:xfrm>
        </p:grpSpPr>
        <p:sp>
          <p:nvSpPr>
            <p:cNvPr id="721" name="Google Shape;600;p74"/>
            <p:cNvSpPr/>
            <p:nvPr/>
          </p:nvSpPr>
          <p:spPr>
            <a:xfrm>
              <a:off x="0" y="0"/>
              <a:ext cx="566228" cy="559970"/>
            </a:xfrm>
            <a:custGeom>
              <a:avLst/>
              <a:gdLst/>
              <a:ahLst/>
              <a:cxnLst>
                <a:cxn ang="0">
                  <a:pos x="wd2" y="hd2"/>
                </a:cxn>
                <a:cxn ang="5400000">
                  <a:pos x="wd2" y="hd2"/>
                </a:cxn>
                <a:cxn ang="10800000">
                  <a:pos x="wd2" y="hd2"/>
                </a:cxn>
                <a:cxn ang="16200000">
                  <a:pos x="wd2" y="hd2"/>
                </a:cxn>
              </a:cxnLst>
              <a:rect l="0" t="0" r="r" b="b"/>
              <a:pathLst>
                <a:path w="21584" h="21600" fill="norm" stroke="1" extrusionOk="0">
                  <a:moveTo>
                    <a:pt x="5761" y="1251"/>
                  </a:moveTo>
                  <a:cubicBezTo>
                    <a:pt x="6768" y="1251"/>
                    <a:pt x="7680" y="2118"/>
                    <a:pt x="7680" y="3176"/>
                  </a:cubicBezTo>
                  <a:cubicBezTo>
                    <a:pt x="7152" y="2742"/>
                    <a:pt x="6480" y="2503"/>
                    <a:pt x="5808" y="2503"/>
                  </a:cubicBezTo>
                  <a:cubicBezTo>
                    <a:pt x="5089" y="2503"/>
                    <a:pt x="4464" y="2742"/>
                    <a:pt x="3888" y="3127"/>
                  </a:cubicBezTo>
                  <a:cubicBezTo>
                    <a:pt x="3888" y="2118"/>
                    <a:pt x="4752" y="1251"/>
                    <a:pt x="5761" y="1251"/>
                  </a:cubicBezTo>
                  <a:close/>
                  <a:moveTo>
                    <a:pt x="15984" y="1251"/>
                  </a:moveTo>
                  <a:cubicBezTo>
                    <a:pt x="16993" y="1251"/>
                    <a:pt x="17808" y="2118"/>
                    <a:pt x="17904" y="3127"/>
                  </a:cubicBezTo>
                  <a:cubicBezTo>
                    <a:pt x="17328" y="2695"/>
                    <a:pt x="16705" y="2503"/>
                    <a:pt x="15984" y="2503"/>
                  </a:cubicBezTo>
                  <a:cubicBezTo>
                    <a:pt x="15265" y="2503"/>
                    <a:pt x="14593" y="2742"/>
                    <a:pt x="14113" y="3176"/>
                  </a:cubicBezTo>
                  <a:cubicBezTo>
                    <a:pt x="14064" y="2118"/>
                    <a:pt x="14881" y="1251"/>
                    <a:pt x="15984" y="1251"/>
                  </a:cubicBezTo>
                  <a:close/>
                  <a:moveTo>
                    <a:pt x="10272" y="8852"/>
                  </a:moveTo>
                  <a:lnTo>
                    <a:pt x="10272" y="11402"/>
                  </a:lnTo>
                  <a:lnTo>
                    <a:pt x="8928" y="11402"/>
                  </a:lnTo>
                  <a:lnTo>
                    <a:pt x="8928" y="8852"/>
                  </a:lnTo>
                  <a:close/>
                  <a:moveTo>
                    <a:pt x="12768" y="8804"/>
                  </a:moveTo>
                  <a:lnTo>
                    <a:pt x="12768" y="11402"/>
                  </a:lnTo>
                  <a:lnTo>
                    <a:pt x="11473" y="11402"/>
                  </a:lnTo>
                  <a:lnTo>
                    <a:pt x="11473" y="8804"/>
                  </a:lnTo>
                  <a:close/>
                  <a:moveTo>
                    <a:pt x="12768" y="12701"/>
                  </a:moveTo>
                  <a:lnTo>
                    <a:pt x="12768" y="13952"/>
                  </a:lnTo>
                  <a:lnTo>
                    <a:pt x="8928" y="13952"/>
                  </a:lnTo>
                  <a:lnTo>
                    <a:pt x="8928" y="12701"/>
                  </a:lnTo>
                  <a:close/>
                  <a:moveTo>
                    <a:pt x="5761" y="3801"/>
                  </a:moveTo>
                  <a:cubicBezTo>
                    <a:pt x="6768" y="3801"/>
                    <a:pt x="7680" y="4619"/>
                    <a:pt x="7680" y="5628"/>
                  </a:cubicBezTo>
                  <a:lnTo>
                    <a:pt x="7680" y="13999"/>
                  </a:lnTo>
                  <a:cubicBezTo>
                    <a:pt x="6913" y="13182"/>
                    <a:pt x="5761" y="12701"/>
                    <a:pt x="4513" y="12701"/>
                  </a:cubicBezTo>
                  <a:cubicBezTo>
                    <a:pt x="3600" y="12701"/>
                    <a:pt x="2832" y="12941"/>
                    <a:pt x="2112" y="13422"/>
                  </a:cubicBezTo>
                  <a:lnTo>
                    <a:pt x="3888" y="5340"/>
                  </a:lnTo>
                  <a:cubicBezTo>
                    <a:pt x="4080" y="4427"/>
                    <a:pt x="4848" y="3801"/>
                    <a:pt x="5761" y="3801"/>
                  </a:cubicBezTo>
                  <a:close/>
                  <a:moveTo>
                    <a:pt x="15984" y="3801"/>
                  </a:moveTo>
                  <a:cubicBezTo>
                    <a:pt x="16897" y="3801"/>
                    <a:pt x="17665" y="4427"/>
                    <a:pt x="17857" y="5340"/>
                  </a:cubicBezTo>
                  <a:lnTo>
                    <a:pt x="19633" y="13422"/>
                  </a:lnTo>
                  <a:cubicBezTo>
                    <a:pt x="18912" y="12893"/>
                    <a:pt x="18144" y="12701"/>
                    <a:pt x="17232" y="12701"/>
                  </a:cubicBezTo>
                  <a:cubicBezTo>
                    <a:pt x="15984" y="12701"/>
                    <a:pt x="14881" y="13182"/>
                    <a:pt x="14064" y="13999"/>
                  </a:cubicBezTo>
                  <a:lnTo>
                    <a:pt x="14064" y="5628"/>
                  </a:lnTo>
                  <a:cubicBezTo>
                    <a:pt x="14064" y="4619"/>
                    <a:pt x="14881" y="3801"/>
                    <a:pt x="15984" y="3801"/>
                  </a:cubicBezTo>
                  <a:close/>
                  <a:moveTo>
                    <a:pt x="4513" y="13855"/>
                  </a:moveTo>
                  <a:cubicBezTo>
                    <a:pt x="6241" y="13855"/>
                    <a:pt x="7680" y="15298"/>
                    <a:pt x="7680" y="17079"/>
                  </a:cubicBezTo>
                  <a:cubicBezTo>
                    <a:pt x="7680" y="18858"/>
                    <a:pt x="6241" y="20253"/>
                    <a:pt x="4513" y="20253"/>
                  </a:cubicBezTo>
                  <a:cubicBezTo>
                    <a:pt x="2784" y="20253"/>
                    <a:pt x="1344" y="18810"/>
                    <a:pt x="1344" y="17079"/>
                  </a:cubicBezTo>
                  <a:cubicBezTo>
                    <a:pt x="1344" y="15298"/>
                    <a:pt x="2688" y="13855"/>
                    <a:pt x="4513" y="13855"/>
                  </a:cubicBezTo>
                  <a:close/>
                  <a:moveTo>
                    <a:pt x="17232" y="13855"/>
                  </a:moveTo>
                  <a:cubicBezTo>
                    <a:pt x="18961" y="13855"/>
                    <a:pt x="20401" y="15249"/>
                    <a:pt x="20401" y="17079"/>
                  </a:cubicBezTo>
                  <a:cubicBezTo>
                    <a:pt x="20352" y="18858"/>
                    <a:pt x="18961" y="20253"/>
                    <a:pt x="17232" y="20253"/>
                  </a:cubicBezTo>
                  <a:cubicBezTo>
                    <a:pt x="15504" y="20253"/>
                    <a:pt x="14064" y="18810"/>
                    <a:pt x="14064" y="17079"/>
                  </a:cubicBezTo>
                  <a:cubicBezTo>
                    <a:pt x="14064" y="15298"/>
                    <a:pt x="15504" y="13855"/>
                    <a:pt x="17232" y="13855"/>
                  </a:cubicBezTo>
                  <a:close/>
                  <a:moveTo>
                    <a:pt x="5712" y="0"/>
                  </a:moveTo>
                  <a:cubicBezTo>
                    <a:pt x="3984" y="0"/>
                    <a:pt x="2544" y="1444"/>
                    <a:pt x="2544" y="3176"/>
                  </a:cubicBezTo>
                  <a:cubicBezTo>
                    <a:pt x="2544" y="3608"/>
                    <a:pt x="2640" y="4042"/>
                    <a:pt x="2784" y="4427"/>
                  </a:cubicBezTo>
                  <a:cubicBezTo>
                    <a:pt x="2640" y="4666"/>
                    <a:pt x="2592" y="4859"/>
                    <a:pt x="2592" y="5100"/>
                  </a:cubicBezTo>
                  <a:lnTo>
                    <a:pt x="96" y="16308"/>
                  </a:lnTo>
                  <a:cubicBezTo>
                    <a:pt x="0" y="16598"/>
                    <a:pt x="0" y="16837"/>
                    <a:pt x="0" y="17126"/>
                  </a:cubicBezTo>
                  <a:cubicBezTo>
                    <a:pt x="0" y="19580"/>
                    <a:pt x="2016" y="21600"/>
                    <a:pt x="4464" y="21600"/>
                  </a:cubicBezTo>
                  <a:cubicBezTo>
                    <a:pt x="6913" y="21600"/>
                    <a:pt x="8832" y="19580"/>
                    <a:pt x="8832" y="17126"/>
                  </a:cubicBezTo>
                  <a:lnTo>
                    <a:pt x="8832" y="15202"/>
                  </a:lnTo>
                  <a:lnTo>
                    <a:pt x="12672" y="15202"/>
                  </a:lnTo>
                  <a:lnTo>
                    <a:pt x="12672" y="17079"/>
                  </a:lnTo>
                  <a:cubicBezTo>
                    <a:pt x="12672" y="19531"/>
                    <a:pt x="14640" y="21504"/>
                    <a:pt x="17040" y="21504"/>
                  </a:cubicBezTo>
                  <a:cubicBezTo>
                    <a:pt x="19441" y="21504"/>
                    <a:pt x="21504" y="19531"/>
                    <a:pt x="21504" y="17079"/>
                  </a:cubicBezTo>
                  <a:cubicBezTo>
                    <a:pt x="21600" y="16837"/>
                    <a:pt x="21600" y="16598"/>
                    <a:pt x="21553" y="16308"/>
                  </a:cubicBezTo>
                  <a:cubicBezTo>
                    <a:pt x="21553" y="16308"/>
                    <a:pt x="19104" y="5292"/>
                    <a:pt x="19008" y="5100"/>
                  </a:cubicBezTo>
                  <a:cubicBezTo>
                    <a:pt x="18961" y="4859"/>
                    <a:pt x="18912" y="4619"/>
                    <a:pt x="18865" y="4427"/>
                  </a:cubicBezTo>
                  <a:cubicBezTo>
                    <a:pt x="19008" y="4042"/>
                    <a:pt x="19104" y="3608"/>
                    <a:pt x="19104" y="3176"/>
                  </a:cubicBezTo>
                  <a:cubicBezTo>
                    <a:pt x="19104" y="1444"/>
                    <a:pt x="17665" y="0"/>
                    <a:pt x="15888" y="0"/>
                  </a:cubicBezTo>
                  <a:cubicBezTo>
                    <a:pt x="14160" y="0"/>
                    <a:pt x="12720" y="1444"/>
                    <a:pt x="12720" y="3176"/>
                  </a:cubicBezTo>
                  <a:cubicBezTo>
                    <a:pt x="12720" y="3608"/>
                    <a:pt x="12864" y="4042"/>
                    <a:pt x="12960" y="4427"/>
                  </a:cubicBezTo>
                  <a:cubicBezTo>
                    <a:pt x="12816" y="4811"/>
                    <a:pt x="12720" y="5292"/>
                    <a:pt x="12720" y="5724"/>
                  </a:cubicBezTo>
                  <a:lnTo>
                    <a:pt x="12720" y="7650"/>
                  </a:lnTo>
                  <a:lnTo>
                    <a:pt x="8880" y="7650"/>
                  </a:lnTo>
                  <a:lnTo>
                    <a:pt x="8880" y="5724"/>
                  </a:lnTo>
                  <a:cubicBezTo>
                    <a:pt x="8880" y="5292"/>
                    <a:pt x="8784" y="4811"/>
                    <a:pt x="8640" y="4427"/>
                  </a:cubicBezTo>
                  <a:cubicBezTo>
                    <a:pt x="8832" y="4042"/>
                    <a:pt x="8880" y="3608"/>
                    <a:pt x="8880" y="3176"/>
                  </a:cubicBezTo>
                  <a:cubicBezTo>
                    <a:pt x="8880" y="1444"/>
                    <a:pt x="7440" y="0"/>
                    <a:pt x="5712"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22" name="Google Shape;601;p74"/>
            <p:cNvSpPr/>
            <p:nvPr/>
          </p:nvSpPr>
          <p:spPr>
            <a:xfrm>
              <a:off x="402977" y="394108"/>
              <a:ext cx="99487" cy="98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57" y="7107"/>
                  </a:moveTo>
                  <a:cubicBezTo>
                    <a:pt x="12575" y="7107"/>
                    <a:pt x="14484" y="9025"/>
                    <a:pt x="14484" y="10665"/>
                  </a:cubicBezTo>
                  <a:cubicBezTo>
                    <a:pt x="13937" y="12575"/>
                    <a:pt x="12297" y="14215"/>
                    <a:pt x="10657" y="14215"/>
                  </a:cubicBezTo>
                  <a:cubicBezTo>
                    <a:pt x="8470" y="14215"/>
                    <a:pt x="7107" y="12575"/>
                    <a:pt x="7107" y="10665"/>
                  </a:cubicBezTo>
                  <a:cubicBezTo>
                    <a:pt x="7107" y="8479"/>
                    <a:pt x="9017" y="7107"/>
                    <a:pt x="10657" y="7107"/>
                  </a:cubicBezTo>
                  <a:close/>
                  <a:moveTo>
                    <a:pt x="10657" y="0"/>
                  </a:moveTo>
                  <a:cubicBezTo>
                    <a:pt x="4921" y="0"/>
                    <a:pt x="0" y="4921"/>
                    <a:pt x="0" y="10665"/>
                  </a:cubicBezTo>
                  <a:cubicBezTo>
                    <a:pt x="0" y="16402"/>
                    <a:pt x="4921" y="21600"/>
                    <a:pt x="10657" y="21600"/>
                  </a:cubicBezTo>
                  <a:cubicBezTo>
                    <a:pt x="16402" y="21600"/>
                    <a:pt x="21600" y="16679"/>
                    <a:pt x="21600" y="10665"/>
                  </a:cubicBezTo>
                  <a:cubicBezTo>
                    <a:pt x="21322" y="4921"/>
                    <a:pt x="16402" y="0"/>
                    <a:pt x="10657"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23" name="Google Shape;602;p74"/>
            <p:cNvSpPr/>
            <p:nvPr/>
          </p:nvSpPr>
          <p:spPr>
            <a:xfrm>
              <a:off x="67989" y="394108"/>
              <a:ext cx="99538" cy="98528"/>
            </a:xfrm>
            <a:custGeom>
              <a:avLst/>
              <a:gdLst/>
              <a:ahLst/>
              <a:cxnLst>
                <a:cxn ang="0">
                  <a:pos x="wd2" y="hd2"/>
                </a:cxn>
                <a:cxn ang="5400000">
                  <a:pos x="wd2" y="hd2"/>
                </a:cxn>
                <a:cxn ang="10800000">
                  <a:pos x="wd2" y="hd2"/>
                </a:cxn>
                <a:cxn ang="16200000">
                  <a:pos x="wd2" y="hd2"/>
                </a:cxn>
              </a:cxnLst>
              <a:rect l="0" t="0" r="r" b="b"/>
              <a:pathLst>
                <a:path w="21337" h="21600" fill="norm" stroke="1" extrusionOk="0">
                  <a:moveTo>
                    <a:pt x="10804" y="7107"/>
                  </a:moveTo>
                  <a:cubicBezTo>
                    <a:pt x="12689" y="7107"/>
                    <a:pt x="14043" y="9025"/>
                    <a:pt x="14043" y="10665"/>
                  </a:cubicBezTo>
                  <a:cubicBezTo>
                    <a:pt x="14583" y="12575"/>
                    <a:pt x="12689" y="14215"/>
                    <a:pt x="10804" y="14215"/>
                  </a:cubicBezTo>
                  <a:cubicBezTo>
                    <a:pt x="8645" y="14215"/>
                    <a:pt x="7017" y="12575"/>
                    <a:pt x="7017" y="10665"/>
                  </a:cubicBezTo>
                  <a:cubicBezTo>
                    <a:pt x="7017" y="8479"/>
                    <a:pt x="8645" y="7107"/>
                    <a:pt x="10804" y="7107"/>
                  </a:cubicBezTo>
                  <a:close/>
                  <a:moveTo>
                    <a:pt x="10804" y="0"/>
                  </a:moveTo>
                  <a:cubicBezTo>
                    <a:pt x="5132" y="0"/>
                    <a:pt x="0" y="4921"/>
                    <a:pt x="0" y="10665"/>
                  </a:cubicBezTo>
                  <a:cubicBezTo>
                    <a:pt x="0" y="16402"/>
                    <a:pt x="4592" y="21600"/>
                    <a:pt x="10804" y="21600"/>
                  </a:cubicBezTo>
                  <a:cubicBezTo>
                    <a:pt x="16468" y="21600"/>
                    <a:pt x="21326" y="16679"/>
                    <a:pt x="21326" y="10665"/>
                  </a:cubicBezTo>
                  <a:cubicBezTo>
                    <a:pt x="21600" y="4921"/>
                    <a:pt x="16742" y="0"/>
                    <a:pt x="10804"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grpSp>
        <p:nvGrpSpPr>
          <p:cNvPr id="729" name="Google Shape;603;p74"/>
          <p:cNvGrpSpPr/>
          <p:nvPr/>
        </p:nvGrpSpPr>
        <p:grpSpPr>
          <a:xfrm>
            <a:off x="7362941" y="796777"/>
            <a:ext cx="702188" cy="701296"/>
            <a:chOff x="0" y="0"/>
            <a:chExt cx="702187" cy="701294"/>
          </a:xfrm>
        </p:grpSpPr>
        <p:sp>
          <p:nvSpPr>
            <p:cNvPr id="725" name="Google Shape;604;p74"/>
            <p:cNvSpPr/>
            <p:nvPr/>
          </p:nvSpPr>
          <p:spPr>
            <a:xfrm>
              <a:off x="457487" y="82491"/>
              <a:ext cx="120885" cy="151889"/>
            </a:xfrm>
            <a:custGeom>
              <a:avLst/>
              <a:gdLst/>
              <a:ahLst/>
              <a:cxnLst>
                <a:cxn ang="0">
                  <a:pos x="wd2" y="hd2"/>
                </a:cxn>
                <a:cxn ang="5400000">
                  <a:pos x="wd2" y="hd2"/>
                </a:cxn>
                <a:cxn ang="10800000">
                  <a:pos x="wd2" y="hd2"/>
                </a:cxn>
                <a:cxn ang="16200000">
                  <a:pos x="wd2" y="hd2"/>
                </a:cxn>
              </a:cxnLst>
              <a:rect l="0" t="0" r="r" b="b"/>
              <a:pathLst>
                <a:path w="21099" h="21600" fill="norm" stroke="1" extrusionOk="0">
                  <a:moveTo>
                    <a:pt x="10463" y="0"/>
                  </a:moveTo>
                  <a:cubicBezTo>
                    <a:pt x="4331" y="0"/>
                    <a:pt x="144" y="4003"/>
                    <a:pt x="144" y="8540"/>
                  </a:cubicBezTo>
                  <a:cubicBezTo>
                    <a:pt x="-501" y="10402"/>
                    <a:pt x="1106" y="11206"/>
                    <a:pt x="3369" y="11206"/>
                  </a:cubicBezTo>
                  <a:cubicBezTo>
                    <a:pt x="5303" y="11206"/>
                    <a:pt x="6911" y="9869"/>
                    <a:pt x="6911" y="8269"/>
                  </a:cubicBezTo>
                  <a:cubicBezTo>
                    <a:pt x="6911" y="6670"/>
                    <a:pt x="8528" y="5341"/>
                    <a:pt x="10463" y="5341"/>
                  </a:cubicBezTo>
                  <a:cubicBezTo>
                    <a:pt x="12398" y="5341"/>
                    <a:pt x="14005" y="6670"/>
                    <a:pt x="14005" y="8269"/>
                  </a:cubicBezTo>
                  <a:cubicBezTo>
                    <a:pt x="14005" y="9336"/>
                    <a:pt x="13360" y="10140"/>
                    <a:pt x="12070" y="10935"/>
                  </a:cubicBezTo>
                  <a:cubicBezTo>
                    <a:pt x="8845" y="12273"/>
                    <a:pt x="6911" y="15201"/>
                    <a:pt x="6911" y="18671"/>
                  </a:cubicBezTo>
                  <a:cubicBezTo>
                    <a:pt x="6911" y="20271"/>
                    <a:pt x="8528" y="21600"/>
                    <a:pt x="10463" y="21600"/>
                  </a:cubicBezTo>
                  <a:cubicBezTo>
                    <a:pt x="12398" y="21600"/>
                    <a:pt x="14005" y="20271"/>
                    <a:pt x="14005" y="18671"/>
                  </a:cubicBezTo>
                  <a:cubicBezTo>
                    <a:pt x="14005" y="17605"/>
                    <a:pt x="14650" y="16539"/>
                    <a:pt x="15295" y="16268"/>
                  </a:cubicBezTo>
                  <a:cubicBezTo>
                    <a:pt x="18847" y="14668"/>
                    <a:pt x="21099" y="11469"/>
                    <a:pt x="21099" y="8540"/>
                  </a:cubicBezTo>
                  <a:cubicBezTo>
                    <a:pt x="21099" y="3470"/>
                    <a:pt x="16267" y="0"/>
                    <a:pt x="10463"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26" name="Google Shape;605;p74"/>
            <p:cNvSpPr/>
            <p:nvPr/>
          </p:nvSpPr>
          <p:spPr>
            <a:xfrm>
              <a:off x="0" y="245628"/>
              <a:ext cx="375142" cy="455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59" y="1955"/>
                  </a:moveTo>
                  <a:cubicBezTo>
                    <a:pt x="12874" y="1955"/>
                    <a:pt x="14471" y="3290"/>
                    <a:pt x="14471" y="4802"/>
                  </a:cubicBezTo>
                  <a:cubicBezTo>
                    <a:pt x="14471" y="6402"/>
                    <a:pt x="12874" y="7646"/>
                    <a:pt x="10959" y="7646"/>
                  </a:cubicBezTo>
                  <a:cubicBezTo>
                    <a:pt x="8939" y="7646"/>
                    <a:pt x="7342" y="6402"/>
                    <a:pt x="7342" y="4802"/>
                  </a:cubicBezTo>
                  <a:cubicBezTo>
                    <a:pt x="7342" y="3290"/>
                    <a:pt x="9044" y="1955"/>
                    <a:pt x="10959" y="1955"/>
                  </a:cubicBezTo>
                  <a:close/>
                  <a:moveTo>
                    <a:pt x="10959" y="9688"/>
                  </a:moveTo>
                  <a:cubicBezTo>
                    <a:pt x="15430" y="9688"/>
                    <a:pt x="19152" y="12800"/>
                    <a:pt x="19152" y="16623"/>
                  </a:cubicBezTo>
                  <a:lnTo>
                    <a:pt x="19152" y="19732"/>
                  </a:lnTo>
                  <a:lnTo>
                    <a:pt x="2661" y="19732"/>
                  </a:lnTo>
                  <a:lnTo>
                    <a:pt x="2661" y="16623"/>
                  </a:lnTo>
                  <a:cubicBezTo>
                    <a:pt x="2661" y="12800"/>
                    <a:pt x="6386" y="9688"/>
                    <a:pt x="10959" y="9688"/>
                  </a:cubicBezTo>
                  <a:close/>
                  <a:moveTo>
                    <a:pt x="10746" y="0"/>
                  </a:moveTo>
                  <a:cubicBezTo>
                    <a:pt x="7555" y="0"/>
                    <a:pt x="4789" y="2223"/>
                    <a:pt x="4789" y="4889"/>
                  </a:cubicBezTo>
                  <a:cubicBezTo>
                    <a:pt x="4789" y="6224"/>
                    <a:pt x="5427" y="7555"/>
                    <a:pt x="6704" y="8444"/>
                  </a:cubicBezTo>
                  <a:cubicBezTo>
                    <a:pt x="2766" y="9779"/>
                    <a:pt x="0" y="12891"/>
                    <a:pt x="0" y="16623"/>
                  </a:cubicBezTo>
                  <a:lnTo>
                    <a:pt x="0" y="20621"/>
                  </a:lnTo>
                  <a:cubicBezTo>
                    <a:pt x="426" y="21157"/>
                    <a:pt x="959" y="21600"/>
                    <a:pt x="1489" y="21600"/>
                  </a:cubicBezTo>
                  <a:lnTo>
                    <a:pt x="20323" y="21600"/>
                  </a:lnTo>
                  <a:cubicBezTo>
                    <a:pt x="21066" y="21600"/>
                    <a:pt x="21600" y="21157"/>
                    <a:pt x="21600" y="20621"/>
                  </a:cubicBezTo>
                  <a:lnTo>
                    <a:pt x="21600" y="16623"/>
                  </a:lnTo>
                  <a:cubicBezTo>
                    <a:pt x="21600" y="12891"/>
                    <a:pt x="18726" y="9779"/>
                    <a:pt x="14896" y="8444"/>
                  </a:cubicBezTo>
                  <a:cubicBezTo>
                    <a:pt x="16068" y="7468"/>
                    <a:pt x="16811" y="6224"/>
                    <a:pt x="16811" y="4889"/>
                  </a:cubicBezTo>
                  <a:cubicBezTo>
                    <a:pt x="16811" y="2223"/>
                    <a:pt x="14150" y="0"/>
                    <a:pt x="10746"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27" name="Google Shape;606;p74"/>
            <p:cNvSpPr/>
            <p:nvPr/>
          </p:nvSpPr>
          <p:spPr>
            <a:xfrm>
              <a:off x="333789" y="-1"/>
              <a:ext cx="368399" cy="371272"/>
            </a:xfrm>
            <a:custGeom>
              <a:avLst/>
              <a:gdLst/>
              <a:ahLst/>
              <a:cxnLst>
                <a:cxn ang="0">
                  <a:pos x="wd2" y="hd2"/>
                </a:cxn>
                <a:cxn ang="5400000">
                  <a:pos x="wd2" y="hd2"/>
                </a:cxn>
                <a:cxn ang="10800000">
                  <a:pos x="wd2" y="hd2"/>
                </a:cxn>
                <a:cxn ang="16200000">
                  <a:pos x="wd2" y="hd2"/>
                </a:cxn>
              </a:cxnLst>
              <a:rect l="0" t="0" r="r" b="b"/>
              <a:pathLst>
                <a:path w="21532" h="21600" fill="norm" stroke="1" extrusionOk="0">
                  <a:moveTo>
                    <a:pt x="10734" y="2292"/>
                  </a:moveTo>
                  <a:cubicBezTo>
                    <a:pt x="15375" y="2292"/>
                    <a:pt x="19156" y="6112"/>
                    <a:pt x="19156" y="10800"/>
                  </a:cubicBezTo>
                  <a:cubicBezTo>
                    <a:pt x="19156" y="15381"/>
                    <a:pt x="15375" y="19200"/>
                    <a:pt x="10734" y="19200"/>
                  </a:cubicBezTo>
                  <a:cubicBezTo>
                    <a:pt x="9222" y="19200"/>
                    <a:pt x="7926" y="18875"/>
                    <a:pt x="6630" y="18110"/>
                  </a:cubicBezTo>
                  <a:cubicBezTo>
                    <a:pt x="6411" y="18002"/>
                    <a:pt x="6089" y="18002"/>
                    <a:pt x="5873" y="18002"/>
                  </a:cubicBezTo>
                  <a:lnTo>
                    <a:pt x="3171" y="18657"/>
                  </a:lnTo>
                  <a:lnTo>
                    <a:pt x="3929" y="16254"/>
                  </a:lnTo>
                  <a:cubicBezTo>
                    <a:pt x="4145" y="15817"/>
                    <a:pt x="3929" y="15599"/>
                    <a:pt x="3819" y="15274"/>
                  </a:cubicBezTo>
                  <a:cubicBezTo>
                    <a:pt x="3065" y="13965"/>
                    <a:pt x="2524" y="12438"/>
                    <a:pt x="2524" y="10800"/>
                  </a:cubicBezTo>
                  <a:cubicBezTo>
                    <a:pt x="2417" y="6001"/>
                    <a:pt x="6195" y="2292"/>
                    <a:pt x="10734" y="2292"/>
                  </a:cubicBezTo>
                  <a:close/>
                  <a:moveTo>
                    <a:pt x="10840" y="0"/>
                  </a:moveTo>
                  <a:cubicBezTo>
                    <a:pt x="4899" y="0"/>
                    <a:pt x="258" y="4910"/>
                    <a:pt x="258" y="10800"/>
                  </a:cubicBezTo>
                  <a:cubicBezTo>
                    <a:pt x="258" y="12656"/>
                    <a:pt x="580" y="14508"/>
                    <a:pt x="1553" y="16146"/>
                  </a:cubicBezTo>
                  <a:lnTo>
                    <a:pt x="42" y="19966"/>
                  </a:lnTo>
                  <a:cubicBezTo>
                    <a:pt x="-68" y="20291"/>
                    <a:pt x="42" y="20727"/>
                    <a:pt x="364" y="21164"/>
                  </a:cubicBezTo>
                  <a:cubicBezTo>
                    <a:pt x="580" y="21382"/>
                    <a:pt x="1012" y="21600"/>
                    <a:pt x="1553" y="21600"/>
                  </a:cubicBezTo>
                  <a:lnTo>
                    <a:pt x="5979" y="20509"/>
                  </a:lnTo>
                  <a:cubicBezTo>
                    <a:pt x="7494" y="21275"/>
                    <a:pt x="9112" y="21600"/>
                    <a:pt x="10840" y="21600"/>
                  </a:cubicBezTo>
                  <a:cubicBezTo>
                    <a:pt x="16781" y="21600"/>
                    <a:pt x="21532" y="16690"/>
                    <a:pt x="21532" y="10800"/>
                  </a:cubicBezTo>
                  <a:cubicBezTo>
                    <a:pt x="21532" y="4799"/>
                    <a:pt x="16671" y="0"/>
                    <a:pt x="10840"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728" name="Google Shape;607;p74"/>
            <p:cNvSpPr/>
            <p:nvPr/>
          </p:nvSpPr>
          <p:spPr>
            <a:xfrm>
              <a:off x="497079" y="245628"/>
              <a:ext cx="40647" cy="43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6" y="0"/>
                  </a:moveTo>
                  <a:cubicBezTo>
                    <a:pt x="4925" y="0"/>
                    <a:pt x="0" y="4707"/>
                    <a:pt x="0" y="11262"/>
                  </a:cubicBezTo>
                  <a:cubicBezTo>
                    <a:pt x="0" y="16893"/>
                    <a:pt x="4925" y="21600"/>
                    <a:pt x="10816" y="21600"/>
                  </a:cubicBezTo>
                  <a:cubicBezTo>
                    <a:pt x="16706" y="21600"/>
                    <a:pt x="21600" y="16893"/>
                    <a:pt x="21600" y="11262"/>
                  </a:cubicBezTo>
                  <a:cubicBezTo>
                    <a:pt x="21600" y="4707"/>
                    <a:pt x="16706" y="0"/>
                    <a:pt x="10816"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sp>
        <p:nvSpPr>
          <p:cNvPr id="730" name="Google Shape;608;p74"/>
          <p:cNvSpPr txBox="1"/>
          <p:nvPr>
            <p:ph type="title"/>
          </p:nvPr>
        </p:nvSpPr>
        <p:spPr>
          <a:xfrm>
            <a:off x="2702249" y="83849"/>
            <a:ext cx="3739501" cy="572702"/>
          </a:xfrm>
          <a:prstGeom prst="rect">
            <a:avLst/>
          </a:prstGeom>
        </p:spPr>
        <p:txBody>
          <a:bodyPr/>
          <a:lstStyle>
            <a:lvl1pPr algn="ctr" defTabSz="768095">
              <a:defRPr b="1" sz="2520"/>
            </a:lvl1pPr>
          </a:lstStyle>
          <a:p>
            <a:pPr/>
            <a:r>
              <a:t>SOLUTIONS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Google Shape;613;p75"/>
          <p:cNvSpPr txBox="1"/>
          <p:nvPr>
            <p:ph type="title"/>
          </p:nvPr>
        </p:nvSpPr>
        <p:spPr>
          <a:xfrm>
            <a:off x="3781075" y="1635449"/>
            <a:ext cx="1714501" cy="973201"/>
          </a:xfrm>
          <a:prstGeom prst="rect">
            <a:avLst/>
          </a:prstGeom>
        </p:spPr>
        <p:txBody>
          <a:bodyPr/>
          <a:lstStyle>
            <a:lvl1pPr defTabSz="795527">
              <a:defRPr sz="5220"/>
            </a:lvl1pPr>
          </a:lstStyle>
          <a:p>
            <a:pPr/>
            <a:r>
              <a:t>02</a:t>
            </a:r>
          </a:p>
        </p:txBody>
      </p:sp>
      <p:sp>
        <p:nvSpPr>
          <p:cNvPr id="735" name="Google Shape;614;p75"/>
          <p:cNvSpPr txBox="1"/>
          <p:nvPr/>
        </p:nvSpPr>
        <p:spPr>
          <a:xfrm>
            <a:off x="1426550" y="2414275"/>
            <a:ext cx="6522450" cy="594301"/>
          </a:xfrm>
          <a:prstGeom prst="rect">
            <a:avLst/>
          </a:prstGeom>
          <a:ln w="12700">
            <a:miter lim="400000"/>
          </a:ln>
          <a:extLst>
            <a:ext uri="{C572A759-6A51-4108-AA02-DFA0A04FC94B}">
              <ma14:wrappingTextBoxFlag xmlns:ma14="http://schemas.microsoft.com/office/mac/drawingml/2011/main" val="1"/>
            </a:ext>
          </a:extLst>
        </p:spPr>
        <p:txBody>
          <a:bodyPr lIns="83774" tIns="83774" rIns="83774" bIns="83774">
            <a:normAutofit fontScale="100000" lnSpcReduction="0"/>
          </a:bodyPr>
          <a:lstStyle>
            <a:lvl1pPr algn="ctr" defTabSz="859536">
              <a:defRPr sz="2820">
                <a:latin typeface="Reem Kufi"/>
                <a:ea typeface="Reem Kufi"/>
                <a:cs typeface="Reem Kufi"/>
                <a:sym typeface="Reem Kufi"/>
              </a:defRPr>
            </a:lvl1pPr>
          </a:lstStyle>
          <a:p>
            <a:pPr/>
            <a:r>
              <a:t>EXPERIENCE PROTOTYPES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737" name="Google Shape;619;p76" descr="Google Shape;619;p76"/>
          <p:cNvPicPr>
            <a:picLocks noChangeAspect="1"/>
          </p:cNvPicPr>
          <p:nvPr/>
        </p:nvPicPr>
        <p:blipFill>
          <a:blip r:embed="rId2">
            <a:extLst/>
          </a:blip>
          <a:stretch>
            <a:fillRect/>
          </a:stretch>
        </p:blipFill>
        <p:spPr>
          <a:xfrm>
            <a:off x="6460199" y="1274522"/>
            <a:ext cx="1206109" cy="1261873"/>
          </a:xfrm>
          <a:prstGeom prst="rect">
            <a:avLst/>
          </a:prstGeom>
          <a:ln>
            <a:solidFill>
              <a:srgbClr val="B7B7B7"/>
            </a:solidFill>
          </a:ln>
        </p:spPr>
      </p:pic>
      <p:sp>
        <p:nvSpPr>
          <p:cNvPr id="738" name="Google Shape;620;p76"/>
          <p:cNvSpPr/>
          <p:nvPr/>
        </p:nvSpPr>
        <p:spPr>
          <a:xfrm>
            <a:off x="4884075" y="541424"/>
            <a:ext cx="3530401" cy="214201"/>
          </a:xfrm>
          <a:prstGeom prst="rect">
            <a:avLst/>
          </a:prstGeom>
          <a:solidFill>
            <a:srgbClr val="000000"/>
          </a:solidFill>
          <a:ln>
            <a:solidFill>
              <a:srgbClr val="000000"/>
            </a:solidFill>
          </a:ln>
        </p:spPr>
        <p:txBody>
          <a:bodyPr lIns="0" tIns="0" rIns="0" bIns="0" anchor="ctr"/>
          <a:lstStyle/>
          <a:p>
            <a:pPr/>
          </a:p>
        </p:txBody>
      </p:sp>
      <p:sp>
        <p:nvSpPr>
          <p:cNvPr id="739" name="Google Shape;621;p76"/>
          <p:cNvSpPr txBox="1"/>
          <p:nvPr>
            <p:ph type="title" idx="4294967295"/>
          </p:nvPr>
        </p:nvSpPr>
        <p:spPr>
          <a:xfrm>
            <a:off x="690149" y="272699"/>
            <a:ext cx="3739501" cy="572702"/>
          </a:xfrm>
          <a:prstGeom prst="rect">
            <a:avLst/>
          </a:prstGeom>
        </p:spPr>
        <p:txBody>
          <a:bodyPr/>
          <a:lstStyle/>
          <a:p>
            <a:pPr algn="r" defTabSz="521208">
              <a:defRPr b="1" sz="1596">
                <a:latin typeface="Reem Kufi"/>
                <a:ea typeface="Reem Kufi"/>
                <a:cs typeface="Reem Kufi"/>
                <a:sym typeface="Reem Kufi"/>
              </a:defRPr>
            </a:pPr>
            <a:r>
              <a:t>OUR INTERVIEWEES</a:t>
            </a:r>
          </a:p>
          <a:p>
            <a:pPr algn="r" defTabSz="521208">
              <a:defRPr b="1" sz="968">
                <a:solidFill>
                  <a:srgbClr val="2932D3"/>
                </a:solidFill>
                <a:latin typeface="Reem Kufi"/>
                <a:ea typeface="Reem Kufi"/>
                <a:cs typeface="Reem Kufi"/>
                <a:sym typeface="Reem Kufi"/>
              </a:defRPr>
            </a:pPr>
            <a:r>
              <a:t>EXPERIENCE PROTOTYPING</a:t>
            </a:r>
          </a:p>
        </p:txBody>
      </p:sp>
      <p:sp>
        <p:nvSpPr>
          <p:cNvPr id="740" name="Google Shape;622;p76"/>
          <p:cNvSpPr/>
          <p:nvPr/>
        </p:nvSpPr>
        <p:spPr>
          <a:xfrm>
            <a:off x="3090250" y="1273876"/>
            <a:ext cx="1206001" cy="1260601"/>
          </a:xfrm>
          <a:prstGeom prst="rect">
            <a:avLst/>
          </a:prstGeom>
          <a:solidFill>
            <a:srgbClr val="E9EDF3"/>
          </a:solidFill>
          <a:ln>
            <a:solidFill>
              <a:srgbClr val="000000"/>
            </a:solidFill>
          </a:ln>
        </p:spPr>
        <p:txBody>
          <a:bodyPr lIns="0" tIns="0" rIns="0" bIns="0" anchor="ctr"/>
          <a:lstStyle/>
          <a:p>
            <a:pPr/>
          </a:p>
        </p:txBody>
      </p:sp>
      <p:pic>
        <p:nvPicPr>
          <p:cNvPr id="741" name="Google Shape;623;p76" descr="Google Shape;623;p76"/>
          <p:cNvPicPr>
            <a:picLocks noChangeAspect="1"/>
          </p:cNvPicPr>
          <p:nvPr/>
        </p:nvPicPr>
        <p:blipFill>
          <a:blip r:embed="rId3">
            <a:extLst/>
          </a:blip>
          <a:srcRect l="11540" t="9721" r="15647" b="8726"/>
          <a:stretch>
            <a:fillRect/>
          </a:stretch>
        </p:blipFill>
        <p:spPr>
          <a:xfrm>
            <a:off x="3097172" y="1274506"/>
            <a:ext cx="1206222" cy="1259752"/>
          </a:xfrm>
          <a:prstGeom prst="rect">
            <a:avLst/>
          </a:prstGeom>
          <a:ln w="12700">
            <a:miter lim="400000"/>
          </a:ln>
        </p:spPr>
      </p:pic>
      <p:sp>
        <p:nvSpPr>
          <p:cNvPr id="742" name="Google Shape;624;p76"/>
          <p:cNvSpPr txBox="1"/>
          <p:nvPr/>
        </p:nvSpPr>
        <p:spPr>
          <a:xfrm>
            <a:off x="3053896" y="2659768"/>
            <a:ext cx="12786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Wesley</a:t>
            </a:r>
          </a:p>
        </p:txBody>
      </p:sp>
      <p:sp>
        <p:nvSpPr>
          <p:cNvPr id="743" name="Google Shape;625;p76"/>
          <p:cNvSpPr txBox="1"/>
          <p:nvPr/>
        </p:nvSpPr>
        <p:spPr>
          <a:xfrm>
            <a:off x="1329500" y="2685178"/>
            <a:ext cx="1278600" cy="228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500">
                <a:solidFill>
                  <a:srgbClr val="252831"/>
                </a:solidFill>
                <a:latin typeface="Montserrat"/>
                <a:ea typeface="Montserrat"/>
                <a:cs typeface="Montserrat"/>
                <a:sym typeface="Montserrat"/>
              </a:defRPr>
            </a:lvl1pPr>
          </a:lstStyle>
          <a:p>
            <a:pPr/>
            <a:r>
              <a:t>Andreley</a:t>
            </a:r>
          </a:p>
        </p:txBody>
      </p:sp>
      <p:sp>
        <p:nvSpPr>
          <p:cNvPr id="744" name="Google Shape;626;p76"/>
          <p:cNvSpPr txBox="1"/>
          <p:nvPr/>
        </p:nvSpPr>
        <p:spPr>
          <a:xfrm>
            <a:off x="3892677" y="4528416"/>
            <a:ext cx="12786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Asante</a:t>
            </a:r>
          </a:p>
        </p:txBody>
      </p:sp>
      <p:sp>
        <p:nvSpPr>
          <p:cNvPr id="745" name="Google Shape;627;p76"/>
          <p:cNvSpPr txBox="1"/>
          <p:nvPr/>
        </p:nvSpPr>
        <p:spPr>
          <a:xfrm>
            <a:off x="2204502" y="4524074"/>
            <a:ext cx="1278600"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Anil</a:t>
            </a:r>
          </a:p>
        </p:txBody>
      </p:sp>
      <p:pic>
        <p:nvPicPr>
          <p:cNvPr id="746" name="Google Shape;628;p76" descr="Google Shape;628;p76"/>
          <p:cNvPicPr>
            <a:picLocks noChangeAspect="1"/>
          </p:cNvPicPr>
          <p:nvPr/>
        </p:nvPicPr>
        <p:blipFill>
          <a:blip r:embed="rId4">
            <a:extLst/>
          </a:blip>
          <a:srcRect l="20354" t="5755" r="20354" b="28913"/>
          <a:stretch>
            <a:fillRect/>
          </a:stretch>
        </p:blipFill>
        <p:spPr>
          <a:xfrm>
            <a:off x="1340867" y="1274519"/>
            <a:ext cx="1255960" cy="1259037"/>
          </a:xfrm>
          <a:prstGeom prst="rect">
            <a:avLst/>
          </a:prstGeom>
          <a:ln w="12700">
            <a:miter lim="400000"/>
          </a:ln>
        </p:spPr>
      </p:pic>
      <p:pic>
        <p:nvPicPr>
          <p:cNvPr id="747" name="Google Shape;629;p76" descr="Google Shape;629;p76"/>
          <p:cNvPicPr>
            <a:picLocks noChangeAspect="1"/>
          </p:cNvPicPr>
          <p:nvPr/>
        </p:nvPicPr>
        <p:blipFill>
          <a:blip r:embed="rId5">
            <a:extLst/>
          </a:blip>
          <a:srcRect l="8068" t="0" r="9753" b="11629"/>
          <a:stretch>
            <a:fillRect/>
          </a:stretch>
        </p:blipFill>
        <p:spPr>
          <a:xfrm>
            <a:off x="2179067" y="3140788"/>
            <a:ext cx="1255959" cy="1260367"/>
          </a:xfrm>
          <a:prstGeom prst="rect">
            <a:avLst/>
          </a:prstGeom>
          <a:ln w="12700">
            <a:miter lim="400000"/>
          </a:ln>
        </p:spPr>
      </p:pic>
      <p:sp>
        <p:nvSpPr>
          <p:cNvPr id="748" name="Google Shape;630;p76"/>
          <p:cNvSpPr/>
          <p:nvPr/>
        </p:nvSpPr>
        <p:spPr>
          <a:xfrm>
            <a:off x="4779019" y="1273349"/>
            <a:ext cx="1206001" cy="1260601"/>
          </a:xfrm>
          <a:prstGeom prst="rect">
            <a:avLst/>
          </a:prstGeom>
          <a:solidFill>
            <a:srgbClr val="E9EDF3"/>
          </a:solidFill>
          <a:ln>
            <a:solidFill>
              <a:srgbClr val="000000"/>
            </a:solidFill>
          </a:ln>
        </p:spPr>
        <p:txBody>
          <a:bodyPr lIns="0" tIns="0" rIns="0" bIns="0" anchor="ctr"/>
          <a:lstStyle/>
          <a:p>
            <a:pPr/>
          </a:p>
        </p:txBody>
      </p:sp>
      <p:sp>
        <p:nvSpPr>
          <p:cNvPr id="749" name="Google Shape;631;p76"/>
          <p:cNvSpPr txBox="1"/>
          <p:nvPr/>
        </p:nvSpPr>
        <p:spPr>
          <a:xfrm>
            <a:off x="4742665" y="2659242"/>
            <a:ext cx="12786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Wilson</a:t>
            </a:r>
          </a:p>
        </p:txBody>
      </p:sp>
      <p:sp>
        <p:nvSpPr>
          <p:cNvPr id="750" name="Google Shape;632;p76"/>
          <p:cNvSpPr txBox="1"/>
          <p:nvPr/>
        </p:nvSpPr>
        <p:spPr>
          <a:xfrm>
            <a:off x="5581446" y="4527892"/>
            <a:ext cx="12786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Gus</a:t>
            </a:r>
          </a:p>
        </p:txBody>
      </p:sp>
      <p:sp>
        <p:nvSpPr>
          <p:cNvPr id="751" name="Google Shape;633;p76"/>
          <p:cNvSpPr/>
          <p:nvPr/>
        </p:nvSpPr>
        <p:spPr>
          <a:xfrm>
            <a:off x="5584461" y="3145971"/>
            <a:ext cx="1206001" cy="1260601"/>
          </a:xfrm>
          <a:prstGeom prst="rect">
            <a:avLst/>
          </a:prstGeom>
          <a:solidFill>
            <a:srgbClr val="E9EDF3"/>
          </a:solidFill>
          <a:ln>
            <a:solidFill>
              <a:srgbClr val="000000"/>
            </a:solidFill>
          </a:ln>
        </p:spPr>
        <p:txBody>
          <a:bodyPr lIns="0" tIns="0" rIns="0" bIns="0" anchor="ctr"/>
          <a:lstStyle/>
          <a:p>
            <a:pPr/>
          </a:p>
        </p:txBody>
      </p:sp>
      <p:pic>
        <p:nvPicPr>
          <p:cNvPr id="752" name="Google Shape;634;p76" descr="Google Shape;634;p76"/>
          <p:cNvPicPr>
            <a:picLocks noChangeAspect="1"/>
          </p:cNvPicPr>
          <p:nvPr/>
        </p:nvPicPr>
        <p:blipFill>
          <a:blip r:embed="rId6">
            <a:extLst/>
          </a:blip>
          <a:stretch>
            <a:fillRect/>
          </a:stretch>
        </p:blipFill>
        <p:spPr>
          <a:xfrm>
            <a:off x="3968999" y="3145975"/>
            <a:ext cx="1206002" cy="1260601"/>
          </a:xfrm>
          <a:prstGeom prst="rect">
            <a:avLst/>
          </a:prstGeom>
          <a:ln w="12700">
            <a:miter lim="400000"/>
          </a:ln>
        </p:spPr>
      </p:pic>
      <p:pic>
        <p:nvPicPr>
          <p:cNvPr id="753" name="Google Shape;635;p76" descr="Google Shape;635;p76"/>
          <p:cNvPicPr>
            <a:picLocks noChangeAspect="1"/>
          </p:cNvPicPr>
          <p:nvPr/>
        </p:nvPicPr>
        <p:blipFill>
          <a:blip r:embed="rId7">
            <a:extLst/>
          </a:blip>
          <a:stretch>
            <a:fillRect/>
          </a:stretch>
        </p:blipFill>
        <p:spPr>
          <a:xfrm>
            <a:off x="4778299" y="1274525"/>
            <a:ext cx="1207009" cy="1261873"/>
          </a:xfrm>
          <a:prstGeom prst="rect">
            <a:avLst/>
          </a:prstGeom>
          <a:ln w="12700">
            <a:miter lim="400000"/>
          </a:ln>
        </p:spPr>
      </p:pic>
      <p:pic>
        <p:nvPicPr>
          <p:cNvPr id="754" name="Google Shape;636;p76" descr="Google Shape;636;p76"/>
          <p:cNvPicPr>
            <a:picLocks noChangeAspect="1"/>
          </p:cNvPicPr>
          <p:nvPr/>
        </p:nvPicPr>
        <p:blipFill>
          <a:blip r:embed="rId8">
            <a:extLst/>
          </a:blip>
          <a:srcRect l="0" t="49013" r="39083" b="0"/>
          <a:stretch>
            <a:fillRect/>
          </a:stretch>
        </p:blipFill>
        <p:spPr>
          <a:xfrm>
            <a:off x="5572124" y="3145325"/>
            <a:ext cx="1255951" cy="1260353"/>
          </a:xfrm>
          <a:prstGeom prst="rect">
            <a:avLst/>
          </a:prstGeom>
          <a:ln w="12700">
            <a:miter lim="400000"/>
          </a:ln>
        </p:spPr>
      </p:pic>
      <p:sp>
        <p:nvSpPr>
          <p:cNvPr id="755" name="Google Shape;637;p76"/>
          <p:cNvSpPr txBox="1"/>
          <p:nvPr/>
        </p:nvSpPr>
        <p:spPr>
          <a:xfrm>
            <a:off x="6431441" y="2659771"/>
            <a:ext cx="12786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Karen</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Google Shape;642;p77"/>
          <p:cNvSpPr txBox="1"/>
          <p:nvPr>
            <p:ph type="title"/>
          </p:nvPr>
        </p:nvSpPr>
        <p:spPr>
          <a:xfrm>
            <a:off x="1418900" y="2101825"/>
            <a:ext cx="6530100" cy="609601"/>
          </a:xfrm>
          <a:prstGeom prst="rect">
            <a:avLst/>
          </a:prstGeom>
        </p:spPr>
        <p:txBody>
          <a:bodyPr lIns="83774" tIns="83774" rIns="83774" bIns="83774" anchor="t"/>
          <a:lstStyle/>
          <a:p>
            <a:pPr defTabSz="365760">
              <a:defRPr sz="1200">
                <a:solidFill>
                  <a:srgbClr val="000000"/>
                </a:solidFill>
              </a:defRPr>
            </a:pPr>
            <a:r>
              <a:t>PROTOTYPE: ASK-A-ANSWER</a:t>
            </a:r>
          </a:p>
          <a:p>
            <a:pPr indent="365760" algn="l" defTabSz="365760">
              <a:lnSpc>
                <a:spcPct val="120000"/>
              </a:lnSpc>
              <a:defRPr sz="680">
                <a:solidFill>
                  <a:srgbClr val="252831"/>
                </a:solidFill>
                <a:latin typeface="Montserrat Light"/>
                <a:ea typeface="Montserrat Light"/>
                <a:cs typeface="Montserrat Light"/>
                <a:sym typeface="Montserrat Light"/>
              </a:defRPr>
            </a:pPr>
            <a:r>
              <a:t>Every response you give ends in a question</a:t>
            </a:r>
          </a:p>
          <a:p>
            <a:pPr indent="365760" algn="l" defTabSz="365760">
              <a:lnSpc>
                <a:spcPct val="120000"/>
              </a:lnSpc>
              <a:spcBef>
                <a:spcPts val="400"/>
              </a:spcBef>
              <a:defRPr sz="1200">
                <a:solidFill>
                  <a:srgbClr val="000000"/>
                </a:solidFill>
              </a:defRPr>
            </a:pPr>
            <a:endParaRPr sz="680">
              <a:solidFill>
                <a:srgbClr val="252831"/>
              </a:solidFill>
              <a:latin typeface="Montserrat Light"/>
              <a:ea typeface="Montserrat Light"/>
              <a:cs typeface="Montserrat Light"/>
              <a:sym typeface="Montserrat Light"/>
            </a:endParaRPr>
          </a:p>
          <a:p>
            <a:pPr indent="365760" algn="l" defTabSz="365760">
              <a:lnSpc>
                <a:spcPct val="120000"/>
              </a:lnSpc>
              <a:spcBef>
                <a:spcPts val="400"/>
              </a:spcBef>
              <a:defRPr sz="1200">
                <a:solidFill>
                  <a:srgbClr val="000000"/>
                </a:solidFill>
              </a:defRPr>
            </a:pPr>
            <a:endParaRPr sz="680">
              <a:solidFill>
                <a:srgbClr val="252831"/>
              </a:solidFill>
              <a:latin typeface="Montserrat Light"/>
              <a:ea typeface="Montserrat Light"/>
              <a:cs typeface="Montserrat Light"/>
              <a:sym typeface="Montserrat Light"/>
            </a:endParaRPr>
          </a:p>
          <a:p>
            <a:pPr defTabSz="365760">
              <a:spcBef>
                <a:spcPts val="400"/>
              </a:spcBef>
              <a:defRPr sz="1200">
                <a:solidFill>
                  <a:srgbClr val="000000"/>
                </a:solidFill>
              </a:defRPr>
            </a:pPr>
            <a:endParaRPr sz="560">
              <a:latin typeface="+mj-lt"/>
              <a:ea typeface="+mj-ea"/>
              <a:cs typeface="+mj-cs"/>
              <a:sym typeface="Arial"/>
            </a:endParaRPr>
          </a:p>
        </p:txBody>
      </p:sp>
      <p:sp>
        <p:nvSpPr>
          <p:cNvPr id="758" name="Google Shape;643;p77"/>
          <p:cNvSpPr txBox="1"/>
          <p:nvPr/>
        </p:nvSpPr>
        <p:spPr>
          <a:xfrm>
            <a:off x="758874" y="3755499"/>
            <a:ext cx="4880102" cy="665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600">
                <a:solidFill>
                  <a:srgbClr val="999999"/>
                </a:solidFill>
                <a:latin typeface="Montserrat Light"/>
                <a:ea typeface="Montserrat Light"/>
                <a:cs typeface="Montserrat Light"/>
                <a:sym typeface="Montserrat Light"/>
              </a:defRPr>
            </a:lvl1pPr>
          </a:lstStyle>
          <a:p>
            <a:pPr/>
            <a:r>
              <a:t>HMW encourage conversations between people of different backgrounds?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60" name="Google Shape;648;p78"/>
          <p:cNvSpPr/>
          <p:nvPr/>
        </p:nvSpPr>
        <p:spPr>
          <a:xfrm>
            <a:off x="2471894" y="1644131"/>
            <a:ext cx="4256945" cy="2738345"/>
          </a:xfrm>
          <a:prstGeom prst="rect">
            <a:avLst/>
          </a:prstGeom>
          <a:solidFill>
            <a:srgbClr val="F3F3F3"/>
          </a:solidFill>
          <a:ln>
            <a:solidFill>
              <a:srgbClr val="980000"/>
            </a:solidFill>
          </a:ln>
        </p:spPr>
        <p:txBody>
          <a:bodyPr lIns="0" tIns="0" rIns="0" bIns="0" anchor="ctr"/>
          <a:lstStyle/>
          <a:p>
            <a:pPr/>
          </a:p>
        </p:txBody>
      </p:sp>
      <p:sp>
        <p:nvSpPr>
          <p:cNvPr id="761" name="Google Shape;649;p78"/>
          <p:cNvSpPr/>
          <p:nvPr/>
        </p:nvSpPr>
        <p:spPr>
          <a:xfrm>
            <a:off x="2471954" y="1014924"/>
            <a:ext cx="4257000" cy="629101"/>
          </a:xfrm>
          <a:prstGeom prst="rect">
            <a:avLst/>
          </a:prstGeom>
          <a:solidFill>
            <a:srgbClr val="990000"/>
          </a:solidFill>
          <a:ln>
            <a:solidFill>
              <a:srgbClr val="990000"/>
            </a:solidFill>
          </a:ln>
        </p:spPr>
        <p:txBody>
          <a:bodyPr lIns="0" tIns="0" rIns="0" bIns="0" anchor="ctr"/>
          <a:lstStyle/>
          <a:p>
            <a:pPr/>
          </a:p>
        </p:txBody>
      </p:sp>
      <p:sp>
        <p:nvSpPr>
          <p:cNvPr id="762" name="Google Shape;650;p78"/>
          <p:cNvSpPr/>
          <p:nvPr/>
        </p:nvSpPr>
        <p:spPr>
          <a:xfrm>
            <a:off x="6116901" y="1102202"/>
            <a:ext cx="423301" cy="420901"/>
          </a:xfrm>
          <a:prstGeom prst="ellipse">
            <a:avLst/>
          </a:prstGeom>
          <a:solidFill>
            <a:srgbClr val="EEEEEE"/>
          </a:solidFill>
          <a:ln w="12700">
            <a:miter lim="400000"/>
          </a:ln>
        </p:spPr>
        <p:txBody>
          <a:bodyPr lIns="0" tIns="0" rIns="0" bIns="0" anchor="ctr"/>
          <a:lstStyle/>
          <a:p>
            <a:pPr/>
          </a:p>
        </p:txBody>
      </p:sp>
      <p:pic>
        <p:nvPicPr>
          <p:cNvPr id="763" name="Google Shape;651;p78" descr="Google Shape;651;p78"/>
          <p:cNvPicPr>
            <a:picLocks noChangeAspect="1"/>
          </p:cNvPicPr>
          <p:nvPr/>
        </p:nvPicPr>
        <p:blipFill>
          <a:blip r:embed="rId3">
            <a:extLst/>
          </a:blip>
          <a:stretch>
            <a:fillRect/>
          </a:stretch>
        </p:blipFill>
        <p:spPr>
          <a:xfrm>
            <a:off x="6116911" y="1104466"/>
            <a:ext cx="423006" cy="420955"/>
          </a:xfrm>
          <a:prstGeom prst="rect">
            <a:avLst/>
          </a:prstGeom>
          <a:ln w="12700">
            <a:miter lim="400000"/>
          </a:ln>
        </p:spPr>
      </p:pic>
      <p:sp>
        <p:nvSpPr>
          <p:cNvPr id="764" name="Google Shape;652;p78"/>
          <p:cNvSpPr txBox="1"/>
          <p:nvPr/>
        </p:nvSpPr>
        <p:spPr>
          <a:xfrm>
            <a:off x="2678878" y="1102202"/>
            <a:ext cx="3114601" cy="474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2100">
                <a:solidFill>
                  <a:srgbClr val="FFFFFF"/>
                </a:solidFill>
                <a:latin typeface="Courier New"/>
                <a:ea typeface="Courier New"/>
                <a:cs typeface="Courier New"/>
                <a:sym typeface="Courier New"/>
              </a:defRPr>
            </a:lvl1pPr>
          </a:lstStyle>
          <a:p>
            <a:pPr/>
            <a:r>
              <a:t>Ask-a-Answer</a:t>
            </a:r>
          </a:p>
        </p:txBody>
      </p:sp>
      <p:pic>
        <p:nvPicPr>
          <p:cNvPr id="765" name="Google Shape;653;p78" descr="Google Shape;653;p78"/>
          <p:cNvPicPr>
            <a:picLocks noChangeAspect="1"/>
          </p:cNvPicPr>
          <p:nvPr/>
        </p:nvPicPr>
        <p:blipFill>
          <a:blip r:embed="rId4">
            <a:extLst/>
          </a:blip>
          <a:stretch>
            <a:fillRect/>
          </a:stretch>
        </p:blipFill>
        <p:spPr>
          <a:xfrm>
            <a:off x="2622812" y="1806217"/>
            <a:ext cx="536548" cy="533946"/>
          </a:xfrm>
          <a:prstGeom prst="rect">
            <a:avLst/>
          </a:prstGeom>
          <a:ln w="12700">
            <a:miter lim="400000"/>
          </a:ln>
        </p:spPr>
      </p:pic>
      <p:pic>
        <p:nvPicPr>
          <p:cNvPr id="766" name="Google Shape;654;p78" descr="Google Shape;654;p78"/>
          <p:cNvPicPr>
            <a:picLocks noChangeAspect="1"/>
          </p:cNvPicPr>
          <p:nvPr/>
        </p:nvPicPr>
        <p:blipFill>
          <a:blip r:embed="rId5">
            <a:extLst/>
          </a:blip>
          <a:stretch>
            <a:fillRect/>
          </a:stretch>
        </p:blipFill>
        <p:spPr>
          <a:xfrm>
            <a:off x="5942826" y="1779970"/>
            <a:ext cx="536548" cy="533946"/>
          </a:xfrm>
          <a:prstGeom prst="rect">
            <a:avLst/>
          </a:prstGeom>
          <a:ln w="12700">
            <a:miter lim="400000"/>
          </a:ln>
        </p:spPr>
      </p:pic>
      <p:sp>
        <p:nvSpPr>
          <p:cNvPr id="767" name="Google Shape;655;p78"/>
          <p:cNvSpPr/>
          <p:nvPr/>
        </p:nvSpPr>
        <p:spPr>
          <a:xfrm>
            <a:off x="3245902" y="1806250"/>
            <a:ext cx="2623801" cy="552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6457"/>
                </a:lnTo>
                <a:lnTo>
                  <a:pt x="9000" y="16457"/>
                </a:lnTo>
                <a:lnTo>
                  <a:pt x="963" y="21600"/>
                </a:lnTo>
                <a:lnTo>
                  <a:pt x="3600" y="16457"/>
                </a:lnTo>
                <a:lnTo>
                  <a:pt x="0" y="16457"/>
                </a:lnTo>
                <a:lnTo>
                  <a:pt x="0" y="9600"/>
                </a:lnTo>
                <a:close/>
              </a:path>
            </a:pathLst>
          </a:custGeom>
          <a:solidFill>
            <a:srgbClr val="FFFFFF"/>
          </a:solidFill>
          <a:ln>
            <a:solidFill>
              <a:schemeClr val="accent2">
                <a:lumOff val="21764"/>
              </a:schemeClr>
            </a:solidFill>
          </a:ln>
        </p:spPr>
        <p:txBody>
          <a:bodyPr lIns="0" tIns="0" rIns="0" bIns="0" anchor="ctr"/>
          <a:lstStyle/>
          <a:p>
            <a:pPr/>
          </a:p>
        </p:txBody>
      </p:sp>
      <p:sp>
        <p:nvSpPr>
          <p:cNvPr id="768" name="Google Shape;656;p78"/>
          <p:cNvSpPr txBox="1"/>
          <p:nvPr/>
        </p:nvSpPr>
        <p:spPr>
          <a:xfrm>
            <a:off x="3277489" y="1730056"/>
            <a:ext cx="25920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900">
                <a:latin typeface="Courier New"/>
                <a:ea typeface="Courier New"/>
                <a:cs typeface="Courier New"/>
                <a:sym typeface="Courier New"/>
              </a:defRPr>
            </a:pPr>
            <a:r>
              <a:t>Kobe:</a:t>
            </a:r>
            <a:r>
              <a:rPr b="0"/>
              <a:t>Hi, I’m new to Los Angeles. Where can I find good ramen?</a:t>
            </a:r>
          </a:p>
        </p:txBody>
      </p:sp>
      <p:pic>
        <p:nvPicPr>
          <p:cNvPr id="769" name="Google Shape;657;p78" descr="Google Shape;657;p78"/>
          <p:cNvPicPr>
            <a:picLocks noChangeAspect="1"/>
          </p:cNvPicPr>
          <p:nvPr/>
        </p:nvPicPr>
        <p:blipFill>
          <a:blip r:embed="rId4">
            <a:extLst/>
          </a:blip>
          <a:stretch>
            <a:fillRect/>
          </a:stretch>
        </p:blipFill>
        <p:spPr>
          <a:xfrm>
            <a:off x="2622812" y="2773664"/>
            <a:ext cx="536548" cy="533946"/>
          </a:xfrm>
          <a:prstGeom prst="rect">
            <a:avLst/>
          </a:prstGeom>
          <a:ln w="12700">
            <a:miter lim="400000"/>
          </a:ln>
        </p:spPr>
      </p:pic>
      <p:pic>
        <p:nvPicPr>
          <p:cNvPr id="770" name="Google Shape;658;p78" descr="Google Shape;658;p78"/>
          <p:cNvPicPr>
            <a:picLocks noChangeAspect="1"/>
          </p:cNvPicPr>
          <p:nvPr/>
        </p:nvPicPr>
        <p:blipFill>
          <a:blip r:embed="rId5">
            <a:extLst/>
          </a:blip>
          <a:stretch>
            <a:fillRect/>
          </a:stretch>
        </p:blipFill>
        <p:spPr>
          <a:xfrm>
            <a:off x="5942826" y="2747417"/>
            <a:ext cx="536548" cy="533946"/>
          </a:xfrm>
          <a:prstGeom prst="rect">
            <a:avLst/>
          </a:prstGeom>
          <a:ln w="12700">
            <a:miter lim="400000"/>
          </a:ln>
        </p:spPr>
      </p:pic>
      <p:sp>
        <p:nvSpPr>
          <p:cNvPr id="771" name="Google Shape;659;p78"/>
          <p:cNvSpPr/>
          <p:nvPr/>
        </p:nvSpPr>
        <p:spPr>
          <a:xfrm flipH="1">
            <a:off x="3270172" y="2721948"/>
            <a:ext cx="2623801" cy="63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7251"/>
                </a:lnTo>
                <a:lnTo>
                  <a:pt x="9000" y="17251"/>
                </a:lnTo>
                <a:lnTo>
                  <a:pt x="2314" y="21600"/>
                </a:lnTo>
                <a:lnTo>
                  <a:pt x="3600" y="17251"/>
                </a:lnTo>
                <a:lnTo>
                  <a:pt x="0" y="17251"/>
                </a:lnTo>
                <a:lnTo>
                  <a:pt x="0" y="10063"/>
                </a:lnTo>
                <a:close/>
              </a:path>
            </a:pathLst>
          </a:custGeom>
          <a:solidFill>
            <a:srgbClr val="FFFFFF"/>
          </a:solidFill>
          <a:ln>
            <a:solidFill>
              <a:schemeClr val="accent2">
                <a:lumOff val="21764"/>
              </a:schemeClr>
            </a:solidFill>
          </a:ln>
        </p:spPr>
        <p:txBody>
          <a:bodyPr lIns="0" tIns="0" rIns="0" bIns="0" anchor="ctr"/>
          <a:lstStyle/>
          <a:p>
            <a:pPr/>
          </a:p>
        </p:txBody>
      </p:sp>
      <p:sp>
        <p:nvSpPr>
          <p:cNvPr id="772" name="Google Shape;660;p78"/>
          <p:cNvSpPr txBox="1"/>
          <p:nvPr/>
        </p:nvSpPr>
        <p:spPr>
          <a:xfrm>
            <a:off x="3277489" y="2621300"/>
            <a:ext cx="2592001" cy="678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000">
                <a:latin typeface="Courier New"/>
                <a:ea typeface="Courier New"/>
                <a:cs typeface="Courier New"/>
                <a:sym typeface="Courier New"/>
              </a:defRPr>
            </a:pPr>
            <a:r>
              <a:t>Sven:</a:t>
            </a:r>
            <a:r>
              <a:rPr b="0"/>
              <a:t>Heya! Welcome! I really like JINYA ramen, Ramen Hood and Mogu Mogu 🤩</a:t>
            </a:r>
          </a:p>
        </p:txBody>
      </p:sp>
      <p:pic>
        <p:nvPicPr>
          <p:cNvPr id="773" name="Google Shape;661;p78" descr="Google Shape;661;p78"/>
          <p:cNvPicPr>
            <a:picLocks noChangeAspect="1"/>
          </p:cNvPicPr>
          <p:nvPr/>
        </p:nvPicPr>
        <p:blipFill>
          <a:blip r:embed="rId4">
            <a:extLst/>
          </a:blip>
          <a:stretch>
            <a:fillRect/>
          </a:stretch>
        </p:blipFill>
        <p:spPr>
          <a:xfrm>
            <a:off x="2622812" y="3664911"/>
            <a:ext cx="536548" cy="533946"/>
          </a:xfrm>
          <a:prstGeom prst="rect">
            <a:avLst/>
          </a:prstGeom>
          <a:ln w="12700">
            <a:miter lim="400000"/>
          </a:ln>
        </p:spPr>
      </p:pic>
      <p:pic>
        <p:nvPicPr>
          <p:cNvPr id="774" name="Google Shape;662;p78" descr="Google Shape;662;p78"/>
          <p:cNvPicPr>
            <a:picLocks noChangeAspect="1"/>
          </p:cNvPicPr>
          <p:nvPr/>
        </p:nvPicPr>
        <p:blipFill>
          <a:blip r:embed="rId5">
            <a:extLst/>
          </a:blip>
          <a:stretch>
            <a:fillRect/>
          </a:stretch>
        </p:blipFill>
        <p:spPr>
          <a:xfrm>
            <a:off x="5942826" y="3714865"/>
            <a:ext cx="536548" cy="533946"/>
          </a:xfrm>
          <a:prstGeom prst="rect">
            <a:avLst/>
          </a:prstGeom>
          <a:ln w="12700">
            <a:miter lim="400000"/>
          </a:ln>
        </p:spPr>
      </p:pic>
      <p:sp>
        <p:nvSpPr>
          <p:cNvPr id="775" name="Google Shape;663;p78"/>
          <p:cNvSpPr/>
          <p:nvPr/>
        </p:nvSpPr>
        <p:spPr>
          <a:xfrm flipH="1">
            <a:off x="3270172" y="3672027"/>
            <a:ext cx="2623801" cy="526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7251"/>
                </a:lnTo>
                <a:lnTo>
                  <a:pt x="9000" y="17251"/>
                </a:lnTo>
                <a:lnTo>
                  <a:pt x="2314" y="21600"/>
                </a:lnTo>
                <a:lnTo>
                  <a:pt x="3600" y="17251"/>
                </a:lnTo>
                <a:lnTo>
                  <a:pt x="0" y="17251"/>
                </a:lnTo>
                <a:lnTo>
                  <a:pt x="0" y="10063"/>
                </a:lnTo>
                <a:close/>
              </a:path>
            </a:pathLst>
          </a:custGeom>
          <a:solidFill>
            <a:srgbClr val="FFFFFF"/>
          </a:solidFill>
          <a:ln>
            <a:solidFill>
              <a:schemeClr val="accent2">
                <a:lumOff val="21764"/>
              </a:schemeClr>
            </a:solidFill>
          </a:ln>
        </p:spPr>
        <p:txBody>
          <a:bodyPr lIns="0" tIns="0" rIns="0" bIns="0" anchor="ctr"/>
          <a:lstStyle/>
          <a:p>
            <a:pPr/>
          </a:p>
        </p:txBody>
      </p:sp>
      <p:sp>
        <p:nvSpPr>
          <p:cNvPr id="776" name="Google Shape;664;p78"/>
          <p:cNvSpPr txBox="1"/>
          <p:nvPr/>
        </p:nvSpPr>
        <p:spPr>
          <a:xfrm>
            <a:off x="3277489" y="3648991"/>
            <a:ext cx="2592001" cy="462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000">
                <a:latin typeface="Courier New"/>
                <a:ea typeface="Courier New"/>
                <a:cs typeface="Courier New"/>
                <a:sym typeface="Courier New"/>
              </a:defRPr>
            </a:pPr>
            <a:r>
              <a:t>Sven:</a:t>
            </a:r>
            <a:r>
              <a:rPr b="0"/>
              <a:t> Also, what brings you to LA?</a:t>
            </a:r>
          </a:p>
        </p:txBody>
      </p:sp>
      <p:sp>
        <p:nvSpPr>
          <p:cNvPr id="777" name="Google Shape;665;p78"/>
          <p:cNvSpPr txBox="1"/>
          <p:nvPr>
            <p:ph type="title" idx="4294967295"/>
          </p:nvPr>
        </p:nvSpPr>
        <p:spPr>
          <a:xfrm>
            <a:off x="1306950" y="14625"/>
            <a:ext cx="6530100" cy="609601"/>
          </a:xfrm>
          <a:prstGeom prst="rect">
            <a:avLst/>
          </a:prstGeom>
        </p:spPr>
        <p:txBody>
          <a:bodyPr lIns="83774" tIns="83774" rIns="83774" bIns="83774"/>
          <a:lstStyle/>
          <a:p>
            <a:pPr algn="ctr" defTabSz="713231">
              <a:defRPr sz="1871">
                <a:latin typeface="Reem Kufi"/>
                <a:ea typeface="Reem Kufi"/>
                <a:cs typeface="Reem Kufi"/>
                <a:sym typeface="Reem Kufi"/>
              </a:defRPr>
            </a:pPr>
            <a:r>
              <a:t>ASK-A-ANSWER</a:t>
            </a:r>
          </a:p>
          <a:p>
            <a:pPr algn="ctr" defTabSz="713231">
              <a:lnSpc>
                <a:spcPct val="120000"/>
              </a:lnSpc>
              <a:spcBef>
                <a:spcPts val="700"/>
              </a:spcBef>
              <a:defRPr sz="1092">
                <a:solidFill>
                  <a:srgbClr val="252831"/>
                </a:solidFill>
                <a:latin typeface="Montserrat Light"/>
                <a:ea typeface="Montserrat Light"/>
                <a:cs typeface="Montserrat Light"/>
                <a:sym typeface="Montserrat Light"/>
              </a:defRPr>
            </a:pPr>
            <a:r>
              <a:t>Every response you give ends in a question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81" name="Google Shape;670;p79"/>
          <p:cNvSpPr/>
          <p:nvPr/>
        </p:nvSpPr>
        <p:spPr>
          <a:xfrm>
            <a:off x="2471894" y="1644131"/>
            <a:ext cx="4256945" cy="2738345"/>
          </a:xfrm>
          <a:prstGeom prst="rect">
            <a:avLst/>
          </a:prstGeom>
          <a:solidFill>
            <a:srgbClr val="F3F3F3"/>
          </a:solidFill>
          <a:ln>
            <a:solidFill>
              <a:srgbClr val="980000"/>
            </a:solidFill>
          </a:ln>
        </p:spPr>
        <p:txBody>
          <a:bodyPr lIns="0" tIns="0" rIns="0" bIns="0" anchor="ctr"/>
          <a:lstStyle/>
          <a:p>
            <a:pPr/>
          </a:p>
        </p:txBody>
      </p:sp>
      <p:sp>
        <p:nvSpPr>
          <p:cNvPr id="782" name="Google Shape;671;p79"/>
          <p:cNvSpPr/>
          <p:nvPr/>
        </p:nvSpPr>
        <p:spPr>
          <a:xfrm>
            <a:off x="2471954" y="1014924"/>
            <a:ext cx="4257000" cy="629101"/>
          </a:xfrm>
          <a:prstGeom prst="rect">
            <a:avLst/>
          </a:prstGeom>
          <a:solidFill>
            <a:srgbClr val="990000"/>
          </a:solidFill>
          <a:ln>
            <a:solidFill>
              <a:srgbClr val="990000"/>
            </a:solidFill>
          </a:ln>
        </p:spPr>
        <p:txBody>
          <a:bodyPr lIns="0" tIns="0" rIns="0" bIns="0" anchor="ctr"/>
          <a:lstStyle/>
          <a:p>
            <a:pPr/>
          </a:p>
        </p:txBody>
      </p:sp>
      <p:sp>
        <p:nvSpPr>
          <p:cNvPr id="783" name="Google Shape;672;p79"/>
          <p:cNvSpPr/>
          <p:nvPr/>
        </p:nvSpPr>
        <p:spPr>
          <a:xfrm>
            <a:off x="6116901" y="1102202"/>
            <a:ext cx="423301" cy="420901"/>
          </a:xfrm>
          <a:prstGeom prst="ellipse">
            <a:avLst/>
          </a:prstGeom>
          <a:solidFill>
            <a:srgbClr val="EEEEEE"/>
          </a:solidFill>
          <a:ln w="12700">
            <a:miter lim="400000"/>
          </a:ln>
        </p:spPr>
        <p:txBody>
          <a:bodyPr lIns="0" tIns="0" rIns="0" bIns="0" anchor="ctr"/>
          <a:lstStyle/>
          <a:p>
            <a:pPr/>
          </a:p>
        </p:txBody>
      </p:sp>
      <p:pic>
        <p:nvPicPr>
          <p:cNvPr id="784" name="Google Shape;673;p79" descr="Google Shape;673;p79"/>
          <p:cNvPicPr>
            <a:picLocks noChangeAspect="1"/>
          </p:cNvPicPr>
          <p:nvPr/>
        </p:nvPicPr>
        <p:blipFill>
          <a:blip r:embed="rId3">
            <a:extLst/>
          </a:blip>
          <a:stretch>
            <a:fillRect/>
          </a:stretch>
        </p:blipFill>
        <p:spPr>
          <a:xfrm>
            <a:off x="6116911" y="1104466"/>
            <a:ext cx="423006" cy="420955"/>
          </a:xfrm>
          <a:prstGeom prst="rect">
            <a:avLst/>
          </a:prstGeom>
          <a:ln w="12700">
            <a:miter lim="400000"/>
          </a:ln>
        </p:spPr>
      </p:pic>
      <p:sp>
        <p:nvSpPr>
          <p:cNvPr id="785" name="Google Shape;674;p79"/>
          <p:cNvSpPr txBox="1"/>
          <p:nvPr/>
        </p:nvSpPr>
        <p:spPr>
          <a:xfrm>
            <a:off x="2678878" y="1102202"/>
            <a:ext cx="3114601" cy="474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2100">
                <a:solidFill>
                  <a:srgbClr val="FFFFFF"/>
                </a:solidFill>
                <a:latin typeface="Courier New"/>
                <a:ea typeface="Courier New"/>
                <a:cs typeface="Courier New"/>
                <a:sym typeface="Courier New"/>
              </a:defRPr>
            </a:lvl1pPr>
          </a:lstStyle>
          <a:p>
            <a:pPr/>
            <a:r>
              <a:t>Ask-a-Answer</a:t>
            </a:r>
          </a:p>
        </p:txBody>
      </p:sp>
      <p:pic>
        <p:nvPicPr>
          <p:cNvPr id="786" name="Google Shape;675;p79" descr="Google Shape;675;p79"/>
          <p:cNvPicPr>
            <a:picLocks noChangeAspect="1"/>
          </p:cNvPicPr>
          <p:nvPr/>
        </p:nvPicPr>
        <p:blipFill>
          <a:blip r:embed="rId4">
            <a:extLst/>
          </a:blip>
          <a:stretch>
            <a:fillRect/>
          </a:stretch>
        </p:blipFill>
        <p:spPr>
          <a:xfrm>
            <a:off x="2622812" y="1806217"/>
            <a:ext cx="536548" cy="533946"/>
          </a:xfrm>
          <a:prstGeom prst="rect">
            <a:avLst/>
          </a:prstGeom>
          <a:ln w="12700">
            <a:miter lim="400000"/>
          </a:ln>
        </p:spPr>
      </p:pic>
      <p:pic>
        <p:nvPicPr>
          <p:cNvPr id="787" name="Google Shape;676;p79" descr="Google Shape;676;p79"/>
          <p:cNvPicPr>
            <a:picLocks noChangeAspect="1"/>
          </p:cNvPicPr>
          <p:nvPr/>
        </p:nvPicPr>
        <p:blipFill>
          <a:blip r:embed="rId5">
            <a:extLst/>
          </a:blip>
          <a:stretch>
            <a:fillRect/>
          </a:stretch>
        </p:blipFill>
        <p:spPr>
          <a:xfrm>
            <a:off x="5942826" y="1779970"/>
            <a:ext cx="536548" cy="533946"/>
          </a:xfrm>
          <a:prstGeom prst="rect">
            <a:avLst/>
          </a:prstGeom>
          <a:ln w="12700">
            <a:miter lim="400000"/>
          </a:ln>
        </p:spPr>
      </p:pic>
      <p:sp>
        <p:nvSpPr>
          <p:cNvPr id="788" name="Google Shape;677;p79"/>
          <p:cNvSpPr/>
          <p:nvPr/>
        </p:nvSpPr>
        <p:spPr>
          <a:xfrm>
            <a:off x="3245902" y="1806250"/>
            <a:ext cx="2623801" cy="552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6457"/>
                </a:lnTo>
                <a:lnTo>
                  <a:pt x="9000" y="16457"/>
                </a:lnTo>
                <a:lnTo>
                  <a:pt x="963" y="21600"/>
                </a:lnTo>
                <a:lnTo>
                  <a:pt x="3600" y="16457"/>
                </a:lnTo>
                <a:lnTo>
                  <a:pt x="0" y="16457"/>
                </a:lnTo>
                <a:lnTo>
                  <a:pt x="0" y="9600"/>
                </a:lnTo>
                <a:close/>
              </a:path>
            </a:pathLst>
          </a:custGeom>
          <a:solidFill>
            <a:srgbClr val="FFFFFF"/>
          </a:solidFill>
          <a:ln>
            <a:solidFill>
              <a:schemeClr val="accent2">
                <a:lumOff val="21764"/>
              </a:schemeClr>
            </a:solidFill>
          </a:ln>
        </p:spPr>
        <p:txBody>
          <a:bodyPr lIns="0" tIns="0" rIns="0" bIns="0" anchor="ctr"/>
          <a:lstStyle/>
          <a:p>
            <a:pPr/>
          </a:p>
        </p:txBody>
      </p:sp>
      <p:sp>
        <p:nvSpPr>
          <p:cNvPr id="789" name="Google Shape;678;p79"/>
          <p:cNvSpPr txBox="1"/>
          <p:nvPr/>
        </p:nvSpPr>
        <p:spPr>
          <a:xfrm>
            <a:off x="3277489" y="1730056"/>
            <a:ext cx="2592001" cy="43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900">
                <a:latin typeface="Courier New"/>
                <a:ea typeface="Courier New"/>
                <a:cs typeface="Courier New"/>
                <a:sym typeface="Courier New"/>
              </a:defRPr>
            </a:pPr>
            <a:r>
              <a:t>Kobe:</a:t>
            </a:r>
            <a:r>
              <a:rPr b="0"/>
              <a:t>Hi, I’m new to Los Angeles. Where can I find good ramen?</a:t>
            </a:r>
          </a:p>
        </p:txBody>
      </p:sp>
      <p:pic>
        <p:nvPicPr>
          <p:cNvPr id="790" name="Google Shape;679;p79" descr="Google Shape;679;p79"/>
          <p:cNvPicPr>
            <a:picLocks noChangeAspect="1"/>
          </p:cNvPicPr>
          <p:nvPr/>
        </p:nvPicPr>
        <p:blipFill>
          <a:blip r:embed="rId4">
            <a:extLst/>
          </a:blip>
          <a:stretch>
            <a:fillRect/>
          </a:stretch>
        </p:blipFill>
        <p:spPr>
          <a:xfrm>
            <a:off x="2622812" y="2773664"/>
            <a:ext cx="536548" cy="533946"/>
          </a:xfrm>
          <a:prstGeom prst="rect">
            <a:avLst/>
          </a:prstGeom>
          <a:ln w="12700">
            <a:miter lim="400000"/>
          </a:ln>
        </p:spPr>
      </p:pic>
      <p:pic>
        <p:nvPicPr>
          <p:cNvPr id="791" name="Google Shape;680;p79" descr="Google Shape;680;p79"/>
          <p:cNvPicPr>
            <a:picLocks noChangeAspect="1"/>
          </p:cNvPicPr>
          <p:nvPr/>
        </p:nvPicPr>
        <p:blipFill>
          <a:blip r:embed="rId5">
            <a:extLst/>
          </a:blip>
          <a:stretch>
            <a:fillRect/>
          </a:stretch>
        </p:blipFill>
        <p:spPr>
          <a:xfrm>
            <a:off x="5942826" y="2747417"/>
            <a:ext cx="536548" cy="533946"/>
          </a:xfrm>
          <a:prstGeom prst="rect">
            <a:avLst/>
          </a:prstGeom>
          <a:ln w="12700">
            <a:miter lim="400000"/>
          </a:ln>
        </p:spPr>
      </p:pic>
      <p:sp>
        <p:nvSpPr>
          <p:cNvPr id="792" name="Google Shape;681;p79"/>
          <p:cNvSpPr/>
          <p:nvPr/>
        </p:nvSpPr>
        <p:spPr>
          <a:xfrm flipH="1">
            <a:off x="3270172" y="2721948"/>
            <a:ext cx="2623801" cy="63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7251"/>
                </a:lnTo>
                <a:lnTo>
                  <a:pt x="9000" y="17251"/>
                </a:lnTo>
                <a:lnTo>
                  <a:pt x="2314" y="21600"/>
                </a:lnTo>
                <a:lnTo>
                  <a:pt x="3600" y="17251"/>
                </a:lnTo>
                <a:lnTo>
                  <a:pt x="0" y="17251"/>
                </a:lnTo>
                <a:lnTo>
                  <a:pt x="0" y="10063"/>
                </a:lnTo>
                <a:close/>
              </a:path>
            </a:pathLst>
          </a:custGeom>
          <a:solidFill>
            <a:srgbClr val="FFFFFF"/>
          </a:solidFill>
          <a:ln>
            <a:solidFill>
              <a:schemeClr val="accent2">
                <a:lumOff val="21764"/>
              </a:schemeClr>
            </a:solidFill>
          </a:ln>
        </p:spPr>
        <p:txBody>
          <a:bodyPr lIns="0" tIns="0" rIns="0" bIns="0" anchor="ctr"/>
          <a:lstStyle/>
          <a:p>
            <a:pPr/>
          </a:p>
        </p:txBody>
      </p:sp>
      <p:sp>
        <p:nvSpPr>
          <p:cNvPr id="793" name="Google Shape;682;p79"/>
          <p:cNvSpPr txBox="1"/>
          <p:nvPr/>
        </p:nvSpPr>
        <p:spPr>
          <a:xfrm>
            <a:off x="3277489" y="2621300"/>
            <a:ext cx="2592001" cy="678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000">
                <a:latin typeface="Courier New"/>
                <a:ea typeface="Courier New"/>
                <a:cs typeface="Courier New"/>
                <a:sym typeface="Courier New"/>
              </a:defRPr>
            </a:pPr>
            <a:r>
              <a:t>Sven:</a:t>
            </a:r>
            <a:r>
              <a:rPr b="0"/>
              <a:t>Heya! Welcome! I really like JINYA ramen, Ramen Hood and Mogu Mogu 🤩</a:t>
            </a:r>
          </a:p>
        </p:txBody>
      </p:sp>
      <p:pic>
        <p:nvPicPr>
          <p:cNvPr id="794" name="Google Shape;683;p79" descr="Google Shape;683;p79"/>
          <p:cNvPicPr>
            <a:picLocks noChangeAspect="1"/>
          </p:cNvPicPr>
          <p:nvPr/>
        </p:nvPicPr>
        <p:blipFill>
          <a:blip r:embed="rId4">
            <a:extLst/>
          </a:blip>
          <a:stretch>
            <a:fillRect/>
          </a:stretch>
        </p:blipFill>
        <p:spPr>
          <a:xfrm>
            <a:off x="2622812" y="3664911"/>
            <a:ext cx="536548" cy="533946"/>
          </a:xfrm>
          <a:prstGeom prst="rect">
            <a:avLst/>
          </a:prstGeom>
          <a:ln w="12700">
            <a:miter lim="400000"/>
          </a:ln>
        </p:spPr>
      </p:pic>
      <p:pic>
        <p:nvPicPr>
          <p:cNvPr id="795" name="Google Shape;684;p79" descr="Google Shape;684;p79"/>
          <p:cNvPicPr>
            <a:picLocks noChangeAspect="1"/>
          </p:cNvPicPr>
          <p:nvPr/>
        </p:nvPicPr>
        <p:blipFill>
          <a:blip r:embed="rId5">
            <a:extLst/>
          </a:blip>
          <a:stretch>
            <a:fillRect/>
          </a:stretch>
        </p:blipFill>
        <p:spPr>
          <a:xfrm>
            <a:off x="5942826" y="3714865"/>
            <a:ext cx="536548" cy="533946"/>
          </a:xfrm>
          <a:prstGeom prst="rect">
            <a:avLst/>
          </a:prstGeom>
          <a:ln w="12700">
            <a:miter lim="400000"/>
          </a:ln>
        </p:spPr>
      </p:pic>
      <p:sp>
        <p:nvSpPr>
          <p:cNvPr id="796" name="Google Shape;685;p79"/>
          <p:cNvSpPr/>
          <p:nvPr/>
        </p:nvSpPr>
        <p:spPr>
          <a:xfrm flipH="1">
            <a:off x="3270172" y="3672027"/>
            <a:ext cx="2623801" cy="526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7251"/>
                </a:lnTo>
                <a:lnTo>
                  <a:pt x="9000" y="17251"/>
                </a:lnTo>
                <a:lnTo>
                  <a:pt x="2314" y="21600"/>
                </a:lnTo>
                <a:lnTo>
                  <a:pt x="3600" y="17251"/>
                </a:lnTo>
                <a:lnTo>
                  <a:pt x="0" y="17251"/>
                </a:lnTo>
                <a:lnTo>
                  <a:pt x="0" y="10063"/>
                </a:lnTo>
                <a:close/>
              </a:path>
            </a:pathLst>
          </a:custGeom>
          <a:solidFill>
            <a:srgbClr val="FFFFFF"/>
          </a:solidFill>
          <a:ln>
            <a:solidFill>
              <a:schemeClr val="accent2">
                <a:lumOff val="21764"/>
              </a:schemeClr>
            </a:solidFill>
          </a:ln>
        </p:spPr>
        <p:txBody>
          <a:bodyPr lIns="0" tIns="0" rIns="0" bIns="0" anchor="ctr"/>
          <a:lstStyle/>
          <a:p>
            <a:pPr/>
          </a:p>
        </p:txBody>
      </p:sp>
      <p:sp>
        <p:nvSpPr>
          <p:cNvPr id="797" name="Google Shape;686;p79"/>
          <p:cNvSpPr txBox="1"/>
          <p:nvPr/>
        </p:nvSpPr>
        <p:spPr>
          <a:xfrm>
            <a:off x="3277489" y="3648991"/>
            <a:ext cx="2592001" cy="462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000">
                <a:latin typeface="Courier New"/>
                <a:ea typeface="Courier New"/>
                <a:cs typeface="Courier New"/>
                <a:sym typeface="Courier New"/>
              </a:defRPr>
            </a:pPr>
            <a:r>
              <a:t>Sven:</a:t>
            </a:r>
            <a:r>
              <a:rPr b="0"/>
              <a:t> Also, what brings you to LA?</a:t>
            </a:r>
          </a:p>
        </p:txBody>
      </p:sp>
      <p:sp>
        <p:nvSpPr>
          <p:cNvPr id="798" name="Google Shape;687;p79"/>
          <p:cNvSpPr/>
          <p:nvPr/>
        </p:nvSpPr>
        <p:spPr>
          <a:xfrm>
            <a:off x="1882425" y="1749949"/>
            <a:ext cx="528301" cy="356401"/>
          </a:xfrm>
          <a:prstGeom prst="line">
            <a:avLst/>
          </a:prstGeom>
          <a:ln>
            <a:solidFill>
              <a:srgbClr val="000000"/>
            </a:solidFill>
          </a:ln>
        </p:spPr>
        <p:txBody>
          <a:bodyPr lIns="0" tIns="0" rIns="0" bIns="0"/>
          <a:lstStyle/>
          <a:p>
            <a:pPr/>
          </a:p>
        </p:txBody>
      </p:sp>
      <p:sp>
        <p:nvSpPr>
          <p:cNvPr id="799" name="Google Shape;688;p79"/>
          <p:cNvSpPr txBox="1"/>
          <p:nvPr>
            <p:ph type="body" sz="quarter" idx="4294967295"/>
          </p:nvPr>
        </p:nvSpPr>
        <p:spPr>
          <a:xfrm>
            <a:off x="136024" y="1104475"/>
            <a:ext cx="1945202" cy="1042501"/>
          </a:xfrm>
          <a:prstGeom prst="rect">
            <a:avLst/>
          </a:prstGeom>
        </p:spPr>
        <p:txBody>
          <a:bodyPr/>
          <a:lstStyle>
            <a:lvl1pPr marL="0" indent="0">
              <a:lnSpc>
                <a:spcPct val="100000"/>
              </a:lnSpc>
              <a:spcBef>
                <a:spcPts val="1000"/>
              </a:spcBef>
              <a:buSzTx/>
              <a:buNone/>
              <a:defRPr sz="1600">
                <a:solidFill>
                  <a:srgbClr val="252831"/>
                </a:solidFill>
                <a:latin typeface="Montserrat Light"/>
                <a:ea typeface="Montserrat Light"/>
                <a:cs typeface="Montserrat Light"/>
                <a:sym typeface="Montserrat Light"/>
              </a:defRPr>
            </a:lvl1pPr>
          </a:lstStyle>
          <a:p>
            <a:pPr/>
            <a:r>
              <a:t>Ask a question to someone new from a different culture</a:t>
            </a:r>
          </a:p>
        </p:txBody>
      </p:sp>
      <p:sp>
        <p:nvSpPr>
          <p:cNvPr id="800" name="Google Shape;689;p79"/>
          <p:cNvSpPr/>
          <p:nvPr/>
        </p:nvSpPr>
        <p:spPr>
          <a:xfrm flipV="1">
            <a:off x="6797816" y="3354025"/>
            <a:ext cx="493200" cy="585301"/>
          </a:xfrm>
          <a:prstGeom prst="line">
            <a:avLst/>
          </a:prstGeom>
          <a:ln>
            <a:solidFill>
              <a:srgbClr val="000000"/>
            </a:solidFill>
          </a:ln>
        </p:spPr>
        <p:txBody>
          <a:bodyPr lIns="0" tIns="0" rIns="0" bIns="0"/>
          <a:lstStyle/>
          <a:p>
            <a:pPr/>
          </a:p>
        </p:txBody>
      </p:sp>
      <p:sp>
        <p:nvSpPr>
          <p:cNvPr id="801" name="Google Shape;690;p79"/>
          <p:cNvSpPr txBox="1"/>
          <p:nvPr/>
        </p:nvSpPr>
        <p:spPr>
          <a:xfrm>
            <a:off x="6948850" y="2227149"/>
            <a:ext cx="2091901" cy="687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621791">
              <a:spcBef>
                <a:spcPts val="600"/>
              </a:spcBef>
              <a:defRPr sz="1088">
                <a:solidFill>
                  <a:srgbClr val="252831"/>
                </a:solidFill>
                <a:latin typeface="Montserrat Light"/>
                <a:ea typeface="Montserrat Light"/>
                <a:cs typeface="Montserrat Light"/>
                <a:sym typeface="Montserrat Light"/>
              </a:defRPr>
            </a:lvl1pPr>
          </a:lstStyle>
          <a:p>
            <a:pPr/>
            <a:r>
              <a:t>When you answer a question, you have to ask one of your own!</a:t>
            </a:r>
          </a:p>
        </p:txBody>
      </p:sp>
      <p:sp>
        <p:nvSpPr>
          <p:cNvPr id="802" name="Google Shape;691;p79"/>
          <p:cNvSpPr txBox="1"/>
          <p:nvPr>
            <p:ph type="title" idx="4294967295"/>
          </p:nvPr>
        </p:nvSpPr>
        <p:spPr>
          <a:xfrm>
            <a:off x="1306950" y="14625"/>
            <a:ext cx="6530100" cy="609601"/>
          </a:xfrm>
          <a:prstGeom prst="rect">
            <a:avLst/>
          </a:prstGeom>
        </p:spPr>
        <p:txBody>
          <a:bodyPr lIns="83774" tIns="83774" rIns="83774" bIns="83774"/>
          <a:lstStyle/>
          <a:p>
            <a:pPr algn="ctr" defTabSz="713231">
              <a:defRPr sz="1871">
                <a:latin typeface="Reem Kufi"/>
                <a:ea typeface="Reem Kufi"/>
                <a:cs typeface="Reem Kufi"/>
                <a:sym typeface="Reem Kufi"/>
              </a:defRPr>
            </a:pPr>
            <a:r>
              <a:t>ASK-A-ANSWER</a:t>
            </a:r>
          </a:p>
          <a:p>
            <a:pPr algn="ctr" defTabSz="713231">
              <a:lnSpc>
                <a:spcPct val="120000"/>
              </a:lnSpc>
              <a:spcBef>
                <a:spcPts val="700"/>
              </a:spcBef>
              <a:defRPr sz="1092">
                <a:solidFill>
                  <a:srgbClr val="252831"/>
                </a:solidFill>
                <a:latin typeface="Montserrat Light"/>
                <a:ea typeface="Montserrat Light"/>
                <a:cs typeface="Montserrat Light"/>
                <a:sym typeface="Montserrat Light"/>
              </a:defRPr>
            </a:pPr>
            <a:r>
              <a:t>Every response you give ends in a question</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06" name="Google Shape;696;p80"/>
          <p:cNvSpPr/>
          <p:nvPr/>
        </p:nvSpPr>
        <p:spPr>
          <a:xfrm rot="16200000">
            <a:off x="5923999" y="2514750"/>
            <a:ext cx="5127901" cy="114000"/>
          </a:xfrm>
          <a:prstGeom prst="rect">
            <a:avLst/>
          </a:prstGeom>
          <a:solidFill>
            <a:srgbClr val="000000"/>
          </a:solidFill>
          <a:ln>
            <a:solidFill>
              <a:srgbClr val="000000"/>
            </a:solidFill>
          </a:ln>
        </p:spPr>
        <p:txBody>
          <a:bodyPr lIns="0" tIns="0" rIns="0" bIns="0" anchor="ctr"/>
          <a:lstStyle/>
          <a:p>
            <a:pPr/>
          </a:p>
        </p:txBody>
      </p:sp>
      <p:sp>
        <p:nvSpPr>
          <p:cNvPr id="807" name="Google Shape;697;p80"/>
          <p:cNvSpPr/>
          <p:nvPr/>
        </p:nvSpPr>
        <p:spPr>
          <a:xfrm rot="16200000">
            <a:off x="6217699" y="2514750"/>
            <a:ext cx="5127901" cy="114000"/>
          </a:xfrm>
          <a:prstGeom prst="rect">
            <a:avLst/>
          </a:prstGeom>
          <a:solidFill>
            <a:srgbClr val="000000"/>
          </a:solidFill>
          <a:ln>
            <a:solidFill>
              <a:srgbClr val="000000"/>
            </a:solidFill>
          </a:ln>
        </p:spPr>
        <p:txBody>
          <a:bodyPr lIns="0" tIns="0" rIns="0" bIns="0" anchor="ctr"/>
          <a:lstStyle/>
          <a:p>
            <a:pPr/>
          </a:p>
        </p:txBody>
      </p:sp>
      <p:pic>
        <p:nvPicPr>
          <p:cNvPr id="808" name="Google Shape;698;p80" descr="Google Shape;698;p80"/>
          <p:cNvPicPr>
            <a:picLocks noChangeAspect="1"/>
          </p:cNvPicPr>
          <p:nvPr/>
        </p:nvPicPr>
        <p:blipFill>
          <a:blip r:embed="rId3">
            <a:extLst/>
          </a:blip>
          <a:stretch>
            <a:fillRect/>
          </a:stretch>
        </p:blipFill>
        <p:spPr>
          <a:xfrm>
            <a:off x="3138814" y="1116196"/>
            <a:ext cx="1790156" cy="1499016"/>
          </a:xfrm>
          <a:prstGeom prst="rect">
            <a:avLst/>
          </a:prstGeom>
          <a:ln w="12700">
            <a:miter lim="400000"/>
          </a:ln>
        </p:spPr>
      </p:pic>
      <p:pic>
        <p:nvPicPr>
          <p:cNvPr id="809" name="Google Shape;699;p80" descr="Google Shape;699;p80"/>
          <p:cNvPicPr>
            <a:picLocks noChangeAspect="1"/>
          </p:cNvPicPr>
          <p:nvPr/>
        </p:nvPicPr>
        <p:blipFill>
          <a:blip r:embed="rId4">
            <a:extLst/>
          </a:blip>
          <a:stretch>
            <a:fillRect/>
          </a:stretch>
        </p:blipFill>
        <p:spPr>
          <a:xfrm>
            <a:off x="5144715" y="1198787"/>
            <a:ext cx="3175513" cy="1430760"/>
          </a:xfrm>
          <a:prstGeom prst="rect">
            <a:avLst/>
          </a:prstGeom>
          <a:ln w="12700">
            <a:miter lim="400000"/>
          </a:ln>
        </p:spPr>
      </p:pic>
      <p:grpSp>
        <p:nvGrpSpPr>
          <p:cNvPr id="815" name="Google Shape;700;p80"/>
          <p:cNvGrpSpPr/>
          <p:nvPr/>
        </p:nvGrpSpPr>
        <p:grpSpPr>
          <a:xfrm>
            <a:off x="305114" y="1050846"/>
            <a:ext cx="1680649" cy="1646764"/>
            <a:chOff x="0" y="0"/>
            <a:chExt cx="1680647" cy="1646763"/>
          </a:xfrm>
        </p:grpSpPr>
        <p:sp>
          <p:nvSpPr>
            <p:cNvPr id="810" name="Google Shape;701;p80"/>
            <p:cNvSpPr/>
            <p:nvPr/>
          </p:nvSpPr>
          <p:spPr>
            <a:xfrm>
              <a:off x="904783" y="1164707"/>
              <a:ext cx="487380" cy="176134"/>
            </a:xfrm>
            <a:custGeom>
              <a:avLst/>
              <a:gdLst/>
              <a:ahLst/>
              <a:cxnLst>
                <a:cxn ang="0">
                  <a:pos x="wd2" y="hd2"/>
                </a:cxn>
                <a:cxn ang="5400000">
                  <a:pos x="wd2" y="hd2"/>
                </a:cxn>
                <a:cxn ang="10800000">
                  <a:pos x="wd2" y="hd2"/>
                </a:cxn>
                <a:cxn ang="16200000">
                  <a:pos x="wd2" y="hd2"/>
                </a:cxn>
              </a:cxnLst>
              <a:rect l="0" t="0" r="r" b="b"/>
              <a:pathLst>
                <a:path w="21194" h="21600" fill="norm" stroke="1" extrusionOk="0">
                  <a:moveTo>
                    <a:pt x="2071" y="0"/>
                  </a:moveTo>
                  <a:cubicBezTo>
                    <a:pt x="1540" y="0"/>
                    <a:pt x="1015" y="574"/>
                    <a:pt x="607" y="1694"/>
                  </a:cubicBezTo>
                  <a:cubicBezTo>
                    <a:pt x="-202" y="3961"/>
                    <a:pt x="-202" y="8023"/>
                    <a:pt x="607" y="10290"/>
                  </a:cubicBezTo>
                  <a:cubicBezTo>
                    <a:pt x="3530" y="17983"/>
                    <a:pt x="7103" y="21600"/>
                    <a:pt x="10680" y="21600"/>
                  </a:cubicBezTo>
                  <a:cubicBezTo>
                    <a:pt x="14253" y="21600"/>
                    <a:pt x="17825" y="17524"/>
                    <a:pt x="20583" y="10290"/>
                  </a:cubicBezTo>
                  <a:cubicBezTo>
                    <a:pt x="21398" y="8023"/>
                    <a:pt x="21398" y="3961"/>
                    <a:pt x="20583" y="1694"/>
                  </a:cubicBezTo>
                  <a:cubicBezTo>
                    <a:pt x="20181" y="574"/>
                    <a:pt x="19609" y="0"/>
                    <a:pt x="19042" y="0"/>
                  </a:cubicBezTo>
                  <a:cubicBezTo>
                    <a:pt x="18475" y="0"/>
                    <a:pt x="17908" y="574"/>
                    <a:pt x="17501" y="1694"/>
                  </a:cubicBezTo>
                  <a:cubicBezTo>
                    <a:pt x="15552" y="7119"/>
                    <a:pt x="13031" y="9831"/>
                    <a:pt x="10516" y="9831"/>
                  </a:cubicBezTo>
                  <a:cubicBezTo>
                    <a:pt x="8000" y="9831"/>
                    <a:pt x="5479" y="7119"/>
                    <a:pt x="3530" y="1694"/>
                  </a:cubicBezTo>
                  <a:cubicBezTo>
                    <a:pt x="3128" y="574"/>
                    <a:pt x="2597" y="0"/>
                    <a:pt x="2071"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811" name="Google Shape;702;p80"/>
            <p:cNvSpPr/>
            <p:nvPr/>
          </p:nvSpPr>
          <p:spPr>
            <a:xfrm>
              <a:off x="0" y="0"/>
              <a:ext cx="1680648" cy="16467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16" y="1530"/>
                  </a:moveTo>
                  <a:lnTo>
                    <a:pt x="12816" y="6269"/>
                  </a:lnTo>
                  <a:cubicBezTo>
                    <a:pt x="11377" y="6076"/>
                    <a:pt x="10033" y="5738"/>
                    <a:pt x="8640" y="5158"/>
                  </a:cubicBezTo>
                  <a:cubicBezTo>
                    <a:pt x="8570" y="5139"/>
                    <a:pt x="8493" y="5129"/>
                    <a:pt x="8415" y="5129"/>
                  </a:cubicBezTo>
                  <a:cubicBezTo>
                    <a:pt x="8279" y="5129"/>
                    <a:pt x="8138" y="5162"/>
                    <a:pt x="8016" y="5255"/>
                  </a:cubicBezTo>
                  <a:cubicBezTo>
                    <a:pt x="7872" y="5351"/>
                    <a:pt x="7728" y="5545"/>
                    <a:pt x="7728" y="5786"/>
                  </a:cubicBezTo>
                  <a:lnTo>
                    <a:pt x="7728" y="10236"/>
                  </a:lnTo>
                  <a:cubicBezTo>
                    <a:pt x="7552" y="10216"/>
                    <a:pt x="7376" y="10207"/>
                    <a:pt x="7197" y="10207"/>
                  </a:cubicBezTo>
                  <a:cubicBezTo>
                    <a:pt x="6062" y="10207"/>
                    <a:pt x="4911" y="10609"/>
                    <a:pt x="4080" y="11444"/>
                  </a:cubicBezTo>
                  <a:cubicBezTo>
                    <a:pt x="3839" y="11687"/>
                    <a:pt x="3839" y="12122"/>
                    <a:pt x="4080" y="12363"/>
                  </a:cubicBezTo>
                  <a:cubicBezTo>
                    <a:pt x="4201" y="12485"/>
                    <a:pt x="4368" y="12545"/>
                    <a:pt x="4536" y="12545"/>
                  </a:cubicBezTo>
                  <a:cubicBezTo>
                    <a:pt x="4705" y="12545"/>
                    <a:pt x="4872" y="12485"/>
                    <a:pt x="4993" y="12363"/>
                  </a:cubicBezTo>
                  <a:cubicBezTo>
                    <a:pt x="5544" y="11806"/>
                    <a:pt x="6295" y="11507"/>
                    <a:pt x="7050" y="11507"/>
                  </a:cubicBezTo>
                  <a:cubicBezTo>
                    <a:pt x="7277" y="11507"/>
                    <a:pt x="7505" y="11533"/>
                    <a:pt x="7728" y="11590"/>
                  </a:cubicBezTo>
                  <a:lnTo>
                    <a:pt x="7728" y="13283"/>
                  </a:lnTo>
                  <a:cubicBezTo>
                    <a:pt x="7728" y="13863"/>
                    <a:pt x="7776" y="14491"/>
                    <a:pt x="7920" y="15024"/>
                  </a:cubicBezTo>
                  <a:cubicBezTo>
                    <a:pt x="7680" y="15071"/>
                    <a:pt x="7392" y="15217"/>
                    <a:pt x="7056" y="15265"/>
                  </a:cubicBezTo>
                  <a:cubicBezTo>
                    <a:pt x="3792" y="14540"/>
                    <a:pt x="1393" y="11590"/>
                    <a:pt x="1393" y="8205"/>
                  </a:cubicBezTo>
                  <a:lnTo>
                    <a:pt x="1393" y="1530"/>
                  </a:lnTo>
                  <a:lnTo>
                    <a:pt x="1440" y="1530"/>
                  </a:lnTo>
                  <a:cubicBezTo>
                    <a:pt x="3216" y="2160"/>
                    <a:pt x="5232" y="2498"/>
                    <a:pt x="7152" y="2498"/>
                  </a:cubicBezTo>
                  <a:cubicBezTo>
                    <a:pt x="9071" y="2498"/>
                    <a:pt x="11040" y="2207"/>
                    <a:pt x="12816" y="1530"/>
                  </a:cubicBezTo>
                  <a:close/>
                  <a:moveTo>
                    <a:pt x="20448" y="6705"/>
                  </a:moveTo>
                  <a:lnTo>
                    <a:pt x="20448" y="13283"/>
                  </a:lnTo>
                  <a:cubicBezTo>
                    <a:pt x="20448" y="16715"/>
                    <a:pt x="18049" y="19666"/>
                    <a:pt x="14736" y="20392"/>
                  </a:cubicBezTo>
                  <a:cubicBezTo>
                    <a:pt x="11473" y="19666"/>
                    <a:pt x="9120" y="16668"/>
                    <a:pt x="9120" y="13283"/>
                  </a:cubicBezTo>
                  <a:lnTo>
                    <a:pt x="9120" y="6705"/>
                  </a:lnTo>
                  <a:cubicBezTo>
                    <a:pt x="10993" y="7335"/>
                    <a:pt x="12912" y="7672"/>
                    <a:pt x="14736" y="7672"/>
                  </a:cubicBezTo>
                  <a:cubicBezTo>
                    <a:pt x="16656" y="7576"/>
                    <a:pt x="18576" y="7285"/>
                    <a:pt x="20448" y="6705"/>
                  </a:cubicBezTo>
                  <a:close/>
                  <a:moveTo>
                    <a:pt x="655" y="0"/>
                  </a:moveTo>
                  <a:cubicBezTo>
                    <a:pt x="530" y="0"/>
                    <a:pt x="401" y="23"/>
                    <a:pt x="288" y="80"/>
                  </a:cubicBezTo>
                  <a:cubicBezTo>
                    <a:pt x="145" y="224"/>
                    <a:pt x="0" y="418"/>
                    <a:pt x="0" y="660"/>
                  </a:cubicBezTo>
                  <a:lnTo>
                    <a:pt x="0" y="8205"/>
                  </a:lnTo>
                  <a:cubicBezTo>
                    <a:pt x="192" y="12170"/>
                    <a:pt x="3072" y="15748"/>
                    <a:pt x="7009" y="16522"/>
                  </a:cubicBezTo>
                  <a:lnTo>
                    <a:pt x="7248" y="16522"/>
                  </a:lnTo>
                  <a:cubicBezTo>
                    <a:pt x="7632" y="16474"/>
                    <a:pt x="7968" y="16378"/>
                    <a:pt x="8352" y="16232"/>
                  </a:cubicBezTo>
                  <a:cubicBezTo>
                    <a:pt x="9361" y="18941"/>
                    <a:pt x="11712" y="21069"/>
                    <a:pt x="14593" y="21600"/>
                  </a:cubicBezTo>
                  <a:lnTo>
                    <a:pt x="14832" y="21600"/>
                  </a:lnTo>
                  <a:cubicBezTo>
                    <a:pt x="18768" y="20826"/>
                    <a:pt x="21600" y="17248"/>
                    <a:pt x="21600" y="13234"/>
                  </a:cubicBezTo>
                  <a:lnTo>
                    <a:pt x="21600" y="5786"/>
                  </a:lnTo>
                  <a:cubicBezTo>
                    <a:pt x="21600" y="5592"/>
                    <a:pt x="21504" y="5351"/>
                    <a:pt x="21312" y="5255"/>
                  </a:cubicBezTo>
                  <a:cubicBezTo>
                    <a:pt x="21190" y="5162"/>
                    <a:pt x="21050" y="5129"/>
                    <a:pt x="20914" y="5129"/>
                  </a:cubicBezTo>
                  <a:cubicBezTo>
                    <a:pt x="20835" y="5129"/>
                    <a:pt x="20759" y="5139"/>
                    <a:pt x="20689" y="5158"/>
                  </a:cubicBezTo>
                  <a:cubicBezTo>
                    <a:pt x="18768" y="5979"/>
                    <a:pt x="16752" y="6318"/>
                    <a:pt x="14640" y="6318"/>
                  </a:cubicBezTo>
                  <a:lnTo>
                    <a:pt x="14064" y="6318"/>
                  </a:lnTo>
                  <a:lnTo>
                    <a:pt x="14064" y="660"/>
                  </a:lnTo>
                  <a:cubicBezTo>
                    <a:pt x="14064" y="467"/>
                    <a:pt x="13920" y="224"/>
                    <a:pt x="13728" y="80"/>
                  </a:cubicBezTo>
                  <a:cubicBezTo>
                    <a:pt x="13644" y="23"/>
                    <a:pt x="13526" y="0"/>
                    <a:pt x="13406" y="0"/>
                  </a:cubicBezTo>
                  <a:cubicBezTo>
                    <a:pt x="13319" y="0"/>
                    <a:pt x="13232" y="11"/>
                    <a:pt x="13152" y="31"/>
                  </a:cubicBezTo>
                  <a:cubicBezTo>
                    <a:pt x="11232" y="804"/>
                    <a:pt x="9120" y="1191"/>
                    <a:pt x="7009" y="1191"/>
                  </a:cubicBezTo>
                  <a:cubicBezTo>
                    <a:pt x="4944" y="1191"/>
                    <a:pt x="2832" y="757"/>
                    <a:pt x="913" y="31"/>
                  </a:cubicBezTo>
                  <a:cubicBezTo>
                    <a:pt x="832" y="11"/>
                    <a:pt x="745" y="0"/>
                    <a:pt x="655"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812" name="Google Shape;703;p80"/>
            <p:cNvSpPr/>
            <p:nvPr/>
          </p:nvSpPr>
          <p:spPr>
            <a:xfrm>
              <a:off x="210165" y="390537"/>
              <a:ext cx="296819" cy="191349"/>
            </a:xfrm>
            <a:custGeom>
              <a:avLst/>
              <a:gdLst/>
              <a:ahLst/>
              <a:cxnLst>
                <a:cxn ang="0">
                  <a:pos x="wd2" y="hd2"/>
                </a:cxn>
                <a:cxn ang="5400000">
                  <a:pos x="wd2" y="hd2"/>
                </a:cxn>
                <a:cxn ang="10800000">
                  <a:pos x="wd2" y="hd2"/>
                </a:cxn>
                <a:cxn ang="16200000">
                  <a:pos x="wd2" y="hd2"/>
                </a:cxn>
              </a:cxnLst>
              <a:rect l="0" t="0" r="r" b="b"/>
              <a:pathLst>
                <a:path w="20938" h="21600" fill="norm" stroke="1" extrusionOk="0">
                  <a:moveTo>
                    <a:pt x="17328" y="0"/>
                  </a:moveTo>
                  <a:cubicBezTo>
                    <a:pt x="16893" y="0"/>
                    <a:pt x="16450" y="106"/>
                    <a:pt x="15999" y="304"/>
                  </a:cubicBezTo>
                  <a:lnTo>
                    <a:pt x="2034" y="11124"/>
                  </a:lnTo>
                  <a:cubicBezTo>
                    <a:pt x="194" y="12788"/>
                    <a:pt x="-333" y="16117"/>
                    <a:pt x="194" y="18614"/>
                  </a:cubicBezTo>
                  <a:cubicBezTo>
                    <a:pt x="963" y="20437"/>
                    <a:pt x="2301" y="21600"/>
                    <a:pt x="3581" y="21600"/>
                  </a:cubicBezTo>
                  <a:cubicBezTo>
                    <a:pt x="4049" y="21600"/>
                    <a:pt x="4509" y="21441"/>
                    <a:pt x="4935" y="21111"/>
                  </a:cubicBezTo>
                  <a:lnTo>
                    <a:pt x="19160" y="10291"/>
                  </a:lnTo>
                  <a:cubicBezTo>
                    <a:pt x="20740" y="8627"/>
                    <a:pt x="21267" y="5707"/>
                    <a:pt x="20740" y="3210"/>
                  </a:cubicBezTo>
                  <a:cubicBezTo>
                    <a:pt x="19946" y="1004"/>
                    <a:pt x="18691" y="0"/>
                    <a:pt x="17328"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813" name="Google Shape;704;p80"/>
            <p:cNvSpPr/>
            <p:nvPr/>
          </p:nvSpPr>
          <p:spPr>
            <a:xfrm>
              <a:off x="806156" y="776042"/>
              <a:ext cx="297882" cy="194626"/>
            </a:xfrm>
            <a:custGeom>
              <a:avLst/>
              <a:gdLst/>
              <a:ahLst/>
              <a:cxnLst>
                <a:cxn ang="0">
                  <a:pos x="wd2" y="hd2"/>
                </a:cxn>
                <a:cxn ang="5400000">
                  <a:pos x="wd2" y="hd2"/>
                </a:cxn>
                <a:cxn ang="10800000">
                  <a:pos x="wd2" y="hd2"/>
                </a:cxn>
                <a:cxn ang="16200000">
                  <a:pos x="wd2" y="hd2"/>
                </a:cxn>
              </a:cxnLst>
              <a:rect l="0" t="0" r="r" b="b"/>
              <a:pathLst>
                <a:path w="20505" h="21600" fill="norm" stroke="1" extrusionOk="0">
                  <a:moveTo>
                    <a:pt x="3637" y="0"/>
                  </a:moveTo>
                  <a:cubicBezTo>
                    <a:pt x="2380" y="0"/>
                    <a:pt x="1058" y="1221"/>
                    <a:pt x="299" y="3338"/>
                  </a:cubicBezTo>
                  <a:cubicBezTo>
                    <a:pt x="-476" y="5793"/>
                    <a:pt x="299" y="8663"/>
                    <a:pt x="2094" y="10300"/>
                  </a:cubicBezTo>
                  <a:lnTo>
                    <a:pt x="15461" y="20938"/>
                  </a:lnTo>
                  <a:cubicBezTo>
                    <a:pt x="15893" y="21392"/>
                    <a:pt x="16367" y="21600"/>
                    <a:pt x="16840" y="21600"/>
                  </a:cubicBezTo>
                  <a:cubicBezTo>
                    <a:pt x="18072" y="21600"/>
                    <a:pt x="19353" y="20249"/>
                    <a:pt x="20096" y="18483"/>
                  </a:cubicBezTo>
                  <a:cubicBezTo>
                    <a:pt x="21124" y="16028"/>
                    <a:pt x="20096" y="12755"/>
                    <a:pt x="18292" y="11521"/>
                  </a:cubicBezTo>
                  <a:lnTo>
                    <a:pt x="4926" y="481"/>
                  </a:lnTo>
                  <a:cubicBezTo>
                    <a:pt x="4518" y="156"/>
                    <a:pt x="4086" y="0"/>
                    <a:pt x="3637"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814" name="Google Shape;705;p80"/>
            <p:cNvSpPr/>
            <p:nvPr/>
          </p:nvSpPr>
          <p:spPr>
            <a:xfrm>
              <a:off x="1199918" y="777680"/>
              <a:ext cx="293087" cy="192988"/>
            </a:xfrm>
            <a:custGeom>
              <a:avLst/>
              <a:gdLst/>
              <a:ahLst/>
              <a:cxnLst>
                <a:cxn ang="0">
                  <a:pos x="wd2" y="hd2"/>
                </a:cxn>
                <a:cxn ang="5400000">
                  <a:pos x="wd2" y="hd2"/>
                </a:cxn>
                <a:cxn ang="10800000">
                  <a:pos x="wd2" y="hd2"/>
                </a:cxn>
                <a:cxn ang="16200000">
                  <a:pos x="wd2" y="hd2"/>
                </a:cxn>
              </a:cxnLst>
              <a:rect l="0" t="0" r="r" b="b"/>
              <a:pathLst>
                <a:path w="20925" h="21600" fill="norm" stroke="1" extrusionOk="0">
                  <a:moveTo>
                    <a:pt x="17158" y="0"/>
                  </a:moveTo>
                  <a:cubicBezTo>
                    <a:pt x="16735" y="0"/>
                    <a:pt x="16312" y="105"/>
                    <a:pt x="15922" y="301"/>
                  </a:cubicBezTo>
                  <a:lnTo>
                    <a:pt x="2058" y="11435"/>
                  </a:lnTo>
                  <a:cubicBezTo>
                    <a:pt x="196" y="12680"/>
                    <a:pt x="-337" y="15981"/>
                    <a:pt x="196" y="18456"/>
                  </a:cubicBezTo>
                  <a:cubicBezTo>
                    <a:pt x="772" y="20238"/>
                    <a:pt x="2177" y="21600"/>
                    <a:pt x="3514" y="21600"/>
                  </a:cubicBezTo>
                  <a:cubicBezTo>
                    <a:pt x="4039" y="21600"/>
                    <a:pt x="4547" y="21390"/>
                    <a:pt x="4995" y="20932"/>
                  </a:cubicBezTo>
                  <a:lnTo>
                    <a:pt x="18859" y="10204"/>
                  </a:lnTo>
                  <a:cubicBezTo>
                    <a:pt x="20730" y="8554"/>
                    <a:pt x="21263" y="5659"/>
                    <a:pt x="20730" y="3183"/>
                  </a:cubicBezTo>
                  <a:cubicBezTo>
                    <a:pt x="19917" y="996"/>
                    <a:pt x="18495" y="0"/>
                    <a:pt x="17158"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sp>
        <p:nvSpPr>
          <p:cNvPr id="816" name="Google Shape;706;p80"/>
          <p:cNvSpPr txBox="1"/>
          <p:nvPr>
            <p:ph type="title" idx="4294967295"/>
          </p:nvPr>
        </p:nvSpPr>
        <p:spPr>
          <a:xfrm>
            <a:off x="304935" y="2697808"/>
            <a:ext cx="1680599" cy="471000"/>
          </a:xfrm>
          <a:prstGeom prst="rect">
            <a:avLst/>
          </a:prstGeom>
        </p:spPr>
        <p:txBody>
          <a:bodyPr/>
          <a:lstStyle>
            <a:lvl1pPr algn="ctr">
              <a:defRPr sz="1800">
                <a:latin typeface="Reem Kufi"/>
                <a:ea typeface="Reem Kufi"/>
                <a:cs typeface="Reem Kufi"/>
                <a:sym typeface="Reem Kufi"/>
              </a:defRPr>
            </a:lvl1pPr>
          </a:lstStyle>
          <a:p>
            <a:pPr/>
            <a:r>
              <a:t>ROLE PLAY</a:t>
            </a:r>
          </a:p>
        </p:txBody>
      </p:sp>
      <p:sp>
        <p:nvSpPr>
          <p:cNvPr id="817" name="Google Shape;707;p80"/>
          <p:cNvSpPr/>
          <p:nvPr/>
        </p:nvSpPr>
        <p:spPr>
          <a:xfrm>
            <a:off x="2257536" y="1583008"/>
            <a:ext cx="609380" cy="58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4"/>
                </a:moveTo>
                <a:lnTo>
                  <a:pt x="7495" y="7344"/>
                </a:lnTo>
                <a:lnTo>
                  <a:pt x="7495" y="0"/>
                </a:lnTo>
                <a:lnTo>
                  <a:pt x="14105" y="0"/>
                </a:lnTo>
                <a:lnTo>
                  <a:pt x="14105" y="7344"/>
                </a:lnTo>
                <a:lnTo>
                  <a:pt x="21600" y="7344"/>
                </a:lnTo>
                <a:lnTo>
                  <a:pt x="21600" y="14256"/>
                </a:lnTo>
                <a:lnTo>
                  <a:pt x="14105" y="14256"/>
                </a:lnTo>
                <a:lnTo>
                  <a:pt x="14105" y="21600"/>
                </a:lnTo>
                <a:lnTo>
                  <a:pt x="7495" y="21600"/>
                </a:lnTo>
                <a:lnTo>
                  <a:pt x="7495" y="14256"/>
                </a:lnTo>
                <a:lnTo>
                  <a:pt x="0" y="14256"/>
                </a:lnTo>
                <a:close/>
              </a:path>
            </a:pathLst>
          </a:custGeom>
          <a:solidFill>
            <a:srgbClr val="000000"/>
          </a:solidFill>
          <a:ln>
            <a:solidFill>
              <a:srgbClr val="000000"/>
            </a:solidFill>
          </a:ln>
        </p:spPr>
        <p:txBody>
          <a:bodyPr lIns="0" tIns="0" rIns="0" bIns="0" anchor="ctr"/>
          <a:lstStyle/>
          <a:p>
            <a:pPr/>
          </a:p>
        </p:txBody>
      </p:sp>
      <p:sp>
        <p:nvSpPr>
          <p:cNvPr id="818" name="Google Shape;708;p80"/>
          <p:cNvSpPr txBox="1"/>
          <p:nvPr/>
        </p:nvSpPr>
        <p:spPr>
          <a:xfrm>
            <a:off x="3814495" y="2697808"/>
            <a:ext cx="3312901" cy="4710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a:defRPr sz="1800">
                <a:latin typeface="Reem Kufi"/>
                <a:ea typeface="Reem Kufi"/>
                <a:cs typeface="Reem Kufi"/>
                <a:sym typeface="Reem Kufi"/>
              </a:defRPr>
            </a:lvl1pPr>
          </a:lstStyle>
          <a:p>
            <a:pPr/>
            <a:r>
              <a:t>COMPARISON WITH REDDIT</a:t>
            </a:r>
          </a:p>
        </p:txBody>
      </p:sp>
      <p:sp>
        <p:nvSpPr>
          <p:cNvPr id="819" name="Google Shape;709;p80"/>
          <p:cNvSpPr txBox="1"/>
          <p:nvPr/>
        </p:nvSpPr>
        <p:spPr>
          <a:xfrm>
            <a:off x="1175099" y="3346849"/>
            <a:ext cx="6407101" cy="1579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1800">
                <a:solidFill>
                  <a:srgbClr val="252831"/>
                </a:solidFill>
                <a:latin typeface="Montserrat"/>
                <a:ea typeface="Montserrat"/>
                <a:cs typeface="Montserrat"/>
                <a:sym typeface="Montserrat"/>
              </a:defRPr>
            </a:pPr>
            <a:r>
              <a:t>Assumption: </a:t>
            </a:r>
            <a:r>
              <a:rPr b="0">
                <a:solidFill>
                  <a:srgbClr val="000000"/>
                </a:solidFill>
              </a:rPr>
              <a:t>People enjoy answering questions as a way to connect with others</a:t>
            </a:r>
          </a:p>
          <a:p>
            <a:pPr/>
            <a:endParaRPr sz="1800">
              <a:latin typeface="Montserrat"/>
              <a:ea typeface="Montserrat"/>
              <a:cs typeface="Montserrat"/>
              <a:sym typeface="Montserrat"/>
            </a:endParaRPr>
          </a:p>
          <a:p>
            <a:pPr>
              <a:defRPr b="1" sz="1800">
                <a:latin typeface="Montserrat"/>
                <a:ea typeface="Montserrat"/>
                <a:cs typeface="Montserrat"/>
                <a:sym typeface="Montserrat"/>
              </a:defRPr>
            </a:pPr>
            <a:r>
              <a:t>Assumption: </a:t>
            </a:r>
            <a:r>
              <a:rPr b="0"/>
              <a:t>People will want to keep a conversation going, even if the intent was to ask a single question</a:t>
            </a:r>
          </a:p>
        </p:txBody>
      </p:sp>
      <p:sp>
        <p:nvSpPr>
          <p:cNvPr id="820" name="Google Shape;710;p80"/>
          <p:cNvSpPr txBox="1"/>
          <p:nvPr/>
        </p:nvSpPr>
        <p:spPr>
          <a:xfrm>
            <a:off x="1314600" y="22274"/>
            <a:ext cx="6522450" cy="594302"/>
          </a:xfrm>
          <a:prstGeom prst="rect">
            <a:avLst/>
          </a:prstGeom>
          <a:ln w="12700">
            <a:miter lim="400000"/>
          </a:ln>
          <a:extLst>
            <a:ext uri="{C572A759-6A51-4108-AA02-DFA0A04FC94B}">
              <ma14:wrappingTextBoxFlag xmlns:ma14="http://schemas.microsoft.com/office/mac/drawingml/2011/main" val="1"/>
            </a:ext>
          </a:extLst>
        </p:spPr>
        <p:txBody>
          <a:bodyPr lIns="83774" tIns="83774" rIns="83774" bIns="83774">
            <a:normAutofit fontScale="100000" lnSpcReduction="0"/>
          </a:bodyPr>
          <a:lstStyle/>
          <a:p>
            <a:pPr algn="ctr" defTabSz="704087">
              <a:defRPr sz="1848">
                <a:latin typeface="Reem Kufi"/>
                <a:ea typeface="Reem Kufi"/>
                <a:cs typeface="Reem Kufi"/>
                <a:sym typeface="Reem Kufi"/>
              </a:defRPr>
            </a:pPr>
            <a:r>
              <a:t>ASK-A-ANSWER</a:t>
            </a:r>
          </a:p>
          <a:p>
            <a:pPr algn="ctr" defTabSz="704087">
              <a:lnSpc>
                <a:spcPct val="120000"/>
              </a:lnSpc>
              <a:spcBef>
                <a:spcPts val="700"/>
              </a:spcBef>
              <a:defRPr sz="1078">
                <a:solidFill>
                  <a:srgbClr val="252831"/>
                </a:solidFill>
                <a:latin typeface="Montserrat Light"/>
                <a:ea typeface="Montserrat Light"/>
                <a:cs typeface="Montserrat Light"/>
                <a:sym typeface="Montserrat Light"/>
              </a:defRPr>
            </a:pPr>
            <a:r>
              <a:t>Every response you give ends in a question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24" name="Google Shape;715;p81" descr="Google Shape;715;p81"/>
          <p:cNvPicPr>
            <a:picLocks noChangeAspect="1"/>
          </p:cNvPicPr>
          <p:nvPr/>
        </p:nvPicPr>
        <p:blipFill>
          <a:blip r:embed="rId3">
            <a:extLst/>
          </a:blip>
          <a:srcRect l="7063" t="0" r="11563" b="0"/>
          <a:stretch>
            <a:fillRect/>
          </a:stretch>
        </p:blipFill>
        <p:spPr>
          <a:xfrm>
            <a:off x="710599" y="1297274"/>
            <a:ext cx="2143127" cy="2498327"/>
          </a:xfrm>
          <a:prstGeom prst="rect">
            <a:avLst/>
          </a:prstGeom>
          <a:ln w="12700">
            <a:miter lim="400000"/>
          </a:ln>
        </p:spPr>
      </p:pic>
      <p:sp>
        <p:nvSpPr>
          <p:cNvPr id="825" name="Google Shape;716;p81"/>
          <p:cNvSpPr txBox="1"/>
          <p:nvPr>
            <p:ph type="title"/>
          </p:nvPr>
        </p:nvSpPr>
        <p:spPr>
          <a:xfrm>
            <a:off x="1178412" y="3795600"/>
            <a:ext cx="1207501" cy="434401"/>
          </a:xfrm>
          <a:prstGeom prst="rect">
            <a:avLst/>
          </a:prstGeom>
        </p:spPr>
        <p:txBody>
          <a:bodyPr/>
          <a:lstStyle>
            <a:lvl1pPr algn="ctr" defTabSz="640079">
              <a:defRPr sz="1610"/>
            </a:lvl1pPr>
          </a:lstStyle>
          <a:p>
            <a:pPr/>
            <a:r>
              <a:t>ANIL</a:t>
            </a:r>
          </a:p>
        </p:txBody>
      </p:sp>
      <p:sp>
        <p:nvSpPr>
          <p:cNvPr id="826" name="Google Shape;717;p81"/>
          <p:cNvSpPr txBox="1"/>
          <p:nvPr>
            <p:ph type="body" sz="quarter" idx="4294967295"/>
          </p:nvPr>
        </p:nvSpPr>
        <p:spPr>
          <a:xfrm>
            <a:off x="609799" y="4153799"/>
            <a:ext cx="2244002" cy="715501"/>
          </a:xfrm>
          <a:prstGeom prst="rect">
            <a:avLst/>
          </a:prstGeom>
        </p:spPr>
        <p:txBody>
          <a:bodyPr/>
          <a:lstStyle/>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Software Engineer</a:t>
            </a:r>
          </a:p>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Fom India and Guyana</a:t>
            </a:r>
          </a:p>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Very extroverted</a:t>
            </a:r>
          </a:p>
        </p:txBody>
      </p:sp>
      <p:grpSp>
        <p:nvGrpSpPr>
          <p:cNvPr id="831" name="Google Shape;718;p81"/>
          <p:cNvGrpSpPr/>
          <p:nvPr/>
        </p:nvGrpSpPr>
        <p:grpSpPr>
          <a:xfrm>
            <a:off x="3313608" y="768055"/>
            <a:ext cx="568996" cy="574532"/>
            <a:chOff x="29" y="0"/>
            <a:chExt cx="568995" cy="574531"/>
          </a:xfrm>
        </p:grpSpPr>
        <p:sp>
          <p:nvSpPr>
            <p:cNvPr id="827" name="Google Shape;719;p81"/>
            <p:cNvSpPr/>
            <p:nvPr/>
          </p:nvSpPr>
          <p:spPr>
            <a:xfrm>
              <a:off x="29" y="-1"/>
              <a:ext cx="568996"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28" name="Google Shape;720;p81"/>
            <p:cNvSpPr/>
            <p:nvPr/>
          </p:nvSpPr>
          <p:spPr>
            <a:xfrm>
              <a:off x="134534" y="169401"/>
              <a:ext cx="100010"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29" name="Google Shape;721;p81"/>
            <p:cNvSpPr/>
            <p:nvPr/>
          </p:nvSpPr>
          <p:spPr>
            <a:xfrm>
              <a:off x="334510" y="169490"/>
              <a:ext cx="100099"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30" name="Google Shape;722;p81"/>
            <p:cNvSpPr/>
            <p:nvPr/>
          </p:nvSpPr>
          <p:spPr>
            <a:xfrm rot="10800000">
              <a:off x="138712" y="327091"/>
              <a:ext cx="291630"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832" name="Google Shape;723;p81"/>
          <p:cNvSpPr txBox="1"/>
          <p:nvPr/>
        </p:nvSpPr>
        <p:spPr>
          <a:xfrm>
            <a:off x="3982251" y="687674"/>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What worked: </a:t>
            </a:r>
            <a:r>
              <a:rPr b="0">
                <a:latin typeface="Montserrat Light"/>
                <a:ea typeface="Montserrat Light"/>
                <a:cs typeface="Montserrat Light"/>
                <a:sym typeface="Montserrat Light"/>
              </a:rPr>
              <a:t>Asking questions builds build intimate connections</a:t>
            </a:r>
          </a:p>
        </p:txBody>
      </p:sp>
      <p:grpSp>
        <p:nvGrpSpPr>
          <p:cNvPr id="837" name="Google Shape;724;p81"/>
          <p:cNvGrpSpPr/>
          <p:nvPr/>
        </p:nvGrpSpPr>
        <p:grpSpPr>
          <a:xfrm>
            <a:off x="3313975" y="1780126"/>
            <a:ext cx="568175" cy="574533"/>
            <a:chOff x="29" y="0"/>
            <a:chExt cx="568174" cy="574531"/>
          </a:xfrm>
        </p:grpSpPr>
        <p:sp>
          <p:nvSpPr>
            <p:cNvPr id="833" name="Google Shape;725;p81"/>
            <p:cNvSpPr/>
            <p:nvPr/>
          </p:nvSpPr>
          <p:spPr>
            <a:xfrm>
              <a:off x="29" y="-1"/>
              <a:ext cx="568175"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34" name="Google Shape;726;p81"/>
            <p:cNvSpPr/>
            <p:nvPr/>
          </p:nvSpPr>
          <p:spPr>
            <a:xfrm>
              <a:off x="134340" y="169401"/>
              <a:ext cx="99866"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35" name="Google Shape;727;p81"/>
            <p:cNvSpPr/>
            <p:nvPr/>
          </p:nvSpPr>
          <p:spPr>
            <a:xfrm>
              <a:off x="334027" y="169490"/>
              <a:ext cx="99955"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36" name="Google Shape;728;p81"/>
            <p:cNvSpPr/>
            <p:nvPr/>
          </p:nvSpPr>
          <p:spPr>
            <a:xfrm>
              <a:off x="138512" y="304137"/>
              <a:ext cx="291209"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grpSp>
        <p:nvGrpSpPr>
          <p:cNvPr id="842" name="Google Shape;729;p81"/>
          <p:cNvGrpSpPr/>
          <p:nvPr/>
        </p:nvGrpSpPr>
        <p:grpSpPr>
          <a:xfrm>
            <a:off x="3314398" y="2949801"/>
            <a:ext cx="568253" cy="574533"/>
            <a:chOff x="0" y="0"/>
            <a:chExt cx="568252" cy="574531"/>
          </a:xfrm>
        </p:grpSpPr>
        <p:sp>
          <p:nvSpPr>
            <p:cNvPr id="838" name="Google Shape;730;p81"/>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39" name="Google Shape;731;p81"/>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40" name="Google Shape;732;p81"/>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41" name="Google Shape;733;p81"/>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843" name="Google Shape;734;p81"/>
          <p:cNvSpPr txBox="1"/>
          <p:nvPr/>
        </p:nvSpPr>
        <p:spPr>
          <a:xfrm>
            <a:off x="3982251" y="2824127"/>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722376">
              <a:defRPr b="1" sz="1264">
                <a:solidFill>
                  <a:srgbClr val="252831"/>
                </a:solidFill>
                <a:latin typeface="Montserrat"/>
                <a:ea typeface="Montserrat"/>
                <a:cs typeface="Montserrat"/>
                <a:sym typeface="Montserrat"/>
              </a:defRPr>
            </a:pPr>
            <a:r>
              <a:t>Surprise: “</a:t>
            </a:r>
            <a:r>
              <a:rPr b="0">
                <a:latin typeface="Montserrat Light"/>
                <a:ea typeface="Montserrat Light"/>
                <a:cs typeface="Montserrat Light"/>
                <a:sym typeface="Montserrat Light"/>
              </a:rPr>
              <a:t>Google is good for narrowing when researching”, but conversation makes it easier to access other cultures.</a:t>
            </a:r>
            <a:r>
              <a:rPr b="0" sz="1343">
                <a:latin typeface="Montserrat Light"/>
                <a:ea typeface="Montserrat Light"/>
                <a:cs typeface="Montserrat Light"/>
                <a:sym typeface="Montserrat Light"/>
              </a:rPr>
              <a:t> </a:t>
            </a:r>
          </a:p>
        </p:txBody>
      </p:sp>
      <p:sp>
        <p:nvSpPr>
          <p:cNvPr id="844" name="Google Shape;735;p81"/>
          <p:cNvSpPr txBox="1"/>
          <p:nvPr/>
        </p:nvSpPr>
        <p:spPr>
          <a:xfrm>
            <a:off x="3978862" y="1713364"/>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859536">
              <a:defRPr b="1" sz="1504">
                <a:solidFill>
                  <a:srgbClr val="252831"/>
                </a:solidFill>
                <a:latin typeface="Montserrat"/>
                <a:ea typeface="Montserrat"/>
                <a:cs typeface="Montserrat"/>
                <a:sym typeface="Montserrat"/>
              </a:defRPr>
            </a:pPr>
            <a:r>
              <a:t>What didn’t work: </a:t>
            </a:r>
            <a:r>
              <a:rPr b="0">
                <a:latin typeface="Montserrat Light"/>
                <a:ea typeface="Montserrat Light"/>
                <a:cs typeface="Montserrat Light"/>
                <a:sym typeface="Montserrat Light"/>
              </a:rPr>
              <a:t>Many people have knowledge, but some people are closer to the source than others</a:t>
            </a:r>
          </a:p>
        </p:txBody>
      </p:sp>
      <p:sp>
        <p:nvSpPr>
          <p:cNvPr id="845" name="Google Shape;736;p81"/>
          <p:cNvSpPr txBox="1"/>
          <p:nvPr/>
        </p:nvSpPr>
        <p:spPr>
          <a:xfrm>
            <a:off x="3982251" y="4011112"/>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New learning: </a:t>
            </a:r>
            <a:r>
              <a:rPr b="0">
                <a:latin typeface="Montserrat Light"/>
                <a:ea typeface="Montserrat Light"/>
                <a:cs typeface="Montserrat Light"/>
                <a:sym typeface="Montserrat Light"/>
              </a:rPr>
              <a:t>Conversation allows one to see the “effort behind the art”</a:t>
            </a:r>
          </a:p>
        </p:txBody>
      </p:sp>
      <p:grpSp>
        <p:nvGrpSpPr>
          <p:cNvPr id="850" name="Google Shape;737;p81"/>
          <p:cNvGrpSpPr/>
          <p:nvPr/>
        </p:nvGrpSpPr>
        <p:grpSpPr>
          <a:xfrm>
            <a:off x="3314398" y="4052570"/>
            <a:ext cx="568253" cy="574533"/>
            <a:chOff x="0" y="0"/>
            <a:chExt cx="568252" cy="574531"/>
          </a:xfrm>
        </p:grpSpPr>
        <p:sp>
          <p:nvSpPr>
            <p:cNvPr id="846" name="Google Shape;738;p81"/>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47" name="Google Shape;739;p81"/>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48" name="Google Shape;740;p81"/>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49" name="Google Shape;741;p81"/>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grpSp>
        <p:nvGrpSpPr>
          <p:cNvPr id="853" name="Google Shape;742;p81"/>
          <p:cNvGrpSpPr/>
          <p:nvPr/>
        </p:nvGrpSpPr>
        <p:grpSpPr>
          <a:xfrm>
            <a:off x="6362624" y="-1"/>
            <a:ext cx="2781601" cy="467302"/>
            <a:chOff x="0" y="0"/>
            <a:chExt cx="2781600" cy="467299"/>
          </a:xfrm>
        </p:grpSpPr>
        <p:sp>
          <p:nvSpPr>
            <p:cNvPr id="851" name="Rectangle"/>
            <p:cNvSpPr/>
            <p:nvPr/>
          </p:nvSpPr>
          <p:spPr>
            <a:xfrm>
              <a:off x="0" y="0"/>
              <a:ext cx="2781600" cy="434400"/>
            </a:xfrm>
            <a:prstGeom prst="rect">
              <a:avLst/>
            </a:prstGeom>
            <a:solidFill>
              <a:srgbClr val="000000"/>
            </a:solidFill>
            <a:ln w="9525" cap="flat">
              <a:solidFill>
                <a:srgbClr val="000000"/>
              </a:solidFill>
              <a:prstDash val="solid"/>
              <a:round/>
            </a:ln>
            <a:effectLst/>
          </p:spPr>
          <p:txBody>
            <a:bodyPr wrap="square" lIns="0" tIns="0" rIns="0" bIns="0" numCol="1" anchor="t">
              <a:noAutofit/>
            </a:bodyPr>
            <a:lstStyle/>
            <a:p>
              <a:pPr algn="ctr">
                <a:defRPr sz="1900">
                  <a:solidFill>
                    <a:srgbClr val="FFFFFF"/>
                  </a:solidFill>
                  <a:latin typeface="Reem Kufi"/>
                  <a:ea typeface="Reem Kufi"/>
                  <a:cs typeface="Reem Kufi"/>
                  <a:sym typeface="Reem Kufi"/>
                </a:defRPr>
              </a:pPr>
            </a:p>
          </p:txBody>
        </p:sp>
        <p:sp>
          <p:nvSpPr>
            <p:cNvPr id="852" name="ASK-A-ANSWER"/>
            <p:cNvSpPr txBox="1"/>
            <p:nvPr/>
          </p:nvSpPr>
          <p:spPr>
            <a:xfrm>
              <a:off x="7649" y="7649"/>
              <a:ext cx="2773951" cy="459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3774" tIns="83774" rIns="83774" bIns="83774" numCol="1" anchor="t">
              <a:spAutoFit/>
            </a:bodyPr>
            <a:lstStyle>
              <a:lvl1pPr algn="ctr">
                <a:defRPr sz="1900">
                  <a:solidFill>
                    <a:srgbClr val="FFFFFF"/>
                  </a:solidFill>
                  <a:latin typeface="Reem Kufi"/>
                  <a:ea typeface="Reem Kufi"/>
                  <a:cs typeface="Reem Kufi"/>
                  <a:sym typeface="Reem Kufi"/>
                </a:defRPr>
              </a:lvl1pPr>
            </a:lstStyle>
            <a:p>
              <a:pPr/>
              <a:r>
                <a:t>ASK-A-ANSWER</a:t>
              </a:r>
            </a:p>
          </p:txBody>
        </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Google Shape;258;p46"/>
          <p:cNvSpPr txBox="1"/>
          <p:nvPr>
            <p:ph type="title"/>
          </p:nvPr>
        </p:nvSpPr>
        <p:spPr>
          <a:xfrm>
            <a:off x="719999" y="539999"/>
            <a:ext cx="2992202" cy="572701"/>
          </a:xfrm>
          <a:prstGeom prst="rect">
            <a:avLst/>
          </a:prstGeom>
        </p:spPr>
        <p:txBody>
          <a:bodyPr/>
          <a:lstStyle>
            <a:lvl1pPr defTabSz="768095">
              <a:defRPr sz="2520"/>
            </a:lvl1pPr>
          </a:lstStyle>
          <a:p>
            <a:pPr/>
            <a:r>
              <a:t>OVERVIEW</a:t>
            </a:r>
          </a:p>
        </p:txBody>
      </p:sp>
      <p:sp>
        <p:nvSpPr>
          <p:cNvPr id="437" name="Google Shape;259;p46"/>
          <p:cNvSpPr txBox="1"/>
          <p:nvPr/>
        </p:nvSpPr>
        <p:spPr>
          <a:xfrm>
            <a:off x="876524" y="1867599"/>
            <a:ext cx="923701" cy="8412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lvl1pPr algn="r" defTabSz="795527">
              <a:defRPr sz="4176">
                <a:latin typeface="Reem Kufi"/>
                <a:ea typeface="Reem Kufi"/>
                <a:cs typeface="Reem Kufi"/>
                <a:sym typeface="Reem Kufi"/>
              </a:defRPr>
            </a:lvl1pPr>
          </a:lstStyle>
          <a:p>
            <a:pPr/>
            <a:r>
              <a:t>01</a:t>
            </a:r>
          </a:p>
        </p:txBody>
      </p:sp>
      <p:sp>
        <p:nvSpPr>
          <p:cNvPr id="438" name="Google Shape;260;p46"/>
          <p:cNvSpPr txBox="1"/>
          <p:nvPr>
            <p:ph type="body" sz="quarter" idx="1"/>
          </p:nvPr>
        </p:nvSpPr>
        <p:spPr>
          <a:xfrm>
            <a:off x="2070624" y="1867624"/>
            <a:ext cx="2524201" cy="337501"/>
          </a:xfrm>
          <a:prstGeom prst="rect">
            <a:avLst/>
          </a:prstGeom>
        </p:spPr>
        <p:txBody>
          <a:bodyPr/>
          <a:lstStyle>
            <a:lvl1pPr marL="0" indent="0" defTabSz="493776">
              <a:spcBef>
                <a:spcPts val="800"/>
              </a:spcBef>
              <a:defRPr sz="1080"/>
            </a:lvl1pPr>
          </a:lstStyle>
          <a:p>
            <a:pPr/>
            <a:r>
              <a:t>MORE NEEDFINDING </a:t>
            </a:r>
          </a:p>
        </p:txBody>
      </p:sp>
      <p:sp>
        <p:nvSpPr>
          <p:cNvPr id="439" name="Google Shape;261;p46"/>
          <p:cNvSpPr txBox="1"/>
          <p:nvPr/>
        </p:nvSpPr>
        <p:spPr>
          <a:xfrm>
            <a:off x="876524" y="3534474"/>
            <a:ext cx="923701" cy="8412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lvl1pPr algn="r" defTabSz="795527">
              <a:defRPr sz="4176">
                <a:latin typeface="Reem Kufi"/>
                <a:ea typeface="Reem Kufi"/>
                <a:cs typeface="Reem Kufi"/>
                <a:sym typeface="Reem Kufi"/>
              </a:defRPr>
            </a:lvl1pPr>
          </a:lstStyle>
          <a:p>
            <a:pPr/>
            <a:r>
              <a:t>03</a:t>
            </a:r>
          </a:p>
        </p:txBody>
      </p:sp>
      <p:sp>
        <p:nvSpPr>
          <p:cNvPr id="440" name="Google Shape;262;p46"/>
          <p:cNvSpPr txBox="1"/>
          <p:nvPr/>
        </p:nvSpPr>
        <p:spPr>
          <a:xfrm>
            <a:off x="2070624" y="3557725"/>
            <a:ext cx="2524201" cy="337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493776">
              <a:spcBef>
                <a:spcPts val="800"/>
              </a:spcBef>
              <a:defRPr sz="1080">
                <a:latin typeface="Reem Kufi"/>
                <a:ea typeface="Reem Kufi"/>
                <a:cs typeface="Reem Kufi"/>
                <a:sym typeface="Reem Kufi"/>
              </a:defRPr>
            </a:lvl1pPr>
          </a:lstStyle>
          <a:p>
            <a:pPr/>
            <a:r>
              <a:t>EXPERIENCE PROTOTYPE</a:t>
            </a:r>
          </a:p>
        </p:txBody>
      </p:sp>
      <p:sp>
        <p:nvSpPr>
          <p:cNvPr id="441" name="Google Shape;263;p46"/>
          <p:cNvSpPr txBox="1"/>
          <p:nvPr/>
        </p:nvSpPr>
        <p:spPr>
          <a:xfrm>
            <a:off x="4695824" y="1867599"/>
            <a:ext cx="923702" cy="8412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lvl1pPr algn="r" defTabSz="795527">
              <a:defRPr sz="4176">
                <a:latin typeface="Reem Kufi"/>
                <a:ea typeface="Reem Kufi"/>
                <a:cs typeface="Reem Kufi"/>
                <a:sym typeface="Reem Kufi"/>
              </a:defRPr>
            </a:lvl1pPr>
          </a:lstStyle>
          <a:p>
            <a:pPr/>
            <a:r>
              <a:t>02</a:t>
            </a:r>
          </a:p>
        </p:txBody>
      </p:sp>
      <p:sp>
        <p:nvSpPr>
          <p:cNvPr id="442" name="Google Shape;264;p46"/>
          <p:cNvSpPr txBox="1"/>
          <p:nvPr/>
        </p:nvSpPr>
        <p:spPr>
          <a:xfrm>
            <a:off x="5867174" y="2020024"/>
            <a:ext cx="2285701" cy="337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493776">
              <a:spcBef>
                <a:spcPts val="800"/>
              </a:spcBef>
              <a:defRPr sz="1080">
                <a:latin typeface="Reem Kufi"/>
                <a:ea typeface="Reem Kufi"/>
                <a:cs typeface="Reem Kufi"/>
                <a:sym typeface="Reem Kufi"/>
              </a:defRPr>
            </a:lvl1pPr>
          </a:lstStyle>
          <a:p>
            <a:pPr/>
            <a:r>
              <a:t>POV AND HMW</a:t>
            </a:r>
          </a:p>
        </p:txBody>
      </p:sp>
      <p:sp>
        <p:nvSpPr>
          <p:cNvPr id="443" name="Google Shape;265;p46"/>
          <p:cNvSpPr txBox="1"/>
          <p:nvPr/>
        </p:nvSpPr>
        <p:spPr>
          <a:xfrm>
            <a:off x="4695824" y="3534474"/>
            <a:ext cx="923702" cy="8412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lvl1pPr algn="r" defTabSz="795527">
              <a:defRPr sz="4176">
                <a:latin typeface="Reem Kufi"/>
                <a:ea typeface="Reem Kufi"/>
                <a:cs typeface="Reem Kufi"/>
                <a:sym typeface="Reem Kufi"/>
              </a:defRPr>
            </a:lvl1pPr>
          </a:lstStyle>
          <a:p>
            <a:pPr/>
            <a:r>
              <a:t>04</a:t>
            </a:r>
          </a:p>
        </p:txBody>
      </p:sp>
      <p:sp>
        <p:nvSpPr>
          <p:cNvPr id="444" name="Google Shape;266;p46"/>
          <p:cNvSpPr txBox="1"/>
          <p:nvPr/>
        </p:nvSpPr>
        <p:spPr>
          <a:xfrm>
            <a:off x="5867174" y="3557725"/>
            <a:ext cx="2524201" cy="337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493776">
              <a:spcBef>
                <a:spcPts val="800"/>
              </a:spcBef>
              <a:defRPr sz="1080">
                <a:latin typeface="Reem Kufi"/>
                <a:ea typeface="Reem Kufi"/>
                <a:cs typeface="Reem Kufi"/>
                <a:sym typeface="Reem Kufi"/>
              </a:defRPr>
            </a:lvl1pPr>
          </a:lstStyle>
          <a:p>
            <a:pPr/>
            <a:r>
              <a:t>SOLUTION AND SUMMARY</a:t>
            </a:r>
          </a:p>
        </p:txBody>
      </p:sp>
      <p:sp>
        <p:nvSpPr>
          <p:cNvPr id="445" name="Google Shape;267;p46"/>
          <p:cNvSpPr/>
          <p:nvPr/>
        </p:nvSpPr>
        <p:spPr>
          <a:xfrm>
            <a:off x="1943100" y="1867627"/>
            <a:ext cx="26500" cy="841232"/>
          </a:xfrm>
          <a:prstGeom prst="rect">
            <a:avLst/>
          </a:prstGeom>
          <a:solidFill>
            <a:srgbClr val="000000"/>
          </a:solidFill>
          <a:ln w="12700">
            <a:miter lim="400000"/>
          </a:ln>
        </p:spPr>
        <p:txBody>
          <a:bodyPr lIns="0" tIns="0" rIns="0" bIns="0" anchor="ctr"/>
          <a:lstStyle/>
          <a:p>
            <a:pPr/>
          </a:p>
        </p:txBody>
      </p:sp>
      <p:sp>
        <p:nvSpPr>
          <p:cNvPr id="446" name="Google Shape;268;p46"/>
          <p:cNvSpPr/>
          <p:nvPr/>
        </p:nvSpPr>
        <p:spPr>
          <a:xfrm>
            <a:off x="1943100" y="3534502"/>
            <a:ext cx="26500" cy="841232"/>
          </a:xfrm>
          <a:prstGeom prst="rect">
            <a:avLst/>
          </a:prstGeom>
          <a:solidFill>
            <a:srgbClr val="000000"/>
          </a:solidFill>
          <a:ln w="12700">
            <a:miter lim="400000"/>
          </a:ln>
        </p:spPr>
        <p:txBody>
          <a:bodyPr lIns="0" tIns="0" rIns="0" bIns="0" anchor="ctr"/>
          <a:lstStyle/>
          <a:p>
            <a:pPr/>
          </a:p>
        </p:txBody>
      </p:sp>
      <p:sp>
        <p:nvSpPr>
          <p:cNvPr id="447" name="Google Shape;269;p46"/>
          <p:cNvSpPr/>
          <p:nvPr/>
        </p:nvSpPr>
        <p:spPr>
          <a:xfrm>
            <a:off x="5762399" y="1867627"/>
            <a:ext cx="26501" cy="841232"/>
          </a:xfrm>
          <a:prstGeom prst="rect">
            <a:avLst/>
          </a:prstGeom>
          <a:solidFill>
            <a:srgbClr val="000000"/>
          </a:solidFill>
          <a:ln w="12700">
            <a:miter lim="400000"/>
          </a:ln>
        </p:spPr>
        <p:txBody>
          <a:bodyPr lIns="0" tIns="0" rIns="0" bIns="0" anchor="ctr"/>
          <a:lstStyle/>
          <a:p>
            <a:pPr/>
          </a:p>
        </p:txBody>
      </p:sp>
      <p:sp>
        <p:nvSpPr>
          <p:cNvPr id="448" name="Google Shape;270;p46"/>
          <p:cNvSpPr/>
          <p:nvPr/>
        </p:nvSpPr>
        <p:spPr>
          <a:xfrm>
            <a:off x="5762399" y="3534502"/>
            <a:ext cx="26501" cy="841232"/>
          </a:xfrm>
          <a:prstGeom prst="rect">
            <a:avLst/>
          </a:prstGeom>
          <a:solidFill>
            <a:srgbClr val="000000"/>
          </a:solidFill>
          <a:ln w="12700">
            <a:miter lim="400000"/>
          </a:ln>
        </p:spPr>
        <p:txBody>
          <a:bodyPr lIns="0" tIns="0" rIns="0" bIns="0" anchor="ctr"/>
          <a:lstStyle/>
          <a:p>
            <a:pPr/>
          </a:p>
        </p:txBody>
      </p:sp>
      <p:sp>
        <p:nvSpPr>
          <p:cNvPr id="449" name="Google Shape;271;p46"/>
          <p:cNvSpPr/>
          <p:nvPr/>
        </p:nvSpPr>
        <p:spPr>
          <a:xfrm>
            <a:off x="3490650" y="531700"/>
            <a:ext cx="5004901" cy="231001"/>
          </a:xfrm>
          <a:prstGeom prst="rect">
            <a:avLst/>
          </a:prstGeom>
          <a:solidFill>
            <a:srgbClr val="F1C232"/>
          </a:solidFill>
          <a:ln>
            <a:solidFill>
              <a:srgbClr val="F1C232"/>
            </a:solidFill>
          </a:ln>
        </p:spPr>
        <p:txBody>
          <a:bodyPr lIns="0" tIns="0" rIns="0" bIns="0" anchor="ctr"/>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57" name="Google Shape;747;p82"/>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sp>
        <p:nvSpPr>
          <p:cNvPr id="858" name="Google Shape;748;p82"/>
          <p:cNvSpPr txBox="1"/>
          <p:nvPr/>
        </p:nvSpPr>
        <p:spPr>
          <a:xfrm>
            <a:off x="689324" y="897825"/>
            <a:ext cx="4083001" cy="1173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solidFill>
                  <a:srgbClr val="252831"/>
                </a:solidFill>
                <a:latin typeface="Montserrat"/>
                <a:ea typeface="Montserrat"/>
                <a:cs typeface="Montserrat"/>
                <a:sym typeface="Montserrat"/>
              </a:defRPr>
            </a:pPr>
            <a:r>
              <a:t>Assumption: </a:t>
            </a:r>
            <a:r>
              <a:rPr b="0">
                <a:solidFill>
                  <a:srgbClr val="000000"/>
                </a:solidFill>
              </a:rPr>
              <a:t>People enjoy answering questions as a way to connect with others</a:t>
            </a:r>
          </a:p>
        </p:txBody>
      </p:sp>
      <p:sp>
        <p:nvSpPr>
          <p:cNvPr id="859" name="Google Shape;749;p82"/>
          <p:cNvSpPr txBox="1"/>
          <p:nvPr/>
        </p:nvSpPr>
        <p:spPr>
          <a:xfrm>
            <a:off x="2089997" y="2571750"/>
            <a:ext cx="5534702" cy="1173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latin typeface="Montserrat"/>
                <a:ea typeface="Montserrat"/>
                <a:cs typeface="Montserrat"/>
                <a:sym typeface="Montserrat"/>
              </a:defRPr>
            </a:pPr>
            <a:r>
              <a:t>Assumption</a:t>
            </a:r>
            <a:r>
              <a:rPr b="0"/>
              <a:t>: People will want to keep a conversation going, even if the intent was to ask a single question</a:t>
            </a:r>
          </a:p>
        </p:txBody>
      </p:sp>
      <p:pic>
        <p:nvPicPr>
          <p:cNvPr id="860" name="Google Shape;750;p82" descr="Google Shape;750;p82"/>
          <p:cNvPicPr>
            <a:picLocks noChangeAspect="1"/>
          </p:cNvPicPr>
          <p:nvPr/>
        </p:nvPicPr>
        <p:blipFill>
          <a:blip r:embed="rId3">
            <a:extLst/>
          </a:blip>
          <a:stretch>
            <a:fillRect/>
          </a:stretch>
        </p:blipFill>
        <p:spPr>
          <a:xfrm>
            <a:off x="4838600" y="1031775"/>
            <a:ext cx="932689" cy="932689"/>
          </a:xfrm>
          <a:prstGeom prst="rect">
            <a:avLst/>
          </a:prstGeom>
          <a:ln w="12700">
            <a:miter lim="400000"/>
          </a:ln>
        </p:spPr>
      </p:pic>
      <p:pic>
        <p:nvPicPr>
          <p:cNvPr id="861" name="Google Shape;751;p82" descr="Google Shape;751;p82"/>
          <p:cNvPicPr>
            <a:picLocks noChangeAspect="1"/>
          </p:cNvPicPr>
          <p:nvPr/>
        </p:nvPicPr>
        <p:blipFill>
          <a:blip r:embed="rId4">
            <a:extLst/>
          </a:blip>
          <a:stretch>
            <a:fillRect/>
          </a:stretch>
        </p:blipFill>
        <p:spPr>
          <a:xfrm>
            <a:off x="7531897" y="2777000"/>
            <a:ext cx="929051" cy="929051"/>
          </a:xfrm>
          <a:prstGeom prst="rect">
            <a:avLst/>
          </a:prstGeom>
          <a:ln w="12700">
            <a:miter lim="400000"/>
          </a:ln>
        </p:spPr>
      </p:pic>
      <p:sp>
        <p:nvSpPr>
          <p:cNvPr id="862" name="Google Shape;752;p82"/>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863" name="Google Shape;753;p82"/>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67" name="Google Shape;758;p83"/>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sp>
        <p:nvSpPr>
          <p:cNvPr id="868" name="Google Shape;759;p83"/>
          <p:cNvSpPr txBox="1"/>
          <p:nvPr/>
        </p:nvSpPr>
        <p:spPr>
          <a:xfrm>
            <a:off x="622900" y="1802100"/>
            <a:ext cx="6706200" cy="1173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solidFill>
                  <a:srgbClr val="252831"/>
                </a:solidFill>
                <a:latin typeface="Montserrat"/>
                <a:ea typeface="Montserrat"/>
                <a:cs typeface="Montserrat"/>
                <a:sym typeface="Montserrat"/>
              </a:defRPr>
            </a:pPr>
            <a:r>
              <a:t>New Assumption: </a:t>
            </a:r>
            <a:r>
              <a:rPr b="0">
                <a:solidFill>
                  <a:srgbClr val="000000"/>
                </a:solidFill>
              </a:rPr>
              <a:t>People that go online to answer questions won’t feel annoyed since they are opting into the space </a:t>
            </a:r>
          </a:p>
        </p:txBody>
      </p:sp>
      <p:sp>
        <p:nvSpPr>
          <p:cNvPr id="869" name="Google Shape;760;p83"/>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870" name="Google Shape;761;p83"/>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grpSp>
        <p:nvGrpSpPr>
          <p:cNvPr id="875" name="Google Shape;762;p83"/>
          <p:cNvGrpSpPr/>
          <p:nvPr/>
        </p:nvGrpSpPr>
        <p:grpSpPr>
          <a:xfrm>
            <a:off x="7249031" y="1945196"/>
            <a:ext cx="914412" cy="914412"/>
            <a:chOff x="0" y="0"/>
            <a:chExt cx="914411" cy="914411"/>
          </a:xfrm>
        </p:grpSpPr>
        <p:sp>
          <p:nvSpPr>
            <p:cNvPr id="871" name="Google Shape;763;p83"/>
            <p:cNvSpPr/>
            <p:nvPr/>
          </p:nvSpPr>
          <p:spPr>
            <a:xfrm>
              <a:off x="0" y="0"/>
              <a:ext cx="914412" cy="914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72" name="Google Shape;764;p83"/>
            <p:cNvSpPr/>
            <p:nvPr/>
          </p:nvSpPr>
          <p:spPr>
            <a:xfrm>
              <a:off x="216193" y="269615"/>
              <a:ext cx="160681" cy="160880"/>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73" name="Google Shape;765;p83"/>
            <p:cNvSpPr/>
            <p:nvPr/>
          </p:nvSpPr>
          <p:spPr>
            <a:xfrm>
              <a:off x="537621" y="269615"/>
              <a:ext cx="160714" cy="160880"/>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874" name="Google Shape;766;p83"/>
            <p:cNvSpPr/>
            <p:nvPr/>
          </p:nvSpPr>
          <p:spPr>
            <a:xfrm>
              <a:off x="216193" y="484058"/>
              <a:ext cx="482167" cy="267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79" name="Google Shape;771;p84"/>
          <p:cNvSpPr/>
          <p:nvPr/>
        </p:nvSpPr>
        <p:spPr>
          <a:xfrm>
            <a:off x="471749" y="1948931"/>
            <a:ext cx="4487759" cy="2738345"/>
          </a:xfrm>
          <a:prstGeom prst="rect">
            <a:avLst/>
          </a:prstGeom>
          <a:solidFill>
            <a:srgbClr val="F3F3F3"/>
          </a:solidFill>
          <a:ln>
            <a:solidFill>
              <a:srgbClr val="980000"/>
            </a:solidFill>
          </a:ln>
        </p:spPr>
        <p:txBody>
          <a:bodyPr lIns="0" tIns="0" rIns="0" bIns="0" anchor="ctr"/>
          <a:lstStyle/>
          <a:p>
            <a:pPr/>
          </a:p>
        </p:txBody>
      </p:sp>
      <p:sp>
        <p:nvSpPr>
          <p:cNvPr id="880" name="Google Shape;772;p84"/>
          <p:cNvSpPr/>
          <p:nvPr/>
        </p:nvSpPr>
        <p:spPr>
          <a:xfrm>
            <a:off x="471812" y="1319724"/>
            <a:ext cx="4487702" cy="629101"/>
          </a:xfrm>
          <a:prstGeom prst="rect">
            <a:avLst/>
          </a:prstGeom>
          <a:solidFill>
            <a:srgbClr val="990000"/>
          </a:solidFill>
          <a:ln>
            <a:solidFill>
              <a:srgbClr val="990000"/>
            </a:solidFill>
          </a:ln>
        </p:spPr>
        <p:txBody>
          <a:bodyPr lIns="0" tIns="0" rIns="0" bIns="0" anchor="ctr"/>
          <a:lstStyle/>
          <a:p>
            <a:pPr/>
          </a:p>
        </p:txBody>
      </p:sp>
      <p:sp>
        <p:nvSpPr>
          <p:cNvPr id="881" name="Google Shape;773;p84"/>
          <p:cNvSpPr/>
          <p:nvPr/>
        </p:nvSpPr>
        <p:spPr>
          <a:xfrm>
            <a:off x="4314390" y="1407002"/>
            <a:ext cx="446101" cy="420901"/>
          </a:xfrm>
          <a:prstGeom prst="ellipse">
            <a:avLst/>
          </a:prstGeom>
          <a:solidFill>
            <a:srgbClr val="EEEEEE"/>
          </a:solidFill>
          <a:ln w="12700">
            <a:miter lim="400000"/>
          </a:ln>
        </p:spPr>
        <p:txBody>
          <a:bodyPr lIns="0" tIns="0" rIns="0" bIns="0" anchor="ctr"/>
          <a:lstStyle/>
          <a:p>
            <a:pPr/>
          </a:p>
        </p:txBody>
      </p:sp>
      <p:pic>
        <p:nvPicPr>
          <p:cNvPr id="882" name="Google Shape;774;p84" descr="Google Shape;774;p84"/>
          <p:cNvPicPr>
            <a:picLocks noChangeAspect="1"/>
          </p:cNvPicPr>
          <p:nvPr/>
        </p:nvPicPr>
        <p:blipFill>
          <a:blip r:embed="rId2">
            <a:extLst/>
          </a:blip>
          <a:stretch>
            <a:fillRect/>
          </a:stretch>
        </p:blipFill>
        <p:spPr>
          <a:xfrm>
            <a:off x="4314400" y="1409266"/>
            <a:ext cx="445942" cy="420955"/>
          </a:xfrm>
          <a:prstGeom prst="rect">
            <a:avLst/>
          </a:prstGeom>
          <a:ln w="12700">
            <a:miter lim="400000"/>
          </a:ln>
        </p:spPr>
      </p:pic>
      <p:sp>
        <p:nvSpPr>
          <p:cNvPr id="883" name="Google Shape;775;p84"/>
          <p:cNvSpPr txBox="1"/>
          <p:nvPr/>
        </p:nvSpPr>
        <p:spPr>
          <a:xfrm>
            <a:off x="689957" y="1407002"/>
            <a:ext cx="3283201" cy="474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2100">
                <a:solidFill>
                  <a:srgbClr val="FFFFFF"/>
                </a:solidFill>
                <a:latin typeface="Courier New"/>
                <a:ea typeface="Courier New"/>
                <a:cs typeface="Courier New"/>
                <a:sym typeface="Courier New"/>
              </a:defRPr>
            </a:lvl1pPr>
          </a:lstStyle>
          <a:p>
            <a:pPr/>
            <a:r>
              <a:t>Ask-a-Answer</a:t>
            </a:r>
          </a:p>
        </p:txBody>
      </p:sp>
      <p:pic>
        <p:nvPicPr>
          <p:cNvPr id="884" name="Google Shape;776;p84" descr="Google Shape;776;p84"/>
          <p:cNvPicPr>
            <a:picLocks noChangeAspect="1"/>
          </p:cNvPicPr>
          <p:nvPr/>
        </p:nvPicPr>
        <p:blipFill>
          <a:blip r:embed="rId3">
            <a:extLst/>
          </a:blip>
          <a:stretch>
            <a:fillRect/>
          </a:stretch>
        </p:blipFill>
        <p:spPr>
          <a:xfrm>
            <a:off x="630850" y="2111017"/>
            <a:ext cx="565639" cy="533946"/>
          </a:xfrm>
          <a:prstGeom prst="rect">
            <a:avLst/>
          </a:prstGeom>
          <a:ln w="12700">
            <a:miter lim="400000"/>
          </a:ln>
        </p:spPr>
      </p:pic>
      <p:pic>
        <p:nvPicPr>
          <p:cNvPr id="885" name="Google Shape;777;p84" descr="Google Shape;777;p84"/>
          <p:cNvPicPr>
            <a:picLocks noChangeAspect="1"/>
          </p:cNvPicPr>
          <p:nvPr/>
        </p:nvPicPr>
        <p:blipFill>
          <a:blip r:embed="rId4">
            <a:extLst/>
          </a:blip>
          <a:stretch>
            <a:fillRect/>
          </a:stretch>
        </p:blipFill>
        <p:spPr>
          <a:xfrm>
            <a:off x="4130876" y="2084770"/>
            <a:ext cx="565639" cy="533946"/>
          </a:xfrm>
          <a:prstGeom prst="rect">
            <a:avLst/>
          </a:prstGeom>
          <a:ln w="12700">
            <a:miter lim="400000"/>
          </a:ln>
        </p:spPr>
      </p:pic>
      <p:sp>
        <p:nvSpPr>
          <p:cNvPr id="886" name="Google Shape;778;p84"/>
          <p:cNvSpPr/>
          <p:nvPr/>
        </p:nvSpPr>
        <p:spPr>
          <a:xfrm>
            <a:off x="1287725" y="2111050"/>
            <a:ext cx="2766001" cy="552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6457"/>
                </a:lnTo>
                <a:lnTo>
                  <a:pt x="9000" y="16457"/>
                </a:lnTo>
                <a:lnTo>
                  <a:pt x="963" y="21600"/>
                </a:lnTo>
                <a:lnTo>
                  <a:pt x="3600" y="16457"/>
                </a:lnTo>
                <a:lnTo>
                  <a:pt x="0" y="16457"/>
                </a:lnTo>
                <a:lnTo>
                  <a:pt x="0" y="9600"/>
                </a:lnTo>
                <a:close/>
              </a:path>
            </a:pathLst>
          </a:custGeom>
          <a:solidFill>
            <a:srgbClr val="FFFFFF"/>
          </a:solidFill>
          <a:ln>
            <a:solidFill>
              <a:schemeClr val="accent2">
                <a:lumOff val="21764"/>
              </a:schemeClr>
            </a:solidFill>
          </a:ln>
        </p:spPr>
        <p:txBody>
          <a:bodyPr lIns="0" tIns="0" rIns="0" bIns="0" anchor="ctr"/>
          <a:lstStyle/>
          <a:p>
            <a:pPr/>
          </a:p>
        </p:txBody>
      </p:sp>
      <p:sp>
        <p:nvSpPr>
          <p:cNvPr id="887" name="Google Shape;779;p84"/>
          <p:cNvSpPr txBox="1"/>
          <p:nvPr/>
        </p:nvSpPr>
        <p:spPr>
          <a:xfrm>
            <a:off x="1321023" y="2034856"/>
            <a:ext cx="2732702" cy="462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000">
                <a:latin typeface="Courier New"/>
                <a:ea typeface="Courier New"/>
                <a:cs typeface="Courier New"/>
                <a:sym typeface="Courier New"/>
              </a:defRPr>
            </a:pPr>
            <a:r>
              <a:t>Kobe:</a:t>
            </a:r>
            <a:r>
              <a:rPr b="0"/>
              <a:t>Hi, I’m new to Los Angeles. Where can I find good ramen?</a:t>
            </a:r>
          </a:p>
        </p:txBody>
      </p:sp>
      <p:pic>
        <p:nvPicPr>
          <p:cNvPr id="888" name="Google Shape;780;p84" descr="Google Shape;780;p84"/>
          <p:cNvPicPr>
            <a:picLocks noChangeAspect="1"/>
          </p:cNvPicPr>
          <p:nvPr/>
        </p:nvPicPr>
        <p:blipFill>
          <a:blip r:embed="rId3">
            <a:extLst/>
          </a:blip>
          <a:stretch>
            <a:fillRect/>
          </a:stretch>
        </p:blipFill>
        <p:spPr>
          <a:xfrm>
            <a:off x="630850" y="3078464"/>
            <a:ext cx="565639" cy="533946"/>
          </a:xfrm>
          <a:prstGeom prst="rect">
            <a:avLst/>
          </a:prstGeom>
          <a:ln w="12700">
            <a:miter lim="400000"/>
          </a:ln>
        </p:spPr>
      </p:pic>
      <p:pic>
        <p:nvPicPr>
          <p:cNvPr id="889" name="Google Shape;781;p84" descr="Google Shape;781;p84"/>
          <p:cNvPicPr>
            <a:picLocks noChangeAspect="1"/>
          </p:cNvPicPr>
          <p:nvPr/>
        </p:nvPicPr>
        <p:blipFill>
          <a:blip r:embed="rId4">
            <a:extLst/>
          </a:blip>
          <a:stretch>
            <a:fillRect/>
          </a:stretch>
        </p:blipFill>
        <p:spPr>
          <a:xfrm>
            <a:off x="4130876" y="3052217"/>
            <a:ext cx="565639" cy="533946"/>
          </a:xfrm>
          <a:prstGeom prst="rect">
            <a:avLst/>
          </a:prstGeom>
          <a:ln w="12700">
            <a:miter lim="400000"/>
          </a:ln>
        </p:spPr>
      </p:pic>
      <p:sp>
        <p:nvSpPr>
          <p:cNvPr id="890" name="Google Shape;782;p84"/>
          <p:cNvSpPr/>
          <p:nvPr/>
        </p:nvSpPr>
        <p:spPr>
          <a:xfrm flipH="1">
            <a:off x="1313374" y="3026748"/>
            <a:ext cx="2766001" cy="63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7251"/>
                </a:lnTo>
                <a:lnTo>
                  <a:pt x="9000" y="17251"/>
                </a:lnTo>
                <a:lnTo>
                  <a:pt x="2314" y="21600"/>
                </a:lnTo>
                <a:lnTo>
                  <a:pt x="3600" y="17251"/>
                </a:lnTo>
                <a:lnTo>
                  <a:pt x="0" y="17251"/>
                </a:lnTo>
                <a:lnTo>
                  <a:pt x="0" y="10063"/>
                </a:lnTo>
                <a:close/>
              </a:path>
            </a:pathLst>
          </a:custGeom>
          <a:solidFill>
            <a:srgbClr val="FFFFFF"/>
          </a:solidFill>
          <a:ln>
            <a:solidFill>
              <a:schemeClr val="accent2">
                <a:lumOff val="21764"/>
              </a:schemeClr>
            </a:solidFill>
          </a:ln>
        </p:spPr>
        <p:txBody>
          <a:bodyPr lIns="0" tIns="0" rIns="0" bIns="0" anchor="ctr"/>
          <a:lstStyle/>
          <a:p>
            <a:pPr/>
          </a:p>
        </p:txBody>
      </p:sp>
      <p:sp>
        <p:nvSpPr>
          <p:cNvPr id="891" name="Google Shape;783;p84"/>
          <p:cNvSpPr txBox="1"/>
          <p:nvPr/>
        </p:nvSpPr>
        <p:spPr>
          <a:xfrm>
            <a:off x="1321024" y="2926100"/>
            <a:ext cx="2732702" cy="678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000">
                <a:latin typeface="Courier New"/>
                <a:ea typeface="Courier New"/>
                <a:cs typeface="Courier New"/>
                <a:sym typeface="Courier New"/>
              </a:defRPr>
            </a:pPr>
            <a:r>
              <a:t>Sven:</a:t>
            </a:r>
            <a:r>
              <a:rPr b="0"/>
              <a:t>Heya! Welcome! I really like JINYA ramen, Ramen Hood and Mogu Mogu 🤩</a:t>
            </a:r>
          </a:p>
        </p:txBody>
      </p:sp>
      <p:pic>
        <p:nvPicPr>
          <p:cNvPr id="892" name="Google Shape;784;p84" descr="Google Shape;784;p84"/>
          <p:cNvPicPr>
            <a:picLocks noChangeAspect="1"/>
          </p:cNvPicPr>
          <p:nvPr/>
        </p:nvPicPr>
        <p:blipFill>
          <a:blip r:embed="rId3">
            <a:extLst/>
          </a:blip>
          <a:stretch>
            <a:fillRect/>
          </a:stretch>
        </p:blipFill>
        <p:spPr>
          <a:xfrm>
            <a:off x="630850" y="3969711"/>
            <a:ext cx="565639" cy="533946"/>
          </a:xfrm>
          <a:prstGeom prst="rect">
            <a:avLst/>
          </a:prstGeom>
          <a:ln w="12700">
            <a:miter lim="400000"/>
          </a:ln>
        </p:spPr>
      </p:pic>
      <p:pic>
        <p:nvPicPr>
          <p:cNvPr id="893" name="Google Shape;785;p84" descr="Google Shape;785;p84"/>
          <p:cNvPicPr>
            <a:picLocks noChangeAspect="1"/>
          </p:cNvPicPr>
          <p:nvPr/>
        </p:nvPicPr>
        <p:blipFill>
          <a:blip r:embed="rId4">
            <a:extLst/>
          </a:blip>
          <a:stretch>
            <a:fillRect/>
          </a:stretch>
        </p:blipFill>
        <p:spPr>
          <a:xfrm>
            <a:off x="4130876" y="4019665"/>
            <a:ext cx="565639" cy="533946"/>
          </a:xfrm>
          <a:prstGeom prst="rect">
            <a:avLst/>
          </a:prstGeom>
          <a:ln w="12700">
            <a:miter lim="400000"/>
          </a:ln>
        </p:spPr>
      </p:pic>
      <p:sp>
        <p:nvSpPr>
          <p:cNvPr id="894" name="Google Shape;786;p84"/>
          <p:cNvSpPr/>
          <p:nvPr/>
        </p:nvSpPr>
        <p:spPr>
          <a:xfrm flipH="1">
            <a:off x="1313374" y="3976827"/>
            <a:ext cx="2766001" cy="526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7251"/>
                </a:lnTo>
                <a:lnTo>
                  <a:pt x="9000" y="17251"/>
                </a:lnTo>
                <a:lnTo>
                  <a:pt x="2314" y="21600"/>
                </a:lnTo>
                <a:lnTo>
                  <a:pt x="3600" y="17251"/>
                </a:lnTo>
                <a:lnTo>
                  <a:pt x="0" y="17251"/>
                </a:lnTo>
                <a:lnTo>
                  <a:pt x="0" y="10063"/>
                </a:lnTo>
                <a:close/>
              </a:path>
            </a:pathLst>
          </a:custGeom>
          <a:solidFill>
            <a:srgbClr val="FFFFFF"/>
          </a:solidFill>
          <a:ln>
            <a:solidFill>
              <a:schemeClr val="accent2">
                <a:lumOff val="21764"/>
              </a:schemeClr>
            </a:solidFill>
          </a:ln>
        </p:spPr>
        <p:txBody>
          <a:bodyPr lIns="0" tIns="0" rIns="0" bIns="0" anchor="ctr"/>
          <a:lstStyle/>
          <a:p>
            <a:pPr/>
          </a:p>
        </p:txBody>
      </p:sp>
      <p:sp>
        <p:nvSpPr>
          <p:cNvPr id="895" name="Google Shape;787;p84"/>
          <p:cNvSpPr txBox="1"/>
          <p:nvPr/>
        </p:nvSpPr>
        <p:spPr>
          <a:xfrm>
            <a:off x="1321023" y="3953791"/>
            <a:ext cx="2732702" cy="462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000">
                <a:latin typeface="Courier New"/>
                <a:ea typeface="Courier New"/>
                <a:cs typeface="Courier New"/>
                <a:sym typeface="Courier New"/>
              </a:defRPr>
            </a:pPr>
            <a:r>
              <a:t>Sven:</a:t>
            </a:r>
            <a:r>
              <a:rPr b="0"/>
              <a:t> Also, what brings you to LA?</a:t>
            </a:r>
          </a:p>
        </p:txBody>
      </p:sp>
      <p:sp>
        <p:nvSpPr>
          <p:cNvPr id="896" name="Google Shape;788;p84"/>
          <p:cNvSpPr/>
          <p:nvPr/>
        </p:nvSpPr>
        <p:spPr>
          <a:xfrm>
            <a:off x="869820" y="1584074"/>
            <a:ext cx="3909159" cy="26253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99"/>
                </a:moveTo>
                <a:lnTo>
                  <a:pt x="1199" y="0"/>
                </a:lnTo>
                <a:lnTo>
                  <a:pt x="10800" y="8801"/>
                </a:lnTo>
                <a:lnTo>
                  <a:pt x="20401" y="0"/>
                </a:lnTo>
                <a:lnTo>
                  <a:pt x="21600" y="2899"/>
                </a:lnTo>
                <a:lnTo>
                  <a:pt x="12981" y="10800"/>
                </a:lnTo>
                <a:lnTo>
                  <a:pt x="21600" y="18701"/>
                </a:lnTo>
                <a:lnTo>
                  <a:pt x="20401" y="21600"/>
                </a:lnTo>
                <a:lnTo>
                  <a:pt x="10800" y="12799"/>
                </a:lnTo>
                <a:lnTo>
                  <a:pt x="1199" y="21600"/>
                </a:lnTo>
                <a:lnTo>
                  <a:pt x="0" y="18701"/>
                </a:lnTo>
                <a:lnTo>
                  <a:pt x="8619" y="10800"/>
                </a:lnTo>
                <a:close/>
              </a:path>
            </a:pathLst>
          </a:custGeom>
          <a:solidFill>
            <a:srgbClr val="000000"/>
          </a:solidFill>
          <a:ln>
            <a:solidFill>
              <a:srgbClr val="000000"/>
            </a:solidFill>
          </a:ln>
        </p:spPr>
        <p:txBody>
          <a:bodyPr lIns="0" tIns="0" rIns="0" bIns="0" anchor="ctr"/>
          <a:lstStyle/>
          <a:p>
            <a:pPr/>
          </a:p>
        </p:txBody>
      </p:sp>
      <p:sp>
        <p:nvSpPr>
          <p:cNvPr id="897" name="Google Shape;789;p84"/>
          <p:cNvSpPr txBox="1"/>
          <p:nvPr/>
        </p:nvSpPr>
        <p:spPr>
          <a:xfrm>
            <a:off x="5429249" y="1700725"/>
            <a:ext cx="3171002" cy="232860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300">
                <a:latin typeface="Verdana"/>
                <a:ea typeface="Verdana"/>
                <a:cs typeface="Verdana"/>
                <a:sym typeface="Verdana"/>
              </a:defRPr>
            </a:pPr>
            <a:r>
              <a:t>◾  </a:t>
            </a:r>
            <a:r>
              <a:rPr sz="2000">
                <a:latin typeface="Montserrat"/>
                <a:ea typeface="Montserrat"/>
                <a:cs typeface="Montserrat"/>
                <a:sym typeface="Montserrat"/>
              </a:rPr>
              <a:t>The need wasn’t as pressing as others identified</a:t>
            </a:r>
            <a:endParaRPr sz="2000">
              <a:latin typeface="Montserrat"/>
              <a:ea typeface="Montserrat"/>
              <a:cs typeface="Montserrat"/>
              <a:sym typeface="Montserrat"/>
            </a:endParaRPr>
          </a:p>
          <a:p>
            <a:pPr/>
            <a:endParaRPr sz="2000">
              <a:latin typeface="Montserrat"/>
              <a:ea typeface="Montserrat"/>
              <a:cs typeface="Montserrat"/>
              <a:sym typeface="Montserrat"/>
            </a:endParaRPr>
          </a:p>
          <a:p>
            <a:pPr>
              <a:defRPr sz="1300">
                <a:latin typeface="Verdana"/>
                <a:ea typeface="Verdana"/>
                <a:cs typeface="Verdana"/>
                <a:sym typeface="Verdana"/>
              </a:defRPr>
            </a:pPr>
            <a:r>
              <a:t>◾ </a:t>
            </a:r>
            <a:r>
              <a:rPr sz="2000">
                <a:latin typeface="Montserrat"/>
                <a:ea typeface="Montserrat"/>
                <a:cs typeface="Montserrat"/>
                <a:sym typeface="Montserrat"/>
              </a:rPr>
              <a:t>People seemed satisfied with other online forums (Reddit)</a:t>
            </a:r>
          </a:p>
        </p:txBody>
      </p:sp>
      <p:sp>
        <p:nvSpPr>
          <p:cNvPr id="898" name="Google Shape;790;p84"/>
          <p:cNvSpPr txBox="1"/>
          <p:nvPr>
            <p:ph type="title" idx="4294967295"/>
          </p:nvPr>
        </p:nvSpPr>
        <p:spPr>
          <a:xfrm>
            <a:off x="1306950" y="243225"/>
            <a:ext cx="6530100" cy="609601"/>
          </a:xfrm>
          <a:prstGeom prst="rect">
            <a:avLst/>
          </a:prstGeom>
        </p:spPr>
        <p:txBody>
          <a:bodyPr lIns="83774" tIns="83774" rIns="83774" bIns="83774"/>
          <a:lstStyle/>
          <a:p>
            <a:pPr algn="ctr" defTabSz="832104">
              <a:defRPr sz="1820">
                <a:latin typeface="Reem Kufi"/>
                <a:ea typeface="Reem Kufi"/>
                <a:cs typeface="Reem Kufi"/>
                <a:sym typeface="Reem Kufi"/>
              </a:defRPr>
            </a:pPr>
            <a:r>
              <a:t>ASK-A-ANSWER</a:t>
            </a:r>
          </a:p>
          <a:p>
            <a:pPr indent="1248156" defTabSz="832104">
              <a:lnSpc>
                <a:spcPct val="120000"/>
              </a:lnSpc>
              <a:spcBef>
                <a:spcPts val="900"/>
              </a:spcBef>
              <a:defRPr sz="1092">
                <a:solidFill>
                  <a:srgbClr val="252831"/>
                </a:solidFill>
                <a:latin typeface="Montserrat Light"/>
                <a:ea typeface="Montserrat Light"/>
                <a:cs typeface="Montserrat Light"/>
                <a:sym typeface="Montserrat Light"/>
              </a:defRPr>
            </a:pPr>
            <a:r>
              <a:t>    Every response you give ends in a question</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Google Shape;795;p85"/>
          <p:cNvSpPr txBox="1"/>
          <p:nvPr>
            <p:ph type="title"/>
          </p:nvPr>
        </p:nvSpPr>
        <p:spPr>
          <a:xfrm>
            <a:off x="1206799" y="2101825"/>
            <a:ext cx="6932702" cy="609601"/>
          </a:xfrm>
          <a:prstGeom prst="rect">
            <a:avLst/>
          </a:prstGeom>
        </p:spPr>
        <p:txBody>
          <a:bodyPr lIns="83774" tIns="83774" rIns="83774" bIns="83774" anchor="t"/>
          <a:lstStyle/>
          <a:p>
            <a:pPr defTabSz="374904">
              <a:defRPr sz="1230">
                <a:solidFill>
                  <a:srgbClr val="000000"/>
                </a:solidFill>
              </a:defRPr>
            </a:pPr>
            <a:r>
              <a:t>PROTOTYPE 1: VOICES EVERYWHERE</a:t>
            </a:r>
          </a:p>
          <a:p>
            <a:pPr indent="374904" algn="l" defTabSz="374904">
              <a:lnSpc>
                <a:spcPct val="120000"/>
              </a:lnSpc>
              <a:defRPr sz="697">
                <a:solidFill>
                  <a:srgbClr val="252831"/>
                </a:solidFill>
                <a:latin typeface="Montserrat Light"/>
                <a:ea typeface="Montserrat Light"/>
                <a:cs typeface="Montserrat Light"/>
                <a:sym typeface="Montserrat Light"/>
              </a:defRPr>
            </a:pPr>
            <a:r>
              <a:t>         Make places tell personal stories</a:t>
            </a:r>
            <a:endParaRPr sz="574">
              <a:solidFill>
                <a:srgbClr val="000000"/>
              </a:solidFill>
              <a:latin typeface="+mj-lt"/>
              <a:ea typeface="+mj-ea"/>
              <a:cs typeface="+mj-cs"/>
              <a:sym typeface="Arial"/>
            </a:endParaRPr>
          </a:p>
        </p:txBody>
      </p:sp>
      <p:sp>
        <p:nvSpPr>
          <p:cNvPr id="901" name="Google Shape;796;p85"/>
          <p:cNvSpPr txBox="1"/>
          <p:nvPr/>
        </p:nvSpPr>
        <p:spPr>
          <a:xfrm>
            <a:off x="682674" y="3693824"/>
            <a:ext cx="4913702" cy="665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600">
                <a:solidFill>
                  <a:srgbClr val="999999"/>
                </a:solidFill>
                <a:latin typeface="Montserrat Light"/>
                <a:ea typeface="Montserrat Light"/>
                <a:cs typeface="Montserrat Light"/>
                <a:sym typeface="Montserrat Light"/>
              </a:defRPr>
            </a:lvl1pPr>
          </a:lstStyle>
          <a:p>
            <a:pPr/>
            <a:r>
              <a:t>HMW make experiences of locals accessible without questions?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3" name="Google Shape;801;p86" descr="Google Shape;801;p86"/>
          <p:cNvPicPr>
            <a:picLocks noChangeAspect="1"/>
          </p:cNvPicPr>
          <p:nvPr/>
        </p:nvPicPr>
        <p:blipFill>
          <a:blip r:embed="rId3">
            <a:extLst/>
          </a:blip>
          <a:stretch>
            <a:fillRect/>
          </a:stretch>
        </p:blipFill>
        <p:spPr>
          <a:xfrm>
            <a:off x="1690224" y="3009049"/>
            <a:ext cx="2684325" cy="2013252"/>
          </a:xfrm>
          <a:prstGeom prst="rect">
            <a:avLst/>
          </a:prstGeom>
          <a:ln w="12700">
            <a:miter lim="400000"/>
          </a:ln>
        </p:spPr>
      </p:pic>
      <p:pic>
        <p:nvPicPr>
          <p:cNvPr id="904" name="Google Shape;802;p86" descr="Google Shape;802;p86"/>
          <p:cNvPicPr>
            <a:picLocks noChangeAspect="1"/>
          </p:cNvPicPr>
          <p:nvPr/>
        </p:nvPicPr>
        <p:blipFill>
          <a:blip r:embed="rId4">
            <a:extLst/>
          </a:blip>
          <a:stretch>
            <a:fillRect/>
          </a:stretch>
        </p:blipFill>
        <p:spPr>
          <a:xfrm>
            <a:off x="218199" y="1411437"/>
            <a:ext cx="2320626" cy="2320626"/>
          </a:xfrm>
          <a:prstGeom prst="rect">
            <a:avLst/>
          </a:prstGeom>
          <a:ln w="12700">
            <a:miter lim="400000"/>
          </a:ln>
        </p:spPr>
      </p:pic>
      <p:pic>
        <p:nvPicPr>
          <p:cNvPr id="905" name="Google Shape;803;p86" descr="Google Shape;803;p86"/>
          <p:cNvPicPr>
            <a:picLocks noChangeAspect="1"/>
          </p:cNvPicPr>
          <p:nvPr/>
        </p:nvPicPr>
        <p:blipFill>
          <a:blip r:embed="rId5">
            <a:extLst/>
          </a:blip>
          <a:stretch>
            <a:fillRect/>
          </a:stretch>
        </p:blipFill>
        <p:spPr>
          <a:xfrm rot="6408237">
            <a:off x="4408856" y="3682108"/>
            <a:ext cx="722782" cy="722782"/>
          </a:xfrm>
          <a:prstGeom prst="rect">
            <a:avLst/>
          </a:prstGeom>
          <a:ln w="12700">
            <a:miter lim="400000"/>
          </a:ln>
        </p:spPr>
      </p:pic>
      <p:pic>
        <p:nvPicPr>
          <p:cNvPr id="906" name="Google Shape;804;p86" descr="Google Shape;804;p86"/>
          <p:cNvPicPr>
            <a:picLocks noChangeAspect="1"/>
          </p:cNvPicPr>
          <p:nvPr/>
        </p:nvPicPr>
        <p:blipFill>
          <a:blip r:embed="rId6">
            <a:extLst/>
          </a:blip>
          <a:stretch>
            <a:fillRect/>
          </a:stretch>
        </p:blipFill>
        <p:spPr>
          <a:xfrm>
            <a:off x="6843675" y="720324"/>
            <a:ext cx="2094527" cy="2626875"/>
          </a:xfrm>
          <a:prstGeom prst="rect">
            <a:avLst/>
          </a:prstGeom>
          <a:ln w="12700">
            <a:miter lim="400000"/>
          </a:ln>
        </p:spPr>
      </p:pic>
      <p:pic>
        <p:nvPicPr>
          <p:cNvPr id="907" name="Google Shape;805;p86" descr="Google Shape;805;p86"/>
          <p:cNvPicPr>
            <a:picLocks noChangeAspect="1"/>
          </p:cNvPicPr>
          <p:nvPr/>
        </p:nvPicPr>
        <p:blipFill>
          <a:blip r:embed="rId5">
            <a:extLst/>
          </a:blip>
          <a:stretch>
            <a:fillRect/>
          </a:stretch>
        </p:blipFill>
        <p:spPr>
          <a:xfrm rot="5958257">
            <a:off x="5113432" y="3984683"/>
            <a:ext cx="722782" cy="722782"/>
          </a:xfrm>
          <a:prstGeom prst="rect">
            <a:avLst/>
          </a:prstGeom>
          <a:ln w="12700">
            <a:miter lim="400000"/>
          </a:ln>
        </p:spPr>
      </p:pic>
      <p:pic>
        <p:nvPicPr>
          <p:cNvPr id="908" name="Google Shape;806;p86" descr="Google Shape;806;p86"/>
          <p:cNvPicPr>
            <a:picLocks noChangeAspect="1"/>
          </p:cNvPicPr>
          <p:nvPr/>
        </p:nvPicPr>
        <p:blipFill>
          <a:blip r:embed="rId5">
            <a:extLst/>
          </a:blip>
          <a:stretch>
            <a:fillRect/>
          </a:stretch>
        </p:blipFill>
        <p:spPr>
          <a:xfrm rot="5400000">
            <a:off x="5822608" y="4269659"/>
            <a:ext cx="722782" cy="722782"/>
          </a:xfrm>
          <a:prstGeom prst="rect">
            <a:avLst/>
          </a:prstGeom>
          <a:ln w="12700">
            <a:miter lim="400000"/>
          </a:ln>
        </p:spPr>
      </p:pic>
      <p:pic>
        <p:nvPicPr>
          <p:cNvPr id="909" name="Google Shape;807;p86" descr="Google Shape;807;p86"/>
          <p:cNvPicPr>
            <a:picLocks noChangeAspect="1"/>
          </p:cNvPicPr>
          <p:nvPr/>
        </p:nvPicPr>
        <p:blipFill>
          <a:blip r:embed="rId5">
            <a:extLst/>
          </a:blip>
          <a:stretch>
            <a:fillRect/>
          </a:stretch>
        </p:blipFill>
        <p:spPr>
          <a:xfrm rot="4367771">
            <a:off x="6575107" y="4269659"/>
            <a:ext cx="722782" cy="722782"/>
          </a:xfrm>
          <a:prstGeom prst="rect">
            <a:avLst/>
          </a:prstGeom>
          <a:ln w="12700">
            <a:miter lim="400000"/>
          </a:ln>
        </p:spPr>
      </p:pic>
      <p:pic>
        <p:nvPicPr>
          <p:cNvPr id="910" name="Google Shape;808;p86" descr="Google Shape;808;p86"/>
          <p:cNvPicPr>
            <a:picLocks noChangeAspect="1"/>
          </p:cNvPicPr>
          <p:nvPr/>
        </p:nvPicPr>
        <p:blipFill>
          <a:blip r:embed="rId5">
            <a:extLst/>
          </a:blip>
          <a:stretch>
            <a:fillRect/>
          </a:stretch>
        </p:blipFill>
        <p:spPr>
          <a:xfrm rot="3203522">
            <a:off x="7231257" y="3984683"/>
            <a:ext cx="722782" cy="722782"/>
          </a:xfrm>
          <a:prstGeom prst="rect">
            <a:avLst/>
          </a:prstGeom>
          <a:ln w="12700">
            <a:miter lim="400000"/>
          </a:ln>
        </p:spPr>
      </p:pic>
      <p:pic>
        <p:nvPicPr>
          <p:cNvPr id="911" name="Google Shape;809;p86" descr="Google Shape;809;p86"/>
          <p:cNvPicPr>
            <a:picLocks noChangeAspect="1"/>
          </p:cNvPicPr>
          <p:nvPr/>
        </p:nvPicPr>
        <p:blipFill>
          <a:blip r:embed="rId5">
            <a:extLst/>
          </a:blip>
          <a:stretch>
            <a:fillRect/>
          </a:stretch>
        </p:blipFill>
        <p:spPr>
          <a:xfrm rot="1811777">
            <a:off x="7741583" y="3476583"/>
            <a:ext cx="722781" cy="722781"/>
          </a:xfrm>
          <a:prstGeom prst="rect">
            <a:avLst/>
          </a:prstGeom>
          <a:ln w="12700">
            <a:miter lim="400000"/>
          </a:ln>
        </p:spPr>
      </p:pic>
      <p:sp>
        <p:nvSpPr>
          <p:cNvPr id="912" name="Google Shape;810;p86"/>
          <p:cNvSpPr/>
          <p:nvPr/>
        </p:nvSpPr>
        <p:spPr>
          <a:xfrm>
            <a:off x="6188057" y="1511250"/>
            <a:ext cx="595801" cy="356401"/>
          </a:xfrm>
          <a:prstGeom prst="line">
            <a:avLst/>
          </a:prstGeom>
          <a:ln>
            <a:solidFill>
              <a:srgbClr val="000000"/>
            </a:solidFill>
          </a:ln>
        </p:spPr>
        <p:txBody>
          <a:bodyPr lIns="0" tIns="0" rIns="0" bIns="0"/>
          <a:lstStyle/>
          <a:p>
            <a:pPr/>
          </a:p>
        </p:txBody>
      </p:sp>
      <p:sp>
        <p:nvSpPr>
          <p:cNvPr id="913" name="Google Shape;811;p86"/>
          <p:cNvSpPr txBox="1"/>
          <p:nvPr>
            <p:ph type="body" sz="quarter" idx="4294967295"/>
          </p:nvPr>
        </p:nvSpPr>
        <p:spPr>
          <a:xfrm>
            <a:off x="4374550" y="921738"/>
            <a:ext cx="1896900" cy="1042501"/>
          </a:xfrm>
          <a:prstGeom prst="rect">
            <a:avLst/>
          </a:prstGeom>
        </p:spPr>
        <p:txBody>
          <a:bodyPr/>
          <a:lstStyle>
            <a:lvl1pPr marL="0" indent="0">
              <a:lnSpc>
                <a:spcPct val="100000"/>
              </a:lnSpc>
              <a:spcBef>
                <a:spcPts val="1000"/>
              </a:spcBef>
              <a:buSzTx/>
              <a:buNone/>
              <a:defRPr sz="1500">
                <a:solidFill>
                  <a:srgbClr val="252831"/>
                </a:solidFill>
                <a:latin typeface="Montserrat Light"/>
                <a:ea typeface="Montserrat Light"/>
                <a:cs typeface="Montserrat Light"/>
                <a:sym typeface="Montserrat Light"/>
              </a:defRPr>
            </a:lvl1pPr>
          </a:lstStyle>
          <a:p>
            <a:pPr/>
            <a:r>
              <a:t>Hearing stories from locals about unfamiliar places</a:t>
            </a:r>
          </a:p>
        </p:txBody>
      </p:sp>
      <p:sp>
        <p:nvSpPr>
          <p:cNvPr id="914" name="Google Shape;812;p86"/>
          <p:cNvSpPr txBox="1"/>
          <p:nvPr/>
        </p:nvSpPr>
        <p:spPr>
          <a:xfrm>
            <a:off x="3272925" y="2023299"/>
            <a:ext cx="3102001" cy="8301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868680">
              <a:spcBef>
                <a:spcPts val="900"/>
              </a:spcBef>
              <a:defRPr sz="1425">
                <a:solidFill>
                  <a:srgbClr val="252831"/>
                </a:solidFill>
                <a:latin typeface="Montserrat Light"/>
                <a:ea typeface="Montserrat Light"/>
                <a:cs typeface="Montserrat Light"/>
                <a:sym typeface="Montserrat Light"/>
              </a:defRPr>
            </a:lvl1pPr>
          </a:lstStyle>
          <a:p>
            <a:pPr/>
            <a:r>
              <a:t>Narration of the stories and histories of monuments, buildings and places</a:t>
            </a:r>
          </a:p>
        </p:txBody>
      </p:sp>
      <p:sp>
        <p:nvSpPr>
          <p:cNvPr id="915" name="Google Shape;813;p86"/>
          <p:cNvSpPr/>
          <p:nvPr/>
        </p:nvSpPr>
        <p:spPr>
          <a:xfrm flipV="1">
            <a:off x="2605125" y="2504987"/>
            <a:ext cx="601501" cy="133501"/>
          </a:xfrm>
          <a:prstGeom prst="line">
            <a:avLst/>
          </a:prstGeom>
          <a:ln>
            <a:solidFill>
              <a:srgbClr val="000000"/>
            </a:solidFill>
          </a:ln>
        </p:spPr>
        <p:txBody>
          <a:bodyPr lIns="0" tIns="0" rIns="0" bIns="0"/>
          <a:lstStyle/>
          <a:p>
            <a:pPr/>
          </a:p>
        </p:txBody>
      </p:sp>
      <p:sp>
        <p:nvSpPr>
          <p:cNvPr id="916" name="Google Shape;814;p86"/>
          <p:cNvSpPr txBox="1"/>
          <p:nvPr>
            <p:ph type="title" idx="4294967295"/>
          </p:nvPr>
        </p:nvSpPr>
        <p:spPr>
          <a:xfrm>
            <a:off x="1306950" y="0"/>
            <a:ext cx="6530100" cy="609600"/>
          </a:xfrm>
          <a:prstGeom prst="rect">
            <a:avLst/>
          </a:prstGeom>
        </p:spPr>
        <p:txBody>
          <a:bodyPr lIns="83774" tIns="83774" rIns="83774" bIns="83774"/>
          <a:lstStyle/>
          <a:p>
            <a:pPr algn="ctr" defTabSz="713231">
              <a:defRPr sz="1871">
                <a:latin typeface="Reem Kufi"/>
                <a:ea typeface="Reem Kufi"/>
                <a:cs typeface="Reem Kufi"/>
                <a:sym typeface="Reem Kufi"/>
              </a:defRPr>
            </a:pPr>
            <a:r>
              <a:t>VOICES EVERYWHERE</a:t>
            </a:r>
          </a:p>
          <a:p>
            <a:pPr algn="ctr" defTabSz="713231">
              <a:defRPr sz="1092">
                <a:solidFill>
                  <a:srgbClr val="252831"/>
                </a:solidFill>
                <a:latin typeface="Montserrat Light"/>
                <a:ea typeface="Montserrat Light"/>
                <a:cs typeface="Montserrat Light"/>
                <a:sym typeface="Montserrat Light"/>
              </a:defRPr>
            </a:pPr>
            <a:r>
              <a:t>Make places tell personal stories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0" name="Google Shape;819;p87" descr="Google Shape;819;p87"/>
          <p:cNvPicPr>
            <a:picLocks noChangeAspect="1"/>
          </p:cNvPicPr>
          <p:nvPr/>
        </p:nvPicPr>
        <p:blipFill>
          <a:blip r:embed="rId3">
            <a:extLst/>
          </a:blip>
          <a:srcRect l="29201" t="0" r="955" b="0"/>
          <a:stretch>
            <a:fillRect/>
          </a:stretch>
        </p:blipFill>
        <p:spPr>
          <a:xfrm>
            <a:off x="2782175" y="1377453"/>
            <a:ext cx="5425877" cy="3402048"/>
          </a:xfrm>
          <a:prstGeom prst="rect">
            <a:avLst/>
          </a:prstGeom>
          <a:ln w="12700">
            <a:miter lim="400000"/>
          </a:ln>
        </p:spPr>
      </p:pic>
      <p:sp>
        <p:nvSpPr>
          <p:cNvPr id="921" name="Google Shape;820;p87"/>
          <p:cNvSpPr txBox="1"/>
          <p:nvPr/>
        </p:nvSpPr>
        <p:spPr>
          <a:xfrm>
            <a:off x="150250" y="1636124"/>
            <a:ext cx="2531400" cy="337272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endParaRPr sz="1300">
              <a:latin typeface="Verdana"/>
              <a:ea typeface="Verdana"/>
              <a:cs typeface="Verdana"/>
              <a:sym typeface="Verdana"/>
            </a:endParaRPr>
          </a:p>
          <a:p>
            <a:pPr/>
            <a:endParaRPr sz="1300">
              <a:latin typeface="Verdana"/>
              <a:ea typeface="Verdana"/>
              <a:cs typeface="Verdana"/>
              <a:sym typeface="Verdana"/>
            </a:endParaRPr>
          </a:p>
          <a:p>
            <a:pPr>
              <a:defRPr sz="1500">
                <a:latin typeface="Verdana"/>
                <a:ea typeface="Verdana"/>
                <a:cs typeface="Verdana"/>
                <a:sym typeface="Verdana"/>
              </a:defRPr>
            </a:pPr>
            <a:r>
              <a:t>◾ </a:t>
            </a:r>
            <a:r>
              <a:rPr sz="2000">
                <a:latin typeface="Montserrat Light"/>
                <a:ea typeface="Montserrat Light"/>
                <a:cs typeface="Montserrat Light"/>
                <a:sym typeface="Montserrat Light"/>
              </a:rPr>
              <a:t>What do participants want to learn more about?</a:t>
            </a:r>
            <a:endParaRPr sz="2000">
              <a:latin typeface="Montserrat Light"/>
              <a:ea typeface="Montserrat Light"/>
              <a:cs typeface="Montserrat Light"/>
              <a:sym typeface="Montserrat Light"/>
            </a:endParaRPr>
          </a:p>
          <a:p>
            <a:pPr/>
            <a:endParaRPr sz="2000">
              <a:latin typeface="Montserrat Light"/>
              <a:ea typeface="Montserrat Light"/>
              <a:cs typeface="Montserrat Light"/>
              <a:sym typeface="Montserrat Light"/>
            </a:endParaRPr>
          </a:p>
          <a:p>
            <a:pPr>
              <a:lnSpc>
                <a:spcPct val="120000"/>
              </a:lnSpc>
              <a:defRPr sz="1500">
                <a:latin typeface="Verdana"/>
                <a:ea typeface="Verdana"/>
                <a:cs typeface="Verdana"/>
                <a:sym typeface="Verdana"/>
              </a:defRPr>
            </a:pPr>
            <a:r>
              <a:t>◾ </a:t>
            </a:r>
            <a:r>
              <a:rPr sz="2000">
                <a:latin typeface="Montserrat Light"/>
                <a:ea typeface="Montserrat Light"/>
                <a:cs typeface="Montserrat Light"/>
                <a:sym typeface="Montserrat Light"/>
              </a:rPr>
              <a:t>Participants chose whether to get more info </a:t>
            </a:r>
            <a:endParaRPr sz="2000">
              <a:latin typeface="Montserrat Light"/>
              <a:ea typeface="Montserrat Light"/>
              <a:cs typeface="Montserrat Light"/>
              <a:sym typeface="Montserrat Light"/>
            </a:endParaRPr>
          </a:p>
        </p:txBody>
      </p:sp>
      <p:sp>
        <p:nvSpPr>
          <p:cNvPr id="922" name="Google Shape;821;p87"/>
          <p:cNvSpPr txBox="1"/>
          <p:nvPr>
            <p:ph type="title" idx="4294967295"/>
          </p:nvPr>
        </p:nvSpPr>
        <p:spPr>
          <a:xfrm>
            <a:off x="150249" y="1222924"/>
            <a:ext cx="2409002" cy="471000"/>
          </a:xfrm>
          <a:prstGeom prst="rect">
            <a:avLst/>
          </a:prstGeom>
        </p:spPr>
        <p:txBody>
          <a:bodyPr/>
          <a:lstStyle>
            <a:lvl1pPr algn="ctr" defTabSz="813816">
              <a:defRPr sz="1779">
                <a:latin typeface="Reem Kufi"/>
                <a:ea typeface="Reem Kufi"/>
                <a:cs typeface="Reem Kufi"/>
                <a:sym typeface="Reem Kufi"/>
              </a:defRPr>
            </a:lvl1pPr>
          </a:lstStyle>
          <a:p>
            <a:pPr/>
            <a:r>
              <a:t>SELF GUIDED TOUR</a:t>
            </a:r>
          </a:p>
        </p:txBody>
      </p:sp>
      <p:pic>
        <p:nvPicPr>
          <p:cNvPr id="923" name="Google Shape;822;p87" descr="Google Shape;822;p87"/>
          <p:cNvPicPr>
            <a:picLocks noChangeAspect="1"/>
          </p:cNvPicPr>
          <p:nvPr/>
        </p:nvPicPr>
        <p:blipFill>
          <a:blip r:embed="rId4">
            <a:extLst/>
          </a:blip>
          <a:srcRect l="32891" t="0" r="30559" b="0"/>
          <a:stretch>
            <a:fillRect/>
          </a:stretch>
        </p:blipFill>
        <p:spPr>
          <a:xfrm>
            <a:off x="6851250" y="2800125"/>
            <a:ext cx="845501" cy="1979375"/>
          </a:xfrm>
          <a:prstGeom prst="rect">
            <a:avLst/>
          </a:prstGeom>
          <a:ln w="12700">
            <a:miter lim="400000"/>
          </a:ln>
        </p:spPr>
      </p:pic>
      <p:sp>
        <p:nvSpPr>
          <p:cNvPr id="924" name="Google Shape;823;p87"/>
          <p:cNvSpPr txBox="1"/>
          <p:nvPr/>
        </p:nvSpPr>
        <p:spPr>
          <a:xfrm>
            <a:off x="6991099" y="2929434"/>
            <a:ext cx="633901" cy="63548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1100"/>
            </a:lvl1pPr>
          </a:lstStyle>
          <a:p>
            <a:pPr/>
            <a:r>
              <a:t>Read a story here</a:t>
            </a:r>
          </a:p>
        </p:txBody>
      </p:sp>
      <p:sp>
        <p:nvSpPr>
          <p:cNvPr id="925" name="Google Shape;824;p87"/>
          <p:cNvSpPr txBox="1"/>
          <p:nvPr/>
        </p:nvSpPr>
        <p:spPr>
          <a:xfrm>
            <a:off x="1314600" y="7649"/>
            <a:ext cx="6522450" cy="594302"/>
          </a:xfrm>
          <a:prstGeom prst="rect">
            <a:avLst/>
          </a:prstGeom>
          <a:ln w="12700">
            <a:miter lim="400000"/>
          </a:ln>
          <a:extLst>
            <a:ext uri="{C572A759-6A51-4108-AA02-DFA0A04FC94B}">
              <ma14:wrappingTextBoxFlag xmlns:ma14="http://schemas.microsoft.com/office/mac/drawingml/2011/main" val="1"/>
            </a:ext>
          </a:extLst>
        </p:spPr>
        <p:txBody>
          <a:bodyPr lIns="83774" tIns="83774" rIns="83774" bIns="83774">
            <a:normAutofit fontScale="100000" lnSpcReduction="0"/>
          </a:bodyPr>
          <a:lstStyle/>
          <a:p>
            <a:pPr algn="ctr" defTabSz="704087">
              <a:defRPr sz="1848">
                <a:latin typeface="Reem Kufi"/>
                <a:ea typeface="Reem Kufi"/>
                <a:cs typeface="Reem Kufi"/>
                <a:sym typeface="Reem Kufi"/>
              </a:defRPr>
            </a:pPr>
            <a:r>
              <a:t>VOICES EVERYWHERE</a:t>
            </a:r>
          </a:p>
          <a:p>
            <a:pPr algn="ctr" defTabSz="704087">
              <a:defRPr sz="1078">
                <a:solidFill>
                  <a:srgbClr val="252831"/>
                </a:solidFill>
                <a:latin typeface="Montserrat Light"/>
                <a:ea typeface="Montserrat Light"/>
                <a:cs typeface="Montserrat Light"/>
                <a:sym typeface="Montserrat Light"/>
              </a:defRPr>
            </a:pPr>
            <a:r>
              <a:t>Make places tell personal stories</a:t>
            </a:r>
          </a:p>
        </p:txBody>
      </p:sp>
      <p:sp>
        <p:nvSpPr>
          <p:cNvPr id="926" name="Google Shape;825;p87"/>
          <p:cNvSpPr/>
          <p:nvPr/>
        </p:nvSpPr>
        <p:spPr>
          <a:xfrm rot="16200000">
            <a:off x="5923999" y="2514750"/>
            <a:ext cx="5127901" cy="114000"/>
          </a:xfrm>
          <a:prstGeom prst="rect">
            <a:avLst/>
          </a:prstGeom>
          <a:solidFill>
            <a:srgbClr val="F1C232"/>
          </a:solidFill>
          <a:ln>
            <a:solidFill>
              <a:srgbClr val="F1C232"/>
            </a:solidFill>
          </a:ln>
        </p:spPr>
        <p:txBody>
          <a:bodyPr lIns="0" tIns="0" rIns="0" bIns="0" anchor="ctr"/>
          <a:lstStyle/>
          <a:p>
            <a:pPr/>
          </a:p>
        </p:txBody>
      </p:sp>
      <p:sp>
        <p:nvSpPr>
          <p:cNvPr id="927" name="Google Shape;826;p87"/>
          <p:cNvSpPr/>
          <p:nvPr/>
        </p:nvSpPr>
        <p:spPr>
          <a:xfrm rot="16200000">
            <a:off x="6217699" y="2514750"/>
            <a:ext cx="5127901" cy="114000"/>
          </a:xfrm>
          <a:prstGeom prst="rect">
            <a:avLst/>
          </a:prstGeom>
          <a:solidFill>
            <a:srgbClr val="F1C232"/>
          </a:solidFill>
          <a:ln>
            <a:solidFill>
              <a:srgbClr val="F1C232"/>
            </a:solidFill>
          </a:ln>
        </p:spPr>
        <p:txBody>
          <a:bodyPr lIns="0" tIns="0" rIns="0" bIns="0" anchor="ctr"/>
          <a:lstStyle/>
          <a:p>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1" name="Google Shape;831;p88" descr="Google Shape;831;p88"/>
          <p:cNvPicPr>
            <a:picLocks noChangeAspect="1"/>
          </p:cNvPicPr>
          <p:nvPr/>
        </p:nvPicPr>
        <p:blipFill>
          <a:blip r:embed="rId2">
            <a:extLst/>
          </a:blip>
          <a:stretch>
            <a:fillRect/>
          </a:stretch>
        </p:blipFill>
        <p:spPr>
          <a:xfrm>
            <a:off x="1766424" y="2704249"/>
            <a:ext cx="2684325" cy="2013252"/>
          </a:xfrm>
          <a:prstGeom prst="rect">
            <a:avLst/>
          </a:prstGeom>
          <a:ln w="12700">
            <a:miter lim="400000"/>
          </a:ln>
        </p:spPr>
      </p:pic>
      <p:pic>
        <p:nvPicPr>
          <p:cNvPr id="932" name="Google Shape;832;p88" descr="Google Shape;832;p88"/>
          <p:cNvPicPr>
            <a:picLocks noChangeAspect="1"/>
          </p:cNvPicPr>
          <p:nvPr/>
        </p:nvPicPr>
        <p:blipFill>
          <a:blip r:embed="rId3">
            <a:extLst/>
          </a:blip>
          <a:stretch>
            <a:fillRect/>
          </a:stretch>
        </p:blipFill>
        <p:spPr>
          <a:xfrm>
            <a:off x="294399" y="1106637"/>
            <a:ext cx="2320626" cy="2320626"/>
          </a:xfrm>
          <a:prstGeom prst="rect">
            <a:avLst/>
          </a:prstGeom>
          <a:ln w="12700">
            <a:miter lim="400000"/>
          </a:ln>
        </p:spPr>
      </p:pic>
      <p:sp>
        <p:nvSpPr>
          <p:cNvPr id="933" name="Google Shape;833;p88"/>
          <p:cNvSpPr txBox="1"/>
          <p:nvPr/>
        </p:nvSpPr>
        <p:spPr>
          <a:xfrm>
            <a:off x="4851849" y="2732824"/>
            <a:ext cx="3950401" cy="201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endParaRPr b="1" sz="2000">
              <a:latin typeface="Montserrat"/>
              <a:ea typeface="Montserrat"/>
              <a:cs typeface="Montserrat"/>
              <a:sym typeface="Montserrat"/>
            </a:endParaRPr>
          </a:p>
          <a:p>
            <a:pPr>
              <a:defRPr b="1" sz="2000">
                <a:latin typeface="Montserrat"/>
                <a:ea typeface="Montserrat"/>
                <a:cs typeface="Montserrat"/>
                <a:sym typeface="Montserrat"/>
              </a:defRPr>
            </a:pPr>
            <a:r>
              <a:t>Assumption</a:t>
            </a:r>
            <a:r>
              <a:rPr b="0">
                <a:latin typeface="Montserrat Light"/>
                <a:ea typeface="Montserrat Light"/>
                <a:cs typeface="Montserrat Light"/>
                <a:sym typeface="Montserrat Light"/>
              </a:rPr>
              <a:t>: personal stories will make local sites more attractive to visit</a:t>
            </a:r>
            <a:endParaRPr>
              <a:latin typeface="Montserrat Light"/>
              <a:ea typeface="Montserrat Light"/>
              <a:cs typeface="Montserrat Light"/>
              <a:sym typeface="Montserrat Light"/>
            </a:endParaRPr>
          </a:p>
          <a:p>
            <a:pPr/>
            <a:endParaRPr sz="2000">
              <a:latin typeface="Montserrat Light"/>
              <a:ea typeface="Montserrat Light"/>
              <a:cs typeface="Montserrat Light"/>
              <a:sym typeface="Montserrat Light"/>
            </a:endParaRPr>
          </a:p>
        </p:txBody>
      </p:sp>
      <p:sp>
        <p:nvSpPr>
          <p:cNvPr id="934" name="Google Shape;834;p88"/>
          <p:cNvSpPr txBox="1"/>
          <p:nvPr>
            <p:ph type="title" idx="4294967295"/>
          </p:nvPr>
        </p:nvSpPr>
        <p:spPr>
          <a:xfrm>
            <a:off x="1306950" y="0"/>
            <a:ext cx="6530100" cy="609600"/>
          </a:xfrm>
          <a:prstGeom prst="rect">
            <a:avLst/>
          </a:prstGeom>
        </p:spPr>
        <p:txBody>
          <a:bodyPr lIns="83774" tIns="83774" rIns="83774" bIns="83774"/>
          <a:lstStyle/>
          <a:p>
            <a:pPr algn="ctr" defTabSz="713231">
              <a:defRPr sz="1871">
                <a:latin typeface="Reem Kufi"/>
                <a:ea typeface="Reem Kufi"/>
                <a:cs typeface="Reem Kufi"/>
                <a:sym typeface="Reem Kufi"/>
              </a:defRPr>
            </a:pPr>
            <a:r>
              <a:t>VOICES EVERYWHERE</a:t>
            </a:r>
          </a:p>
          <a:p>
            <a:pPr algn="ctr" defTabSz="713231">
              <a:defRPr sz="1092">
                <a:solidFill>
                  <a:srgbClr val="252831"/>
                </a:solidFill>
                <a:latin typeface="Montserrat Light"/>
                <a:ea typeface="Montserrat Light"/>
                <a:cs typeface="Montserrat Light"/>
                <a:sym typeface="Montserrat Light"/>
              </a:defRPr>
            </a:pPr>
            <a:r>
              <a:t>Make places tell personal stories</a:t>
            </a:r>
          </a:p>
        </p:txBody>
      </p:sp>
      <p:sp>
        <p:nvSpPr>
          <p:cNvPr id="935" name="Google Shape;835;p88"/>
          <p:cNvSpPr txBox="1"/>
          <p:nvPr/>
        </p:nvSpPr>
        <p:spPr>
          <a:xfrm>
            <a:off x="2962749" y="1356049"/>
            <a:ext cx="5237402" cy="1097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2000">
                <a:latin typeface="Montserrat"/>
                <a:ea typeface="Montserrat"/>
                <a:cs typeface="Montserrat"/>
                <a:sym typeface="Montserrat"/>
              </a:defRPr>
            </a:pPr>
            <a:r>
              <a:t>Assumption</a:t>
            </a:r>
            <a:r>
              <a:rPr b="0">
                <a:latin typeface="Montserrat Light"/>
                <a:ea typeface="Montserrat Light"/>
                <a:cs typeface="Montserrat Light"/>
                <a:sym typeface="Montserrat Light"/>
              </a:rPr>
              <a:t>: people will seek more information about buildings and places they are unfamiliar with</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7" name="Google Shape;840;p89" descr="Google Shape;840;p89"/>
          <p:cNvPicPr>
            <a:picLocks noChangeAspect="1"/>
          </p:cNvPicPr>
          <p:nvPr/>
        </p:nvPicPr>
        <p:blipFill>
          <a:blip r:embed="rId3">
            <a:extLst/>
          </a:blip>
          <a:srcRect l="7063" t="0" r="11563" b="0"/>
          <a:stretch>
            <a:fillRect/>
          </a:stretch>
        </p:blipFill>
        <p:spPr>
          <a:xfrm>
            <a:off x="710599" y="1297274"/>
            <a:ext cx="2143127" cy="2498327"/>
          </a:xfrm>
          <a:prstGeom prst="rect">
            <a:avLst/>
          </a:prstGeom>
          <a:ln w="12700">
            <a:miter lim="400000"/>
          </a:ln>
        </p:spPr>
      </p:pic>
      <p:sp>
        <p:nvSpPr>
          <p:cNvPr id="938" name="Google Shape;841;p89"/>
          <p:cNvSpPr txBox="1"/>
          <p:nvPr>
            <p:ph type="title"/>
          </p:nvPr>
        </p:nvSpPr>
        <p:spPr>
          <a:xfrm>
            <a:off x="872299" y="3795600"/>
            <a:ext cx="1754700" cy="434401"/>
          </a:xfrm>
          <a:prstGeom prst="rect">
            <a:avLst/>
          </a:prstGeom>
        </p:spPr>
        <p:txBody>
          <a:bodyPr/>
          <a:lstStyle>
            <a:lvl1pPr algn="ctr" defTabSz="640079">
              <a:defRPr sz="1610"/>
            </a:lvl1pPr>
          </a:lstStyle>
          <a:p>
            <a:pPr/>
            <a:r>
              <a:t>ANDRELEY</a:t>
            </a:r>
          </a:p>
        </p:txBody>
      </p:sp>
      <p:sp>
        <p:nvSpPr>
          <p:cNvPr id="939" name="Google Shape;842;p89"/>
          <p:cNvSpPr txBox="1"/>
          <p:nvPr>
            <p:ph type="body" sz="quarter" idx="4294967295"/>
          </p:nvPr>
        </p:nvSpPr>
        <p:spPr>
          <a:xfrm>
            <a:off x="710599" y="4153799"/>
            <a:ext cx="2143201" cy="715501"/>
          </a:xfrm>
          <a:prstGeom prst="rect">
            <a:avLst/>
          </a:prstGeom>
        </p:spPr>
        <p:txBody>
          <a:bodyPr/>
          <a:lstStyle/>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PhD Student in Literature at UNC </a:t>
            </a:r>
          </a:p>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History buff</a:t>
            </a:r>
          </a:p>
        </p:txBody>
      </p:sp>
      <p:grpSp>
        <p:nvGrpSpPr>
          <p:cNvPr id="944" name="Google Shape;843;p89"/>
          <p:cNvGrpSpPr/>
          <p:nvPr/>
        </p:nvGrpSpPr>
        <p:grpSpPr>
          <a:xfrm>
            <a:off x="3313608" y="768055"/>
            <a:ext cx="568996" cy="574532"/>
            <a:chOff x="29" y="0"/>
            <a:chExt cx="568995" cy="574531"/>
          </a:xfrm>
        </p:grpSpPr>
        <p:sp>
          <p:nvSpPr>
            <p:cNvPr id="940" name="Google Shape;844;p89"/>
            <p:cNvSpPr/>
            <p:nvPr/>
          </p:nvSpPr>
          <p:spPr>
            <a:xfrm>
              <a:off x="29" y="-1"/>
              <a:ext cx="568996"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41" name="Google Shape;845;p89"/>
            <p:cNvSpPr/>
            <p:nvPr/>
          </p:nvSpPr>
          <p:spPr>
            <a:xfrm>
              <a:off x="134534" y="169401"/>
              <a:ext cx="100010"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42" name="Google Shape;846;p89"/>
            <p:cNvSpPr/>
            <p:nvPr/>
          </p:nvSpPr>
          <p:spPr>
            <a:xfrm>
              <a:off x="334510" y="169490"/>
              <a:ext cx="100099"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43" name="Google Shape;847;p89"/>
            <p:cNvSpPr/>
            <p:nvPr/>
          </p:nvSpPr>
          <p:spPr>
            <a:xfrm rot="10800000">
              <a:off x="138712" y="327091"/>
              <a:ext cx="291630"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945" name="Google Shape;848;p89"/>
          <p:cNvSpPr txBox="1"/>
          <p:nvPr/>
        </p:nvSpPr>
        <p:spPr>
          <a:xfrm>
            <a:off x="3982251" y="687674"/>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What worked: </a:t>
            </a:r>
            <a:r>
              <a:rPr b="0">
                <a:latin typeface="Montserrat Light"/>
                <a:ea typeface="Montserrat Light"/>
                <a:cs typeface="Montserrat Light"/>
                <a:sym typeface="Montserrat Light"/>
              </a:rPr>
              <a:t>Personal story made her feel more “personally invested” in her location</a:t>
            </a:r>
          </a:p>
        </p:txBody>
      </p:sp>
      <p:grpSp>
        <p:nvGrpSpPr>
          <p:cNvPr id="950" name="Google Shape;849;p89"/>
          <p:cNvGrpSpPr/>
          <p:nvPr/>
        </p:nvGrpSpPr>
        <p:grpSpPr>
          <a:xfrm>
            <a:off x="3314425" y="1848225"/>
            <a:ext cx="568175" cy="574533"/>
            <a:chOff x="29" y="0"/>
            <a:chExt cx="568174" cy="574531"/>
          </a:xfrm>
        </p:grpSpPr>
        <p:sp>
          <p:nvSpPr>
            <p:cNvPr id="946" name="Google Shape;850;p89"/>
            <p:cNvSpPr/>
            <p:nvPr/>
          </p:nvSpPr>
          <p:spPr>
            <a:xfrm>
              <a:off x="29" y="-1"/>
              <a:ext cx="568175"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47" name="Google Shape;851;p89"/>
            <p:cNvSpPr/>
            <p:nvPr/>
          </p:nvSpPr>
          <p:spPr>
            <a:xfrm>
              <a:off x="134340" y="169401"/>
              <a:ext cx="99866"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48" name="Google Shape;852;p89"/>
            <p:cNvSpPr/>
            <p:nvPr/>
          </p:nvSpPr>
          <p:spPr>
            <a:xfrm>
              <a:off x="334027" y="169490"/>
              <a:ext cx="99955"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49" name="Google Shape;853;p89"/>
            <p:cNvSpPr/>
            <p:nvPr/>
          </p:nvSpPr>
          <p:spPr>
            <a:xfrm>
              <a:off x="138512" y="304137"/>
              <a:ext cx="291209"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grpSp>
        <p:nvGrpSpPr>
          <p:cNvPr id="955" name="Google Shape;854;p89"/>
          <p:cNvGrpSpPr/>
          <p:nvPr/>
        </p:nvGrpSpPr>
        <p:grpSpPr>
          <a:xfrm>
            <a:off x="3313574" y="3138652"/>
            <a:ext cx="568253" cy="574533"/>
            <a:chOff x="0" y="0"/>
            <a:chExt cx="568252" cy="574531"/>
          </a:xfrm>
        </p:grpSpPr>
        <p:sp>
          <p:nvSpPr>
            <p:cNvPr id="951" name="Google Shape;855;p89"/>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52" name="Google Shape;856;p89"/>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53" name="Google Shape;857;p89"/>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54" name="Google Shape;858;p89"/>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956" name="Google Shape;859;p89"/>
          <p:cNvSpPr txBox="1"/>
          <p:nvPr/>
        </p:nvSpPr>
        <p:spPr>
          <a:xfrm>
            <a:off x="3981424" y="3012974"/>
            <a:ext cx="4713301" cy="6813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Tension: </a:t>
            </a:r>
            <a:r>
              <a:rPr b="0">
                <a:latin typeface="Montserrat Light"/>
                <a:ea typeface="Montserrat Light"/>
                <a:cs typeface="Montserrat Light"/>
                <a:sym typeface="Montserrat Light"/>
              </a:rPr>
              <a:t>Wants to hear from locals, but is scared of language barriers</a:t>
            </a:r>
          </a:p>
        </p:txBody>
      </p:sp>
      <p:sp>
        <p:nvSpPr>
          <p:cNvPr id="957" name="Google Shape;860;p89"/>
          <p:cNvSpPr txBox="1"/>
          <p:nvPr/>
        </p:nvSpPr>
        <p:spPr>
          <a:xfrm>
            <a:off x="3979312" y="1781463"/>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722376">
              <a:defRPr b="1" sz="1264">
                <a:solidFill>
                  <a:srgbClr val="252831"/>
                </a:solidFill>
                <a:latin typeface="Montserrat"/>
                <a:ea typeface="Montserrat"/>
                <a:cs typeface="Montserrat"/>
                <a:sym typeface="Montserrat"/>
              </a:defRPr>
            </a:pPr>
            <a:r>
              <a:t>What didn’t work: </a:t>
            </a:r>
            <a:r>
              <a:rPr b="0">
                <a:latin typeface="Montserrat Light"/>
                <a:ea typeface="Montserrat Light"/>
                <a:cs typeface="Montserrat Light"/>
                <a:sym typeface="Montserrat Light"/>
              </a:rPr>
              <a:t>Historical context sometimes felt detached. “If it was a story of a specific soldier” she would stop and read</a:t>
            </a:r>
          </a:p>
        </p:txBody>
      </p:sp>
      <p:sp>
        <p:nvSpPr>
          <p:cNvPr id="958" name="Google Shape;861;p89"/>
          <p:cNvSpPr txBox="1"/>
          <p:nvPr/>
        </p:nvSpPr>
        <p:spPr>
          <a:xfrm>
            <a:off x="3982251" y="4011112"/>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795527">
              <a:defRPr b="1" sz="1392">
                <a:solidFill>
                  <a:srgbClr val="252831"/>
                </a:solidFill>
                <a:latin typeface="Montserrat"/>
                <a:ea typeface="Montserrat"/>
                <a:cs typeface="Montserrat"/>
                <a:sym typeface="Montserrat"/>
              </a:defRPr>
            </a:pPr>
            <a:r>
              <a:t>New learning: </a:t>
            </a:r>
            <a:r>
              <a:rPr b="0">
                <a:latin typeface="Montserrat Light"/>
                <a:ea typeface="Montserrat Light"/>
                <a:cs typeface="Montserrat Light"/>
                <a:sym typeface="Montserrat Light"/>
              </a:rPr>
              <a:t>When travelling, she doesn’t want to use Google →  “the info may not be the most accurate”</a:t>
            </a:r>
          </a:p>
        </p:txBody>
      </p:sp>
      <p:grpSp>
        <p:nvGrpSpPr>
          <p:cNvPr id="963" name="Google Shape;862;p89"/>
          <p:cNvGrpSpPr/>
          <p:nvPr/>
        </p:nvGrpSpPr>
        <p:grpSpPr>
          <a:xfrm>
            <a:off x="3314398" y="4052570"/>
            <a:ext cx="568253" cy="574533"/>
            <a:chOff x="0" y="0"/>
            <a:chExt cx="568252" cy="574531"/>
          </a:xfrm>
        </p:grpSpPr>
        <p:sp>
          <p:nvSpPr>
            <p:cNvPr id="959" name="Google Shape;863;p89"/>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60" name="Google Shape;864;p89"/>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61" name="Google Shape;865;p89"/>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62" name="Google Shape;866;p89"/>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pic>
        <p:nvPicPr>
          <p:cNvPr id="964" name="Google Shape;867;p89" descr="Google Shape;867;p89"/>
          <p:cNvPicPr>
            <a:picLocks noChangeAspect="1"/>
          </p:cNvPicPr>
          <p:nvPr/>
        </p:nvPicPr>
        <p:blipFill>
          <a:blip r:embed="rId4">
            <a:extLst/>
          </a:blip>
          <a:srcRect l="20354" t="5755" r="20354" b="28913"/>
          <a:stretch>
            <a:fillRect/>
          </a:stretch>
        </p:blipFill>
        <p:spPr>
          <a:xfrm>
            <a:off x="646074" y="1297275"/>
            <a:ext cx="2396756" cy="2498325"/>
          </a:xfrm>
          <a:prstGeom prst="rect">
            <a:avLst/>
          </a:prstGeom>
          <a:ln w="12700">
            <a:miter lim="400000"/>
          </a:ln>
        </p:spPr>
      </p:pic>
      <p:grpSp>
        <p:nvGrpSpPr>
          <p:cNvPr id="967" name="Google Shape;868;p89"/>
          <p:cNvGrpSpPr/>
          <p:nvPr/>
        </p:nvGrpSpPr>
        <p:grpSpPr>
          <a:xfrm>
            <a:off x="6362624" y="-1"/>
            <a:ext cx="2781601" cy="759402"/>
            <a:chOff x="0" y="0"/>
            <a:chExt cx="2781600" cy="759399"/>
          </a:xfrm>
        </p:grpSpPr>
        <p:sp>
          <p:nvSpPr>
            <p:cNvPr id="965" name="Rectangle"/>
            <p:cNvSpPr/>
            <p:nvPr/>
          </p:nvSpPr>
          <p:spPr>
            <a:xfrm>
              <a:off x="0" y="0"/>
              <a:ext cx="2781600" cy="434400"/>
            </a:xfrm>
            <a:prstGeom prst="rect">
              <a:avLst/>
            </a:prstGeom>
            <a:solidFill>
              <a:srgbClr val="2932D3"/>
            </a:solidFill>
            <a:ln w="9525" cap="flat">
              <a:solidFill>
                <a:srgbClr val="2932D3"/>
              </a:solidFill>
              <a:prstDash val="solid"/>
              <a:round/>
            </a:ln>
            <a:effectLst/>
          </p:spPr>
          <p:txBody>
            <a:bodyPr wrap="square" lIns="0" tIns="0" rIns="0" bIns="0" numCol="1" anchor="t">
              <a:noAutofit/>
            </a:bodyPr>
            <a:lstStyle/>
            <a:p>
              <a:pPr algn="ctr">
                <a:defRPr sz="1900">
                  <a:solidFill>
                    <a:srgbClr val="FFFFFF"/>
                  </a:solidFill>
                  <a:latin typeface="Reem Kufi"/>
                  <a:ea typeface="Reem Kufi"/>
                  <a:cs typeface="Reem Kufi"/>
                  <a:sym typeface="Reem Kufi"/>
                </a:defRPr>
              </a:pPr>
            </a:p>
          </p:txBody>
        </p:sp>
        <p:sp>
          <p:nvSpPr>
            <p:cNvPr id="966" name="VOICES EVERYWHERE"/>
            <p:cNvSpPr txBox="1"/>
            <p:nvPr/>
          </p:nvSpPr>
          <p:spPr>
            <a:xfrm>
              <a:off x="7649" y="7649"/>
              <a:ext cx="2773951" cy="751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3774" tIns="83774" rIns="83774" bIns="83774" numCol="1" anchor="t">
              <a:spAutoFit/>
            </a:bodyPr>
            <a:lstStyle>
              <a:lvl1pPr algn="ctr">
                <a:defRPr sz="1900">
                  <a:solidFill>
                    <a:srgbClr val="FFFFFF"/>
                  </a:solidFill>
                  <a:latin typeface="Reem Kufi"/>
                  <a:ea typeface="Reem Kufi"/>
                  <a:cs typeface="Reem Kufi"/>
                  <a:sym typeface="Reem Kufi"/>
                </a:defRPr>
              </a:lvl1pPr>
            </a:lstStyle>
            <a:p>
              <a:pPr/>
              <a:r>
                <a:t>VOICES EVERYWHERE</a:t>
              </a:r>
            </a:p>
          </p:txBody>
        </p:sp>
      </p:gr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1" name="Google Shape;873;p90"/>
          <p:cNvSpPr txBox="1"/>
          <p:nvPr>
            <p:ph type="title"/>
          </p:nvPr>
        </p:nvSpPr>
        <p:spPr>
          <a:xfrm>
            <a:off x="872299" y="3795600"/>
            <a:ext cx="1754700" cy="434401"/>
          </a:xfrm>
          <a:prstGeom prst="rect">
            <a:avLst/>
          </a:prstGeom>
        </p:spPr>
        <p:txBody>
          <a:bodyPr/>
          <a:lstStyle>
            <a:lvl1pPr algn="ctr" defTabSz="640079">
              <a:defRPr sz="1610"/>
            </a:lvl1pPr>
          </a:lstStyle>
          <a:p>
            <a:pPr/>
            <a:r>
              <a:t>WESLEY</a:t>
            </a:r>
          </a:p>
        </p:txBody>
      </p:sp>
      <p:sp>
        <p:nvSpPr>
          <p:cNvPr id="972" name="Google Shape;874;p90"/>
          <p:cNvSpPr txBox="1"/>
          <p:nvPr>
            <p:ph type="body" sz="quarter" idx="1"/>
          </p:nvPr>
        </p:nvSpPr>
        <p:spPr>
          <a:xfrm>
            <a:off x="710599" y="4153799"/>
            <a:ext cx="2143201" cy="715501"/>
          </a:xfrm>
          <a:prstGeom prst="rect">
            <a:avLst/>
          </a:prstGeom>
        </p:spPr>
        <p:txBody>
          <a:bodyPr/>
          <a:lstStyle/>
          <a:p>
            <a:pPr marL="0" indent="0" algn="ctr" defTabSz="713231">
              <a:defRPr sz="1092">
                <a:solidFill>
                  <a:srgbClr val="252831"/>
                </a:solidFill>
                <a:latin typeface="Montserrat Light"/>
                <a:ea typeface="Montserrat Light"/>
                <a:cs typeface="Montserrat Light"/>
                <a:sym typeface="Montserrat Light"/>
              </a:defRPr>
            </a:pPr>
            <a:r>
              <a:t>San Francisco based</a:t>
            </a:r>
          </a:p>
          <a:p>
            <a:pPr marL="0" indent="0" algn="ctr" defTabSz="713231">
              <a:defRPr sz="1092">
                <a:solidFill>
                  <a:srgbClr val="252831"/>
                </a:solidFill>
                <a:latin typeface="Montserrat Light"/>
                <a:ea typeface="Montserrat Light"/>
                <a:cs typeface="Montserrat Light"/>
                <a:sym typeface="Montserrat Light"/>
              </a:defRPr>
            </a:pPr>
            <a:r>
              <a:t>Recruiter at Strava</a:t>
            </a:r>
          </a:p>
          <a:p>
            <a:pPr marL="0" indent="0" algn="ctr" defTabSz="713231">
              <a:defRPr sz="1092">
                <a:solidFill>
                  <a:srgbClr val="252831"/>
                </a:solidFill>
                <a:latin typeface="Montserrat Light"/>
                <a:ea typeface="Montserrat Light"/>
                <a:cs typeface="Montserrat Light"/>
                <a:sym typeface="Montserrat Light"/>
              </a:defRPr>
            </a:pPr>
            <a:r>
              <a:t>Avid Tennis Player</a:t>
            </a:r>
          </a:p>
        </p:txBody>
      </p:sp>
      <p:grpSp>
        <p:nvGrpSpPr>
          <p:cNvPr id="977" name="Google Shape;875;p90"/>
          <p:cNvGrpSpPr/>
          <p:nvPr/>
        </p:nvGrpSpPr>
        <p:grpSpPr>
          <a:xfrm>
            <a:off x="3273858" y="721654"/>
            <a:ext cx="568996" cy="574533"/>
            <a:chOff x="29" y="0"/>
            <a:chExt cx="568995" cy="574531"/>
          </a:xfrm>
        </p:grpSpPr>
        <p:sp>
          <p:nvSpPr>
            <p:cNvPr id="973" name="Google Shape;876;p90"/>
            <p:cNvSpPr/>
            <p:nvPr/>
          </p:nvSpPr>
          <p:spPr>
            <a:xfrm>
              <a:off x="29" y="-1"/>
              <a:ext cx="568996"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74" name="Google Shape;877;p90"/>
            <p:cNvSpPr/>
            <p:nvPr/>
          </p:nvSpPr>
          <p:spPr>
            <a:xfrm>
              <a:off x="134534" y="169401"/>
              <a:ext cx="100010"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75" name="Google Shape;878;p90"/>
            <p:cNvSpPr/>
            <p:nvPr/>
          </p:nvSpPr>
          <p:spPr>
            <a:xfrm>
              <a:off x="334510" y="169490"/>
              <a:ext cx="100099"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76" name="Google Shape;879;p90"/>
            <p:cNvSpPr/>
            <p:nvPr/>
          </p:nvSpPr>
          <p:spPr>
            <a:xfrm rot="10800000">
              <a:off x="138712" y="327091"/>
              <a:ext cx="291630"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978" name="Google Shape;880;p90"/>
          <p:cNvSpPr txBox="1"/>
          <p:nvPr/>
        </p:nvSpPr>
        <p:spPr>
          <a:xfrm>
            <a:off x="3942501" y="641274"/>
            <a:ext cx="4669800" cy="6813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What worked: </a:t>
            </a:r>
            <a:r>
              <a:rPr b="0">
                <a:latin typeface="Montserrat Light"/>
                <a:ea typeface="Montserrat Light"/>
                <a:cs typeface="Montserrat Light"/>
                <a:sym typeface="Montserrat Light"/>
              </a:rPr>
              <a:t>Felt connected to the storyteller and shared stories of his own</a:t>
            </a:r>
          </a:p>
        </p:txBody>
      </p:sp>
      <p:grpSp>
        <p:nvGrpSpPr>
          <p:cNvPr id="983" name="Google Shape;881;p90"/>
          <p:cNvGrpSpPr/>
          <p:nvPr/>
        </p:nvGrpSpPr>
        <p:grpSpPr>
          <a:xfrm>
            <a:off x="3314425" y="1794363"/>
            <a:ext cx="568175" cy="574533"/>
            <a:chOff x="29" y="0"/>
            <a:chExt cx="568174" cy="574531"/>
          </a:xfrm>
        </p:grpSpPr>
        <p:sp>
          <p:nvSpPr>
            <p:cNvPr id="979" name="Google Shape;882;p90"/>
            <p:cNvSpPr/>
            <p:nvPr/>
          </p:nvSpPr>
          <p:spPr>
            <a:xfrm>
              <a:off x="29" y="-1"/>
              <a:ext cx="568175"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80" name="Google Shape;883;p90"/>
            <p:cNvSpPr/>
            <p:nvPr/>
          </p:nvSpPr>
          <p:spPr>
            <a:xfrm>
              <a:off x="134340" y="169401"/>
              <a:ext cx="99866"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81" name="Google Shape;884;p90"/>
            <p:cNvSpPr/>
            <p:nvPr/>
          </p:nvSpPr>
          <p:spPr>
            <a:xfrm>
              <a:off x="334027" y="169490"/>
              <a:ext cx="99955"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82" name="Google Shape;885;p90"/>
            <p:cNvSpPr/>
            <p:nvPr/>
          </p:nvSpPr>
          <p:spPr>
            <a:xfrm>
              <a:off x="138512" y="304137"/>
              <a:ext cx="291209"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grpSp>
        <p:nvGrpSpPr>
          <p:cNvPr id="988" name="Google Shape;886;p90"/>
          <p:cNvGrpSpPr/>
          <p:nvPr/>
        </p:nvGrpSpPr>
        <p:grpSpPr>
          <a:xfrm>
            <a:off x="3314398" y="2939626"/>
            <a:ext cx="568253" cy="574533"/>
            <a:chOff x="0" y="0"/>
            <a:chExt cx="568252" cy="574531"/>
          </a:xfrm>
        </p:grpSpPr>
        <p:sp>
          <p:nvSpPr>
            <p:cNvPr id="984" name="Google Shape;887;p90"/>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85" name="Google Shape;888;p90"/>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86" name="Google Shape;889;p90"/>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87" name="Google Shape;890;p90"/>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989" name="Google Shape;891;p90"/>
          <p:cNvSpPr txBox="1"/>
          <p:nvPr/>
        </p:nvSpPr>
        <p:spPr>
          <a:xfrm>
            <a:off x="3982250" y="2813949"/>
            <a:ext cx="4669800" cy="858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Surprise: </a:t>
            </a:r>
            <a:r>
              <a:rPr b="0">
                <a:latin typeface="Montserrat Light"/>
                <a:ea typeface="Montserrat Light"/>
                <a:cs typeface="Montserrat Light"/>
                <a:sym typeface="Montserrat Light"/>
              </a:rPr>
              <a:t>Wants on-demand historical context “right there” in short form text</a:t>
            </a:r>
          </a:p>
        </p:txBody>
      </p:sp>
      <p:sp>
        <p:nvSpPr>
          <p:cNvPr id="990" name="Google Shape;892;p90"/>
          <p:cNvSpPr txBox="1"/>
          <p:nvPr/>
        </p:nvSpPr>
        <p:spPr>
          <a:xfrm>
            <a:off x="3979312" y="1727601"/>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What didn’t work: </a:t>
            </a:r>
            <a:r>
              <a:rPr b="0">
                <a:latin typeface="Montserrat Light"/>
                <a:ea typeface="Montserrat Light"/>
                <a:cs typeface="Montserrat Light"/>
                <a:sym typeface="Montserrat Light"/>
              </a:rPr>
              <a:t>Videos without enough contextual info didn’t satisfy curiosity </a:t>
            </a:r>
          </a:p>
        </p:txBody>
      </p:sp>
      <p:sp>
        <p:nvSpPr>
          <p:cNvPr id="991" name="Google Shape;893;p90"/>
          <p:cNvSpPr txBox="1"/>
          <p:nvPr/>
        </p:nvSpPr>
        <p:spPr>
          <a:xfrm>
            <a:off x="3982249" y="4011128"/>
            <a:ext cx="4488301" cy="858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850391">
              <a:defRPr b="1" sz="1488">
                <a:solidFill>
                  <a:srgbClr val="252831"/>
                </a:solidFill>
                <a:latin typeface="Montserrat"/>
                <a:ea typeface="Montserrat"/>
                <a:cs typeface="Montserrat"/>
                <a:sym typeface="Montserrat"/>
              </a:defRPr>
            </a:pPr>
            <a:r>
              <a:t>New learning: </a:t>
            </a:r>
            <a:r>
              <a:rPr b="0">
                <a:latin typeface="Montserrat Light"/>
                <a:ea typeface="Montserrat Light"/>
                <a:cs typeface="Montserrat Light"/>
                <a:sym typeface="Montserrat Light"/>
              </a:rPr>
              <a:t>Location-dependent preference for general historical context vs. learning via personal stories </a:t>
            </a:r>
          </a:p>
        </p:txBody>
      </p:sp>
      <p:grpSp>
        <p:nvGrpSpPr>
          <p:cNvPr id="996" name="Google Shape;894;p90"/>
          <p:cNvGrpSpPr/>
          <p:nvPr/>
        </p:nvGrpSpPr>
        <p:grpSpPr>
          <a:xfrm>
            <a:off x="3314398" y="4052570"/>
            <a:ext cx="568253" cy="574533"/>
            <a:chOff x="0" y="0"/>
            <a:chExt cx="568252" cy="574531"/>
          </a:xfrm>
        </p:grpSpPr>
        <p:sp>
          <p:nvSpPr>
            <p:cNvPr id="992" name="Google Shape;895;p90"/>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93" name="Google Shape;896;p90"/>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94" name="Google Shape;897;p90"/>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995" name="Google Shape;898;p90"/>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pic>
        <p:nvPicPr>
          <p:cNvPr id="997" name="Google Shape;899;p90" descr="Google Shape;899;p90"/>
          <p:cNvPicPr>
            <a:picLocks noChangeAspect="1"/>
          </p:cNvPicPr>
          <p:nvPr/>
        </p:nvPicPr>
        <p:blipFill>
          <a:blip r:embed="rId3">
            <a:extLst/>
          </a:blip>
          <a:srcRect l="11540" t="9721" r="15647" b="8726"/>
          <a:stretch>
            <a:fillRect/>
          </a:stretch>
        </p:blipFill>
        <p:spPr>
          <a:xfrm>
            <a:off x="631922" y="1322581"/>
            <a:ext cx="2300571" cy="2498326"/>
          </a:xfrm>
          <a:prstGeom prst="rect">
            <a:avLst/>
          </a:prstGeom>
          <a:ln w="12700">
            <a:miter lim="400000"/>
          </a:ln>
        </p:spPr>
      </p:pic>
      <p:grpSp>
        <p:nvGrpSpPr>
          <p:cNvPr id="1000" name="Google Shape;900;p90"/>
          <p:cNvGrpSpPr/>
          <p:nvPr/>
        </p:nvGrpSpPr>
        <p:grpSpPr>
          <a:xfrm>
            <a:off x="6362624" y="-1"/>
            <a:ext cx="2781601" cy="759402"/>
            <a:chOff x="0" y="0"/>
            <a:chExt cx="2781600" cy="759399"/>
          </a:xfrm>
        </p:grpSpPr>
        <p:sp>
          <p:nvSpPr>
            <p:cNvPr id="998" name="Rectangle"/>
            <p:cNvSpPr/>
            <p:nvPr/>
          </p:nvSpPr>
          <p:spPr>
            <a:xfrm>
              <a:off x="0" y="0"/>
              <a:ext cx="2781600" cy="434400"/>
            </a:xfrm>
            <a:prstGeom prst="rect">
              <a:avLst/>
            </a:prstGeom>
            <a:solidFill>
              <a:srgbClr val="000000"/>
            </a:solidFill>
            <a:ln w="9525" cap="flat">
              <a:solidFill>
                <a:srgbClr val="000000"/>
              </a:solidFill>
              <a:prstDash val="solid"/>
              <a:round/>
            </a:ln>
            <a:effectLst/>
          </p:spPr>
          <p:txBody>
            <a:bodyPr wrap="square" lIns="0" tIns="0" rIns="0" bIns="0" numCol="1" anchor="t">
              <a:noAutofit/>
            </a:bodyPr>
            <a:lstStyle/>
            <a:p>
              <a:pPr algn="ctr">
                <a:defRPr sz="1900">
                  <a:solidFill>
                    <a:srgbClr val="FFFFFF"/>
                  </a:solidFill>
                  <a:latin typeface="Reem Kufi"/>
                  <a:ea typeface="Reem Kufi"/>
                  <a:cs typeface="Reem Kufi"/>
                  <a:sym typeface="Reem Kufi"/>
                </a:defRPr>
              </a:pPr>
            </a:p>
          </p:txBody>
        </p:sp>
        <p:sp>
          <p:nvSpPr>
            <p:cNvPr id="999" name="VOICES EVERYWHERE"/>
            <p:cNvSpPr txBox="1"/>
            <p:nvPr/>
          </p:nvSpPr>
          <p:spPr>
            <a:xfrm>
              <a:off x="7649" y="7649"/>
              <a:ext cx="2773951" cy="751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3774" tIns="83774" rIns="83774" bIns="83774" numCol="1" anchor="t">
              <a:spAutoFit/>
            </a:bodyPr>
            <a:lstStyle>
              <a:lvl1pPr algn="ctr">
                <a:defRPr sz="1900">
                  <a:solidFill>
                    <a:srgbClr val="FFFFFF"/>
                  </a:solidFill>
                  <a:latin typeface="Reem Kufi"/>
                  <a:ea typeface="Reem Kufi"/>
                  <a:cs typeface="Reem Kufi"/>
                  <a:sym typeface="Reem Kufi"/>
                </a:defRPr>
              </a:lvl1pPr>
            </a:lstStyle>
            <a:p>
              <a:pPr/>
              <a:r>
                <a:t>VOICES EVERYWHERE</a:t>
              </a:r>
            </a:p>
          </p:txBody>
        </p:sp>
      </p:gr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Google Shape;905;p91"/>
          <p:cNvSpPr txBox="1"/>
          <p:nvPr/>
        </p:nvSpPr>
        <p:spPr>
          <a:xfrm>
            <a:off x="1682825" y="624424"/>
            <a:ext cx="6838799" cy="415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Montserrat"/>
                <a:ea typeface="Montserrat"/>
                <a:cs typeface="Montserrat"/>
                <a:sym typeface="Montserrat"/>
              </a:defRPr>
            </a:pPr>
            <a:r>
              <a:t>“I want to hear what a local person thinks about it...because it is different for us because we don’t live there” </a:t>
            </a:r>
          </a:p>
          <a:p>
            <a:pPr/>
            <a:endParaRPr sz="2800">
              <a:latin typeface="Reem Kufi"/>
              <a:ea typeface="Reem Kufi"/>
              <a:cs typeface="Reem Kufi"/>
              <a:sym typeface="Reem Kufi"/>
            </a:endParaRPr>
          </a:p>
          <a:p>
            <a:pPr/>
            <a:endParaRPr sz="2800">
              <a:latin typeface="Reem Kufi"/>
              <a:ea typeface="Reem Kufi"/>
              <a:cs typeface="Reem Kufi"/>
              <a:sym typeface="Reem Kufi"/>
            </a:endParaRPr>
          </a:p>
          <a:p>
            <a:pPr>
              <a:defRPr sz="2800">
                <a:latin typeface="Montserrat"/>
                <a:ea typeface="Montserrat"/>
                <a:cs typeface="Montserrat"/>
                <a:sym typeface="Montserrat"/>
              </a:defRPr>
            </a:pPr>
            <a:r>
              <a:t>“I want to hear from a person who has actually gone through it and get their perspective.”</a:t>
            </a:r>
          </a:p>
          <a:p>
            <a:pPr marL="457200" indent="-444500" algn="r">
              <a:buClr>
                <a:srgbClr val="000000"/>
              </a:buClr>
              <a:buSzPts val="3400"/>
              <a:buFont typeface="Helvetica"/>
              <a:buChar char="-"/>
              <a:defRPr b="1" sz="3400">
                <a:latin typeface="Montserrat"/>
                <a:ea typeface="Montserrat"/>
                <a:cs typeface="Montserrat"/>
                <a:sym typeface="Montserrat"/>
              </a:defRPr>
            </a:pPr>
            <a:r>
              <a:t>Wesley</a:t>
            </a:r>
            <a:r>
              <a:rPr b="0"/>
              <a:t> </a:t>
            </a:r>
          </a:p>
        </p:txBody>
      </p:sp>
      <p:sp>
        <p:nvSpPr>
          <p:cNvPr id="1005" name="Google Shape;906;p91"/>
          <p:cNvSpPr txBox="1"/>
          <p:nvPr/>
        </p:nvSpPr>
        <p:spPr>
          <a:xfrm rot="21599388">
            <a:off x="1746649" y="392223"/>
            <a:ext cx="1687200"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2932D3"/>
                </a:solidFill>
                <a:latin typeface="Reem Kufi"/>
                <a:ea typeface="Reem Kufi"/>
                <a:cs typeface="Reem Kufi"/>
                <a:sym typeface="Reem Kufi"/>
              </a:defRPr>
            </a:lvl1pPr>
          </a:lstStyle>
          <a:p>
            <a:pPr/>
            <a:r>
              <a:t>ON CAFE RUNAM</a:t>
            </a:r>
          </a:p>
        </p:txBody>
      </p:sp>
      <p:sp>
        <p:nvSpPr>
          <p:cNvPr id="1006" name="Google Shape;907;p91"/>
          <p:cNvSpPr txBox="1"/>
          <p:nvPr/>
        </p:nvSpPr>
        <p:spPr>
          <a:xfrm>
            <a:off x="1682825" y="2495549"/>
            <a:ext cx="1687199" cy="614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2932D3"/>
                </a:solidFill>
                <a:latin typeface="Reem Kufi"/>
                <a:ea typeface="Reem Kufi"/>
                <a:cs typeface="Reem Kufi"/>
                <a:sym typeface="Reem Kufi"/>
              </a:defRPr>
            </a:lvl1pPr>
          </a:lstStyle>
          <a:p>
            <a:pPr/>
            <a:r>
              <a:t>ON HOUSEBOATS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51" name="Google Shape;276;p47"/>
          <p:cNvSpPr/>
          <p:nvPr/>
        </p:nvSpPr>
        <p:spPr>
          <a:xfrm rot="16200000">
            <a:off x="5923999" y="2514750"/>
            <a:ext cx="5127901" cy="114000"/>
          </a:xfrm>
          <a:prstGeom prst="rect">
            <a:avLst/>
          </a:prstGeom>
          <a:solidFill>
            <a:srgbClr val="2932D3"/>
          </a:solidFill>
          <a:ln>
            <a:solidFill>
              <a:srgbClr val="2932D3"/>
            </a:solidFill>
          </a:ln>
        </p:spPr>
        <p:txBody>
          <a:bodyPr lIns="0" tIns="0" rIns="0" bIns="0" anchor="ctr"/>
          <a:lstStyle/>
          <a:p>
            <a:pPr/>
          </a:p>
        </p:txBody>
      </p:sp>
      <p:sp>
        <p:nvSpPr>
          <p:cNvPr id="452" name="Google Shape;277;p47"/>
          <p:cNvSpPr/>
          <p:nvPr/>
        </p:nvSpPr>
        <p:spPr>
          <a:xfrm rot="16200000">
            <a:off x="6217699" y="2514750"/>
            <a:ext cx="5127901" cy="114000"/>
          </a:xfrm>
          <a:prstGeom prst="rect">
            <a:avLst/>
          </a:prstGeom>
          <a:solidFill>
            <a:srgbClr val="2932D3"/>
          </a:solidFill>
          <a:ln>
            <a:solidFill>
              <a:srgbClr val="2932D3"/>
            </a:solidFill>
          </a:ln>
        </p:spPr>
        <p:txBody>
          <a:bodyPr lIns="0" tIns="0" rIns="0" bIns="0" anchor="ctr"/>
          <a:lstStyle/>
          <a:p>
            <a:pPr/>
          </a:p>
        </p:txBody>
      </p:sp>
      <p:sp>
        <p:nvSpPr>
          <p:cNvPr id="453" name="Google Shape;278;p47"/>
          <p:cNvSpPr txBox="1"/>
          <p:nvPr>
            <p:ph type="title" idx="4294967295"/>
          </p:nvPr>
        </p:nvSpPr>
        <p:spPr>
          <a:xfrm>
            <a:off x="2473649" y="539999"/>
            <a:ext cx="3739501" cy="572701"/>
          </a:xfrm>
          <a:prstGeom prst="rect">
            <a:avLst/>
          </a:prstGeom>
        </p:spPr>
        <p:txBody>
          <a:bodyPr/>
          <a:lstStyle>
            <a:lvl1pPr algn="ctr" defTabSz="822959">
              <a:defRPr b="1" sz="2520">
                <a:latin typeface="Reem Kufi"/>
                <a:ea typeface="Reem Kufi"/>
                <a:cs typeface="Reem Kufi"/>
                <a:sym typeface="Reem Kufi"/>
              </a:defRPr>
            </a:lvl1pPr>
          </a:lstStyle>
          <a:p>
            <a:pPr/>
            <a:r>
              <a:t>INITIAL POV</a:t>
            </a:r>
          </a:p>
        </p:txBody>
      </p:sp>
      <p:sp>
        <p:nvSpPr>
          <p:cNvPr id="454" name="Google Shape;279;p47"/>
          <p:cNvSpPr txBox="1"/>
          <p:nvPr>
            <p:ph type="body" sz="quarter" idx="4294967295"/>
          </p:nvPr>
        </p:nvSpPr>
        <p:spPr>
          <a:xfrm>
            <a:off x="708424" y="1167850"/>
            <a:ext cx="7542902" cy="1042501"/>
          </a:xfrm>
          <a:prstGeom prst="rect">
            <a:avLst/>
          </a:prstGeom>
        </p:spPr>
        <p:txBody>
          <a:bodyPr/>
          <a:lstStyle/>
          <a:p>
            <a:pPr marL="0" indent="0" defTabSz="438911">
              <a:lnSpc>
                <a:spcPct val="120000"/>
              </a:lnSpc>
              <a:buSzTx/>
              <a:buNone/>
              <a:defRPr b="1" sz="959">
                <a:solidFill>
                  <a:srgbClr val="000000"/>
                </a:solidFill>
                <a:latin typeface="Montserrat"/>
                <a:ea typeface="Montserrat"/>
                <a:cs typeface="Montserrat"/>
                <a:sym typeface="Montserrat"/>
              </a:defRPr>
            </a:pPr>
            <a:r>
              <a:t>We met </a:t>
            </a:r>
            <a:r>
              <a:rPr b="0"/>
              <a:t>Kawena, a Hawaiian-Japanese hula dancer who is involved with the indigenous community.</a:t>
            </a:r>
          </a:p>
          <a:p>
            <a:pPr marL="0" indent="219455" defTabSz="438911">
              <a:lnSpc>
                <a:spcPct val="120000"/>
              </a:lnSpc>
              <a:spcBef>
                <a:spcPts val="700"/>
              </a:spcBef>
              <a:buSzTx/>
              <a:buNone/>
              <a:defRPr b="1" sz="959">
                <a:solidFill>
                  <a:srgbClr val="000000"/>
                </a:solidFill>
                <a:latin typeface="Montserrat"/>
                <a:ea typeface="Montserrat"/>
                <a:cs typeface="Montserrat"/>
                <a:sym typeface="Montserrat"/>
              </a:defRPr>
            </a:pPr>
            <a:r>
              <a:t>We were amazed to realize </a:t>
            </a:r>
            <a:r>
              <a:rPr b="0"/>
              <a:t>she struggled to maintain engagement with her audience when discussing the historical context of her performance. </a:t>
            </a:r>
          </a:p>
          <a:p>
            <a:pPr marL="0" indent="219455" defTabSz="438911">
              <a:lnSpc>
                <a:spcPct val="120000"/>
              </a:lnSpc>
              <a:spcBef>
                <a:spcPts val="700"/>
              </a:spcBef>
              <a:buSzTx/>
              <a:buNone/>
              <a:defRPr sz="959">
                <a:solidFill>
                  <a:srgbClr val="000000"/>
                </a:solidFill>
                <a:latin typeface="Montserrat"/>
                <a:ea typeface="Montserrat"/>
                <a:cs typeface="Montserrat"/>
                <a:sym typeface="Montserrat"/>
              </a:defRPr>
            </a:pPr>
            <a:r>
              <a:t>	</a:t>
            </a:r>
            <a:r>
              <a:rPr b="1"/>
              <a:t>It would be game-changing to </a:t>
            </a:r>
            <a:r>
              <a:t>make historical           	context more desirable to her audiences.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Google Shape;912;p92"/>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sp>
        <p:nvSpPr>
          <p:cNvPr id="1009" name="Google Shape;913;p92"/>
          <p:cNvSpPr txBox="1"/>
          <p:nvPr/>
        </p:nvSpPr>
        <p:spPr>
          <a:xfrm>
            <a:off x="622899" y="1036424"/>
            <a:ext cx="5039402" cy="1287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400">
                <a:latin typeface="Montserrat"/>
                <a:ea typeface="Montserrat"/>
                <a:cs typeface="Montserrat"/>
                <a:sym typeface="Montserrat"/>
              </a:defRPr>
            </a:pPr>
            <a:r>
              <a:t>Assumption</a:t>
            </a:r>
            <a:r>
              <a:rPr b="0"/>
              <a:t>: </a:t>
            </a:r>
            <a:r>
              <a:rPr b="0">
                <a:latin typeface="Montserrat Light"/>
                <a:ea typeface="Montserrat Light"/>
                <a:cs typeface="Montserrat Light"/>
                <a:sym typeface="Montserrat Light"/>
              </a:rPr>
              <a:t>People will seek more information about buildings and places they are unfamiliar with</a:t>
            </a:r>
          </a:p>
        </p:txBody>
      </p:sp>
      <p:sp>
        <p:nvSpPr>
          <p:cNvPr id="1010" name="Google Shape;914;p92"/>
          <p:cNvSpPr txBox="1"/>
          <p:nvPr/>
        </p:nvSpPr>
        <p:spPr>
          <a:xfrm>
            <a:off x="2677824" y="2951750"/>
            <a:ext cx="4563301" cy="1287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400">
                <a:latin typeface="Montserrat"/>
                <a:ea typeface="Montserrat"/>
                <a:cs typeface="Montserrat"/>
                <a:sym typeface="Montserrat"/>
              </a:defRPr>
            </a:pPr>
            <a:r>
              <a:t>Assumption</a:t>
            </a:r>
            <a:r>
              <a:rPr b="0"/>
              <a:t>: Personal stories will make local sites more attractive to visit</a:t>
            </a:r>
          </a:p>
        </p:txBody>
      </p:sp>
      <p:pic>
        <p:nvPicPr>
          <p:cNvPr id="1011" name="Google Shape;915;p92" descr="Google Shape;915;p92"/>
          <p:cNvPicPr>
            <a:picLocks noChangeAspect="1"/>
          </p:cNvPicPr>
          <p:nvPr/>
        </p:nvPicPr>
        <p:blipFill>
          <a:blip r:embed="rId2">
            <a:extLst/>
          </a:blip>
          <a:stretch>
            <a:fillRect/>
          </a:stretch>
        </p:blipFill>
        <p:spPr>
          <a:xfrm>
            <a:off x="7068725" y="3131899"/>
            <a:ext cx="932689" cy="932689"/>
          </a:xfrm>
          <a:prstGeom prst="rect">
            <a:avLst/>
          </a:prstGeom>
          <a:ln w="12700">
            <a:miter lim="400000"/>
          </a:ln>
        </p:spPr>
      </p:pic>
      <p:sp>
        <p:nvSpPr>
          <p:cNvPr id="1012" name="Google Shape;916;p92"/>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1013" name="Google Shape;917;p92"/>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pic>
        <p:nvPicPr>
          <p:cNvPr id="1014" name="Google Shape;918;p92" descr="Google Shape;918;p92"/>
          <p:cNvPicPr>
            <a:picLocks noChangeAspect="1"/>
          </p:cNvPicPr>
          <p:nvPr/>
        </p:nvPicPr>
        <p:blipFill>
          <a:blip r:embed="rId2">
            <a:extLst/>
          </a:blip>
          <a:stretch>
            <a:fillRect/>
          </a:stretch>
        </p:blipFill>
        <p:spPr>
          <a:xfrm>
            <a:off x="5366599" y="1148424"/>
            <a:ext cx="932689" cy="932689"/>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6" name="Google Shape;923;p93"/>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sp>
        <p:nvSpPr>
          <p:cNvPr id="1017" name="Google Shape;924;p93"/>
          <p:cNvSpPr txBox="1"/>
          <p:nvPr/>
        </p:nvSpPr>
        <p:spPr>
          <a:xfrm>
            <a:off x="527500" y="1735800"/>
            <a:ext cx="7165200" cy="1173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solidFill>
                  <a:srgbClr val="252831"/>
                </a:solidFill>
                <a:latin typeface="Montserrat"/>
                <a:ea typeface="Montserrat"/>
                <a:cs typeface="Montserrat"/>
                <a:sym typeface="Montserrat"/>
              </a:defRPr>
            </a:pPr>
            <a:r>
              <a:t>New Assumption: </a:t>
            </a:r>
            <a:r>
              <a:rPr b="0">
                <a:latin typeface="Montserrat Light"/>
                <a:ea typeface="Montserrat Light"/>
                <a:cs typeface="Montserrat Light"/>
                <a:sym typeface="Montserrat Light"/>
              </a:rPr>
              <a:t>People most often prefer personal stories compared to general context to learn about places.</a:t>
            </a:r>
          </a:p>
        </p:txBody>
      </p:sp>
      <p:sp>
        <p:nvSpPr>
          <p:cNvPr id="1018" name="Google Shape;925;p93"/>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1019" name="Google Shape;926;p93"/>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pic>
        <p:nvPicPr>
          <p:cNvPr id="1020" name="Google Shape;927;p93" descr="Google Shape;927;p93"/>
          <p:cNvPicPr>
            <a:picLocks noChangeAspect="1"/>
          </p:cNvPicPr>
          <p:nvPr/>
        </p:nvPicPr>
        <p:blipFill>
          <a:blip r:embed="rId3">
            <a:extLst/>
          </a:blip>
          <a:stretch>
            <a:fillRect/>
          </a:stretch>
        </p:blipFill>
        <p:spPr>
          <a:xfrm>
            <a:off x="5900049" y="3127000"/>
            <a:ext cx="1420201" cy="1420201"/>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Google Shape;932;p94"/>
          <p:cNvSpPr txBox="1"/>
          <p:nvPr>
            <p:ph type="title"/>
          </p:nvPr>
        </p:nvSpPr>
        <p:spPr>
          <a:xfrm>
            <a:off x="1206799" y="2101825"/>
            <a:ext cx="6932702" cy="609601"/>
          </a:xfrm>
          <a:prstGeom prst="rect">
            <a:avLst/>
          </a:prstGeom>
        </p:spPr>
        <p:txBody>
          <a:bodyPr lIns="83774" tIns="83774" rIns="83774" bIns="83774" anchor="t"/>
          <a:lstStyle/>
          <a:p>
            <a:pPr defTabSz="365760">
              <a:defRPr sz="1200">
                <a:solidFill>
                  <a:srgbClr val="000000"/>
                </a:solidFill>
              </a:defRPr>
            </a:pPr>
            <a:r>
              <a:t>PROTOTYPE 2: REDEEM THE MEME</a:t>
            </a:r>
          </a:p>
          <a:p>
            <a:pPr indent="365760" algn="l" defTabSz="365760">
              <a:lnSpc>
                <a:spcPct val="120000"/>
              </a:lnSpc>
              <a:defRPr sz="680">
                <a:solidFill>
                  <a:srgbClr val="252831"/>
                </a:solidFill>
                <a:latin typeface="Montserrat Light"/>
                <a:ea typeface="Montserrat Light"/>
                <a:cs typeface="Montserrat Light"/>
                <a:sym typeface="Montserrat Light"/>
              </a:defRPr>
            </a:pPr>
            <a:r>
              <a:t>         Learning culture through memes </a:t>
            </a:r>
            <a:endParaRPr sz="560">
              <a:solidFill>
                <a:srgbClr val="000000"/>
              </a:solidFill>
              <a:latin typeface="+mj-lt"/>
              <a:ea typeface="+mj-ea"/>
              <a:cs typeface="+mj-cs"/>
              <a:sym typeface="Arial"/>
            </a:endParaRPr>
          </a:p>
          <a:p>
            <a:pPr defTabSz="365760">
              <a:spcBef>
                <a:spcPts val="400"/>
              </a:spcBef>
              <a:defRPr sz="1200">
                <a:solidFill>
                  <a:srgbClr val="000000"/>
                </a:solidFill>
              </a:defRPr>
            </a:pPr>
          </a:p>
          <a:p>
            <a:pPr indent="365760" algn="l" defTabSz="365760">
              <a:lnSpc>
                <a:spcPct val="120000"/>
              </a:lnSpc>
              <a:defRPr sz="680">
                <a:solidFill>
                  <a:srgbClr val="252831"/>
                </a:solidFill>
                <a:latin typeface="Montserrat Light"/>
                <a:ea typeface="Montserrat Light"/>
                <a:cs typeface="Montserrat Light"/>
                <a:sym typeface="Montserrat Light"/>
              </a:defRPr>
            </a:pPr>
            <a:r>
              <a:t>    </a:t>
            </a:r>
            <a:endParaRPr sz="560">
              <a:solidFill>
                <a:srgbClr val="000000"/>
              </a:solidFill>
              <a:latin typeface="+mj-lt"/>
              <a:ea typeface="+mj-ea"/>
              <a:cs typeface="+mj-cs"/>
              <a:sym typeface="Arial"/>
            </a:endParaRPr>
          </a:p>
        </p:txBody>
      </p:sp>
      <p:sp>
        <p:nvSpPr>
          <p:cNvPr id="1025" name="Google Shape;933;p94"/>
          <p:cNvSpPr txBox="1"/>
          <p:nvPr/>
        </p:nvSpPr>
        <p:spPr>
          <a:xfrm>
            <a:off x="712424" y="3624174"/>
            <a:ext cx="5807402" cy="424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600">
                <a:solidFill>
                  <a:srgbClr val="999999"/>
                </a:solidFill>
                <a:latin typeface="Montserrat Light"/>
                <a:ea typeface="Montserrat Light"/>
                <a:cs typeface="Montserrat Light"/>
                <a:sym typeface="Montserrat Light"/>
              </a:defRPr>
            </a:pPr>
            <a:r>
              <a:t>HMW make culture of locals accessible without questions?</a:t>
            </a:r>
            <a:r>
              <a:rPr sz="1400"/>
              <a:t>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7" name="Google Shape;938;p95" descr="Google Shape;938;p95"/>
          <p:cNvPicPr>
            <a:picLocks noChangeAspect="1"/>
          </p:cNvPicPr>
          <p:nvPr/>
        </p:nvPicPr>
        <p:blipFill>
          <a:blip r:embed="rId2">
            <a:extLst/>
          </a:blip>
          <a:stretch>
            <a:fillRect/>
          </a:stretch>
        </p:blipFill>
        <p:spPr>
          <a:xfrm>
            <a:off x="1617275" y="2149049"/>
            <a:ext cx="2517938" cy="2538347"/>
          </a:xfrm>
          <a:prstGeom prst="rect">
            <a:avLst/>
          </a:prstGeom>
          <a:ln w="12700">
            <a:miter lim="400000"/>
          </a:ln>
        </p:spPr>
      </p:pic>
      <p:pic>
        <p:nvPicPr>
          <p:cNvPr id="1028" name="Google Shape;939;p95" descr="Google Shape;939;p95"/>
          <p:cNvPicPr>
            <a:picLocks noChangeAspect="1"/>
          </p:cNvPicPr>
          <p:nvPr/>
        </p:nvPicPr>
        <p:blipFill>
          <a:blip r:embed="rId3">
            <a:extLst/>
          </a:blip>
          <a:stretch>
            <a:fillRect/>
          </a:stretch>
        </p:blipFill>
        <p:spPr>
          <a:xfrm rot="21035737">
            <a:off x="3138071" y="1597114"/>
            <a:ext cx="2653423" cy="1843436"/>
          </a:xfrm>
          <a:prstGeom prst="rect">
            <a:avLst/>
          </a:prstGeom>
          <a:ln w="12700">
            <a:miter lim="400000"/>
          </a:ln>
        </p:spPr>
      </p:pic>
      <p:pic>
        <p:nvPicPr>
          <p:cNvPr id="1029" name="Google Shape;940;p95" descr="Google Shape;940;p95"/>
          <p:cNvPicPr>
            <a:picLocks noChangeAspect="1"/>
          </p:cNvPicPr>
          <p:nvPr/>
        </p:nvPicPr>
        <p:blipFill>
          <a:blip r:embed="rId4">
            <a:extLst/>
          </a:blip>
          <a:stretch>
            <a:fillRect/>
          </a:stretch>
        </p:blipFill>
        <p:spPr>
          <a:xfrm rot="880172">
            <a:off x="4860907" y="2344832"/>
            <a:ext cx="1762200" cy="1788312"/>
          </a:xfrm>
          <a:prstGeom prst="rect">
            <a:avLst/>
          </a:prstGeom>
          <a:ln w="12700">
            <a:miter lim="400000"/>
          </a:ln>
        </p:spPr>
      </p:pic>
      <p:pic>
        <p:nvPicPr>
          <p:cNvPr id="1030" name="Google Shape;941;p95" descr="Google Shape;941;p95"/>
          <p:cNvPicPr>
            <a:picLocks noChangeAspect="1"/>
          </p:cNvPicPr>
          <p:nvPr/>
        </p:nvPicPr>
        <p:blipFill>
          <a:blip r:embed="rId5">
            <a:extLst/>
          </a:blip>
          <a:srcRect l="0" t="15386" r="0" b="15462"/>
          <a:stretch>
            <a:fillRect/>
          </a:stretch>
        </p:blipFill>
        <p:spPr>
          <a:xfrm>
            <a:off x="3607598" y="3313727"/>
            <a:ext cx="2239767" cy="1575148"/>
          </a:xfrm>
          <a:prstGeom prst="rect">
            <a:avLst/>
          </a:prstGeom>
          <a:ln w="12700">
            <a:miter lim="400000"/>
          </a:ln>
        </p:spPr>
      </p:pic>
      <p:sp>
        <p:nvSpPr>
          <p:cNvPr id="1031" name="Google Shape;942;p95"/>
          <p:cNvSpPr/>
          <p:nvPr/>
        </p:nvSpPr>
        <p:spPr>
          <a:xfrm>
            <a:off x="1617275" y="1630525"/>
            <a:ext cx="556501" cy="583201"/>
          </a:xfrm>
          <a:prstGeom prst="line">
            <a:avLst/>
          </a:prstGeom>
          <a:ln>
            <a:solidFill>
              <a:srgbClr val="000000"/>
            </a:solidFill>
          </a:ln>
        </p:spPr>
        <p:txBody>
          <a:bodyPr lIns="0" tIns="0" rIns="0" bIns="0"/>
          <a:lstStyle/>
          <a:p>
            <a:pPr/>
          </a:p>
        </p:txBody>
      </p:sp>
      <p:sp>
        <p:nvSpPr>
          <p:cNvPr id="1032" name="Google Shape;943;p95"/>
          <p:cNvSpPr txBox="1"/>
          <p:nvPr>
            <p:ph type="body" sz="quarter" idx="4294967295"/>
          </p:nvPr>
        </p:nvSpPr>
        <p:spPr>
          <a:xfrm>
            <a:off x="573500" y="714900"/>
            <a:ext cx="1852499" cy="1042501"/>
          </a:xfrm>
          <a:prstGeom prst="rect">
            <a:avLst/>
          </a:prstGeom>
        </p:spPr>
        <p:txBody>
          <a:bodyPr/>
          <a:lstStyle>
            <a:lvl1pPr marL="0" indent="0">
              <a:lnSpc>
                <a:spcPct val="100000"/>
              </a:lnSpc>
              <a:spcBef>
                <a:spcPts val="1000"/>
              </a:spcBef>
              <a:buSzTx/>
              <a:buNone/>
              <a:defRPr sz="1500">
                <a:solidFill>
                  <a:srgbClr val="252831"/>
                </a:solidFill>
                <a:latin typeface="Montserrat Light"/>
                <a:ea typeface="Montserrat Light"/>
                <a:cs typeface="Montserrat Light"/>
                <a:sym typeface="Montserrat Light"/>
              </a:defRPr>
            </a:lvl1pPr>
          </a:lstStyle>
          <a:p>
            <a:pPr/>
            <a:r>
              <a:t>Learn about a new culture through a meme</a:t>
            </a:r>
          </a:p>
        </p:txBody>
      </p:sp>
      <p:sp>
        <p:nvSpPr>
          <p:cNvPr id="1033" name="Google Shape;944;p95"/>
          <p:cNvSpPr/>
          <p:nvPr/>
        </p:nvSpPr>
        <p:spPr>
          <a:xfrm flipV="1">
            <a:off x="5847374" y="1802725"/>
            <a:ext cx="886801" cy="238801"/>
          </a:xfrm>
          <a:prstGeom prst="line">
            <a:avLst/>
          </a:prstGeom>
          <a:ln>
            <a:solidFill>
              <a:srgbClr val="000000"/>
            </a:solidFill>
          </a:ln>
        </p:spPr>
        <p:txBody>
          <a:bodyPr lIns="0" tIns="0" rIns="0" bIns="0"/>
          <a:lstStyle/>
          <a:p>
            <a:pPr/>
          </a:p>
        </p:txBody>
      </p:sp>
      <p:sp>
        <p:nvSpPr>
          <p:cNvPr id="1034" name="Google Shape;945;p95"/>
          <p:cNvSpPr txBox="1"/>
          <p:nvPr/>
        </p:nvSpPr>
        <p:spPr>
          <a:xfrm>
            <a:off x="6813800" y="1391925"/>
            <a:ext cx="2239801" cy="696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spcBef>
                <a:spcPts val="1000"/>
              </a:spcBef>
              <a:defRPr sz="1500">
                <a:solidFill>
                  <a:srgbClr val="252831"/>
                </a:solidFill>
                <a:latin typeface="Montserrat Light"/>
                <a:ea typeface="Montserrat Light"/>
                <a:cs typeface="Montserrat Light"/>
                <a:sym typeface="Montserrat Light"/>
              </a:defRPr>
            </a:lvl1pPr>
          </a:lstStyle>
          <a:p>
            <a:pPr/>
            <a:r>
              <a:t>Learn about your own history!</a:t>
            </a:r>
          </a:p>
        </p:txBody>
      </p:sp>
      <p:sp>
        <p:nvSpPr>
          <p:cNvPr id="1035" name="Google Shape;946;p95"/>
          <p:cNvSpPr txBox="1"/>
          <p:nvPr>
            <p:ph type="title" idx="4294967295"/>
          </p:nvPr>
        </p:nvSpPr>
        <p:spPr>
          <a:xfrm>
            <a:off x="1306950" y="0"/>
            <a:ext cx="6530100" cy="609600"/>
          </a:xfrm>
          <a:prstGeom prst="rect">
            <a:avLst/>
          </a:prstGeom>
        </p:spPr>
        <p:txBody>
          <a:bodyPr lIns="83774" tIns="83774" rIns="83774" bIns="83774"/>
          <a:lstStyle/>
          <a:p>
            <a:pPr algn="ctr" defTabSz="713231">
              <a:defRPr sz="1871">
                <a:latin typeface="Reem Kufi"/>
                <a:ea typeface="Reem Kufi"/>
                <a:cs typeface="Reem Kufi"/>
                <a:sym typeface="Reem Kufi"/>
              </a:defRPr>
            </a:pPr>
            <a:r>
              <a:t>REDEEM THE MEME</a:t>
            </a:r>
          </a:p>
          <a:p>
            <a:pPr algn="ctr" defTabSz="713231">
              <a:defRPr sz="1092">
                <a:solidFill>
                  <a:srgbClr val="252831"/>
                </a:solidFill>
                <a:latin typeface="Montserrat Light"/>
                <a:ea typeface="Montserrat Light"/>
                <a:cs typeface="Montserrat Light"/>
                <a:sym typeface="Montserrat Light"/>
              </a:defRPr>
            </a:pPr>
            <a:r>
              <a:t>Learning culture through memes </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Google Shape;951;p96"/>
          <p:cNvSpPr txBox="1"/>
          <p:nvPr>
            <p:ph type="title" idx="4294967295"/>
          </p:nvPr>
        </p:nvSpPr>
        <p:spPr>
          <a:xfrm>
            <a:off x="202179" y="2827600"/>
            <a:ext cx="1702500" cy="476701"/>
          </a:xfrm>
          <a:prstGeom prst="rect">
            <a:avLst/>
          </a:prstGeom>
        </p:spPr>
        <p:txBody>
          <a:bodyPr/>
          <a:lstStyle>
            <a:lvl1pPr algn="ctr">
              <a:defRPr sz="1800">
                <a:latin typeface="Reem Kufi"/>
                <a:ea typeface="Reem Kufi"/>
                <a:cs typeface="Reem Kufi"/>
                <a:sym typeface="Reem Kufi"/>
              </a:defRPr>
            </a:lvl1pPr>
          </a:lstStyle>
          <a:p>
            <a:pPr/>
            <a:r>
              <a:t>MEME</a:t>
            </a:r>
          </a:p>
        </p:txBody>
      </p:sp>
      <p:sp>
        <p:nvSpPr>
          <p:cNvPr id="1038" name="Google Shape;952;p96"/>
          <p:cNvSpPr/>
          <p:nvPr/>
        </p:nvSpPr>
        <p:spPr>
          <a:xfrm>
            <a:off x="4928694" y="1802366"/>
            <a:ext cx="484373" cy="4918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441"/>
                </a:moveTo>
                <a:lnTo>
                  <a:pt x="8405" y="8441"/>
                </a:lnTo>
                <a:lnTo>
                  <a:pt x="8405" y="0"/>
                </a:lnTo>
                <a:lnTo>
                  <a:pt x="13195" y="0"/>
                </a:lnTo>
                <a:lnTo>
                  <a:pt x="13195" y="8441"/>
                </a:lnTo>
                <a:lnTo>
                  <a:pt x="21600" y="8441"/>
                </a:lnTo>
                <a:lnTo>
                  <a:pt x="21600" y="13159"/>
                </a:lnTo>
                <a:lnTo>
                  <a:pt x="13195" y="13159"/>
                </a:lnTo>
                <a:lnTo>
                  <a:pt x="13195" y="21600"/>
                </a:lnTo>
                <a:lnTo>
                  <a:pt x="8405" y="21600"/>
                </a:lnTo>
                <a:lnTo>
                  <a:pt x="8405" y="13159"/>
                </a:lnTo>
                <a:lnTo>
                  <a:pt x="0" y="13159"/>
                </a:lnTo>
                <a:close/>
              </a:path>
            </a:pathLst>
          </a:custGeom>
          <a:solidFill>
            <a:srgbClr val="000000"/>
          </a:solidFill>
          <a:ln>
            <a:solidFill>
              <a:srgbClr val="000000"/>
            </a:solidFill>
          </a:ln>
        </p:spPr>
        <p:txBody>
          <a:bodyPr lIns="0" tIns="0" rIns="0" bIns="0" anchor="ctr"/>
          <a:lstStyle/>
          <a:p>
            <a:pPr/>
          </a:p>
        </p:txBody>
      </p:sp>
      <p:sp>
        <p:nvSpPr>
          <p:cNvPr id="1039" name="Google Shape;953;p96"/>
          <p:cNvSpPr txBox="1"/>
          <p:nvPr/>
        </p:nvSpPr>
        <p:spPr>
          <a:xfrm>
            <a:off x="3729652" y="2827600"/>
            <a:ext cx="3355800" cy="476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a:defRPr sz="1800">
                <a:latin typeface="Reem Kufi"/>
                <a:ea typeface="Reem Kufi"/>
                <a:cs typeface="Reem Kufi"/>
                <a:sym typeface="Reem Kufi"/>
              </a:defRPr>
            </a:lvl1pPr>
          </a:lstStyle>
          <a:p>
            <a:pPr/>
            <a:r>
              <a:t>MEME + CONTEXT</a:t>
            </a:r>
          </a:p>
        </p:txBody>
      </p:sp>
      <p:pic>
        <p:nvPicPr>
          <p:cNvPr id="1040" name="Google Shape;954;p96" descr="Google Shape;954;p96"/>
          <p:cNvPicPr>
            <a:picLocks noChangeAspect="1"/>
          </p:cNvPicPr>
          <p:nvPr/>
        </p:nvPicPr>
        <p:blipFill>
          <a:blip r:embed="rId3">
            <a:extLst/>
          </a:blip>
          <a:stretch>
            <a:fillRect/>
          </a:stretch>
        </p:blipFill>
        <p:spPr>
          <a:xfrm>
            <a:off x="202175" y="1050678"/>
            <a:ext cx="1784661" cy="1876744"/>
          </a:xfrm>
          <a:prstGeom prst="rect">
            <a:avLst/>
          </a:prstGeom>
          <a:ln w="12700">
            <a:miter lim="400000"/>
          </a:ln>
        </p:spPr>
      </p:pic>
      <p:pic>
        <p:nvPicPr>
          <p:cNvPr id="1041" name="Google Shape;955;p96" descr="Google Shape;955;p96"/>
          <p:cNvPicPr>
            <a:picLocks noChangeAspect="1"/>
          </p:cNvPicPr>
          <p:nvPr/>
        </p:nvPicPr>
        <p:blipFill>
          <a:blip r:embed="rId3">
            <a:extLst/>
          </a:blip>
          <a:stretch>
            <a:fillRect/>
          </a:stretch>
        </p:blipFill>
        <p:spPr>
          <a:xfrm>
            <a:off x="3183281" y="1069013"/>
            <a:ext cx="1702550" cy="1790396"/>
          </a:xfrm>
          <a:prstGeom prst="rect">
            <a:avLst/>
          </a:prstGeom>
          <a:ln w="12700">
            <a:miter lim="400000"/>
          </a:ln>
        </p:spPr>
      </p:pic>
      <p:sp>
        <p:nvSpPr>
          <p:cNvPr id="1042" name="Google Shape;956;p96"/>
          <p:cNvSpPr txBox="1"/>
          <p:nvPr/>
        </p:nvSpPr>
        <p:spPr>
          <a:xfrm>
            <a:off x="5649409" y="1001000"/>
            <a:ext cx="2639101" cy="1449676"/>
          </a:xfrm>
          <a:prstGeom prst="rect">
            <a:avLst/>
          </a:prstGeom>
          <a:ln>
            <a:solidFill>
              <a:srgbClr val="000000"/>
            </a:solidFill>
          </a:ln>
          <a:extLst>
            <a:ext uri="{C572A759-6A51-4108-AA02-DFA0A04FC94B}">
              <ma14:wrappingTextBoxFlag xmlns:ma14="http://schemas.microsoft.com/office/mac/drawingml/2011/main" val="1"/>
            </a:ext>
          </a:extLst>
        </p:spPr>
        <p:txBody>
          <a:bodyPr lIns="91424" tIns="91424" rIns="91424" bIns="91424">
            <a:spAutoFit/>
          </a:bodyPr>
          <a:lstStyle/>
          <a:p>
            <a:pPr algn="just">
              <a:defRPr sz="800">
                <a:latin typeface="Courier New"/>
                <a:ea typeface="Courier New"/>
                <a:cs typeface="Courier New"/>
                <a:sym typeface="Courier New"/>
              </a:defRPr>
            </a:pPr>
            <a:r>
              <a:t>During the holiday </a:t>
            </a:r>
            <a:r>
              <a:rPr i="1"/>
              <a:t>Ramadam</a:t>
            </a:r>
            <a:r>
              <a:t>, Muslims fast every day from dusk to dawn. This means no food or water. At dawn, families will make a large dinner (</a:t>
            </a:r>
            <a:r>
              <a:rPr i="1"/>
              <a:t>ifthar</a:t>
            </a:r>
            <a:r>
              <a:t>) to reward themselves for their hardwork and devotion to the fast. Some families will also go to a masjid (mosque) after eating the feast, however, people eat so much to make up for the fast, that you get that full feeling that people may compare to Thanksgiving. </a:t>
            </a:r>
          </a:p>
        </p:txBody>
      </p:sp>
      <p:sp>
        <p:nvSpPr>
          <p:cNvPr id="1043" name="Google Shape;957;p96"/>
          <p:cNvSpPr txBox="1"/>
          <p:nvPr/>
        </p:nvSpPr>
        <p:spPr>
          <a:xfrm>
            <a:off x="1904725" y="1750592"/>
            <a:ext cx="1266901" cy="476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defTabSz="594359">
              <a:defRPr b="1" sz="1950">
                <a:latin typeface="Reem Kufi"/>
                <a:ea typeface="Reem Kufi"/>
                <a:cs typeface="Reem Kufi"/>
                <a:sym typeface="Reem Kufi"/>
              </a:defRPr>
            </a:lvl1pPr>
          </a:lstStyle>
          <a:p>
            <a:pPr/>
            <a:r>
              <a:t>VS</a:t>
            </a:r>
          </a:p>
        </p:txBody>
      </p:sp>
      <p:sp>
        <p:nvSpPr>
          <p:cNvPr id="1044" name="Google Shape;958;p96"/>
          <p:cNvSpPr txBox="1"/>
          <p:nvPr/>
        </p:nvSpPr>
        <p:spPr>
          <a:xfrm>
            <a:off x="326750" y="3361549"/>
            <a:ext cx="8104200" cy="170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2000">
                <a:latin typeface="Montserrat"/>
                <a:ea typeface="Montserrat"/>
                <a:cs typeface="Montserrat"/>
                <a:sym typeface="Montserrat"/>
              </a:defRPr>
            </a:pPr>
            <a:r>
              <a:t>ASSUMPTION</a:t>
            </a:r>
            <a:r>
              <a:rPr b="0"/>
              <a:t>: People will seek information about memes they don’t understand</a:t>
            </a:r>
          </a:p>
          <a:p>
            <a:pPr/>
            <a:endParaRPr sz="2000">
              <a:latin typeface="Montserrat"/>
              <a:ea typeface="Montserrat"/>
              <a:cs typeface="Montserrat"/>
              <a:sym typeface="Montserrat"/>
            </a:endParaRPr>
          </a:p>
          <a:p>
            <a:pPr>
              <a:defRPr b="1" sz="2000">
                <a:latin typeface="Montserrat"/>
                <a:ea typeface="Montserrat"/>
                <a:cs typeface="Montserrat"/>
                <a:sym typeface="Montserrat"/>
              </a:defRPr>
            </a:pPr>
            <a:r>
              <a:t>ASSUMPTION</a:t>
            </a:r>
            <a:r>
              <a:rPr b="0"/>
              <a:t>: Humor can create a desire to learn more about a culture</a:t>
            </a:r>
          </a:p>
        </p:txBody>
      </p:sp>
      <p:sp>
        <p:nvSpPr>
          <p:cNvPr id="1045" name="Google Shape;959;p96"/>
          <p:cNvSpPr txBox="1"/>
          <p:nvPr/>
        </p:nvSpPr>
        <p:spPr>
          <a:xfrm>
            <a:off x="1314600" y="7649"/>
            <a:ext cx="6522450" cy="594302"/>
          </a:xfrm>
          <a:prstGeom prst="rect">
            <a:avLst/>
          </a:prstGeom>
          <a:ln w="12700">
            <a:miter lim="400000"/>
          </a:ln>
          <a:extLst>
            <a:ext uri="{C572A759-6A51-4108-AA02-DFA0A04FC94B}">
              <ma14:wrappingTextBoxFlag xmlns:ma14="http://schemas.microsoft.com/office/mac/drawingml/2011/main" val="1"/>
            </a:ext>
          </a:extLst>
        </p:spPr>
        <p:txBody>
          <a:bodyPr lIns="83774" tIns="83774" rIns="83774" bIns="83774">
            <a:normAutofit fontScale="100000" lnSpcReduction="0"/>
          </a:bodyPr>
          <a:lstStyle/>
          <a:p>
            <a:pPr algn="ctr" defTabSz="704087">
              <a:defRPr sz="1848">
                <a:latin typeface="Reem Kufi"/>
                <a:ea typeface="Reem Kufi"/>
                <a:cs typeface="Reem Kufi"/>
                <a:sym typeface="Reem Kufi"/>
              </a:defRPr>
            </a:pPr>
            <a:r>
              <a:t>REDEEM THE MEME</a:t>
            </a:r>
          </a:p>
          <a:p>
            <a:pPr algn="ctr" defTabSz="704087">
              <a:defRPr sz="1078">
                <a:solidFill>
                  <a:srgbClr val="252831"/>
                </a:solidFill>
                <a:latin typeface="Montserrat Light"/>
                <a:ea typeface="Montserrat Light"/>
                <a:cs typeface="Montserrat Light"/>
                <a:sym typeface="Montserrat Light"/>
              </a:defRPr>
            </a:pPr>
            <a:r>
              <a:t>Learning culture through memes </a:t>
            </a:r>
          </a:p>
        </p:txBody>
      </p:sp>
      <p:sp>
        <p:nvSpPr>
          <p:cNvPr id="1046" name="Google Shape;960;p96"/>
          <p:cNvSpPr/>
          <p:nvPr/>
        </p:nvSpPr>
        <p:spPr>
          <a:xfrm rot="16200000">
            <a:off x="5923999" y="2514750"/>
            <a:ext cx="5127901" cy="114000"/>
          </a:xfrm>
          <a:prstGeom prst="rect">
            <a:avLst/>
          </a:prstGeom>
          <a:solidFill>
            <a:srgbClr val="F1C232"/>
          </a:solidFill>
          <a:ln>
            <a:solidFill>
              <a:srgbClr val="F1C232"/>
            </a:solidFill>
          </a:ln>
        </p:spPr>
        <p:txBody>
          <a:bodyPr lIns="0" tIns="0" rIns="0" bIns="0" anchor="ctr"/>
          <a:lstStyle/>
          <a:p>
            <a:pPr/>
          </a:p>
        </p:txBody>
      </p:sp>
      <p:sp>
        <p:nvSpPr>
          <p:cNvPr id="1047" name="Google Shape;961;p96"/>
          <p:cNvSpPr/>
          <p:nvPr/>
        </p:nvSpPr>
        <p:spPr>
          <a:xfrm rot="16200000">
            <a:off x="6217699" y="2514750"/>
            <a:ext cx="5127901" cy="114000"/>
          </a:xfrm>
          <a:prstGeom prst="rect">
            <a:avLst/>
          </a:prstGeom>
          <a:solidFill>
            <a:srgbClr val="F1C232"/>
          </a:solidFill>
          <a:ln>
            <a:solidFill>
              <a:srgbClr val="F1C232"/>
            </a:solidFill>
          </a:ln>
        </p:spPr>
        <p:txBody>
          <a:bodyPr lIns="0" tIns="0" rIns="0" bIns="0" anchor="ctr"/>
          <a:lstStyle/>
          <a:p>
            <a:pP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1" name="Google Shape;966;p97" descr="Google Shape;966;p97"/>
          <p:cNvPicPr>
            <a:picLocks noChangeAspect="1"/>
          </p:cNvPicPr>
          <p:nvPr/>
        </p:nvPicPr>
        <p:blipFill>
          <a:blip r:embed="rId2">
            <a:extLst/>
          </a:blip>
          <a:srcRect l="7063" t="0" r="11563" b="0"/>
          <a:stretch>
            <a:fillRect/>
          </a:stretch>
        </p:blipFill>
        <p:spPr>
          <a:xfrm>
            <a:off x="710599" y="1297274"/>
            <a:ext cx="2143127" cy="2498327"/>
          </a:xfrm>
          <a:prstGeom prst="rect">
            <a:avLst/>
          </a:prstGeom>
          <a:ln w="12700">
            <a:miter lim="400000"/>
          </a:ln>
        </p:spPr>
      </p:pic>
      <p:sp>
        <p:nvSpPr>
          <p:cNvPr id="1052" name="Google Shape;967;p97"/>
          <p:cNvSpPr txBox="1"/>
          <p:nvPr>
            <p:ph type="title"/>
          </p:nvPr>
        </p:nvSpPr>
        <p:spPr>
          <a:xfrm>
            <a:off x="872299" y="3795600"/>
            <a:ext cx="1754700" cy="434401"/>
          </a:xfrm>
          <a:prstGeom prst="rect">
            <a:avLst/>
          </a:prstGeom>
        </p:spPr>
        <p:txBody>
          <a:bodyPr/>
          <a:lstStyle>
            <a:lvl1pPr algn="ctr" defTabSz="640079">
              <a:defRPr sz="1610"/>
            </a:lvl1pPr>
          </a:lstStyle>
          <a:p>
            <a:pPr/>
            <a:r>
              <a:t>ANDRELEY</a:t>
            </a:r>
          </a:p>
        </p:txBody>
      </p:sp>
      <p:sp>
        <p:nvSpPr>
          <p:cNvPr id="1053" name="Google Shape;968;p97"/>
          <p:cNvSpPr txBox="1"/>
          <p:nvPr>
            <p:ph type="body" sz="quarter" idx="4294967295"/>
          </p:nvPr>
        </p:nvSpPr>
        <p:spPr>
          <a:xfrm>
            <a:off x="710599" y="4153799"/>
            <a:ext cx="2143201" cy="715501"/>
          </a:xfrm>
          <a:prstGeom prst="rect">
            <a:avLst/>
          </a:prstGeom>
        </p:spPr>
        <p:txBody>
          <a:bodyPr/>
          <a:lstStyle/>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PhD Student in Literature at UNC </a:t>
            </a:r>
          </a:p>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History buff</a:t>
            </a:r>
          </a:p>
        </p:txBody>
      </p:sp>
      <p:grpSp>
        <p:nvGrpSpPr>
          <p:cNvPr id="1058" name="Google Shape;969;p97"/>
          <p:cNvGrpSpPr/>
          <p:nvPr/>
        </p:nvGrpSpPr>
        <p:grpSpPr>
          <a:xfrm>
            <a:off x="3313983" y="813230"/>
            <a:ext cx="568996" cy="574532"/>
            <a:chOff x="29" y="0"/>
            <a:chExt cx="568995" cy="574531"/>
          </a:xfrm>
        </p:grpSpPr>
        <p:sp>
          <p:nvSpPr>
            <p:cNvPr id="1054" name="Google Shape;970;p97"/>
            <p:cNvSpPr/>
            <p:nvPr/>
          </p:nvSpPr>
          <p:spPr>
            <a:xfrm>
              <a:off x="29" y="-1"/>
              <a:ext cx="568996"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55" name="Google Shape;971;p97"/>
            <p:cNvSpPr/>
            <p:nvPr/>
          </p:nvSpPr>
          <p:spPr>
            <a:xfrm>
              <a:off x="134534" y="169401"/>
              <a:ext cx="100010"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56" name="Google Shape;972;p97"/>
            <p:cNvSpPr/>
            <p:nvPr/>
          </p:nvSpPr>
          <p:spPr>
            <a:xfrm>
              <a:off x="334510" y="169490"/>
              <a:ext cx="100099"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57" name="Google Shape;973;p97"/>
            <p:cNvSpPr/>
            <p:nvPr/>
          </p:nvSpPr>
          <p:spPr>
            <a:xfrm rot="10800000">
              <a:off x="138712" y="327091"/>
              <a:ext cx="291630"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059" name="Google Shape;974;p97"/>
          <p:cNvSpPr txBox="1"/>
          <p:nvPr/>
        </p:nvSpPr>
        <p:spPr>
          <a:xfrm>
            <a:off x="3982626" y="732849"/>
            <a:ext cx="4669800" cy="6813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905255">
              <a:defRPr b="1" sz="1584">
                <a:solidFill>
                  <a:srgbClr val="252831"/>
                </a:solidFill>
                <a:latin typeface="Montserrat"/>
                <a:ea typeface="Montserrat"/>
                <a:cs typeface="Montserrat"/>
                <a:sym typeface="Montserrat"/>
              </a:defRPr>
            </a:pPr>
            <a:r>
              <a:t>What worked: </a:t>
            </a:r>
            <a:r>
              <a:rPr b="0">
                <a:latin typeface="Montserrat Light"/>
                <a:ea typeface="Montserrat Light"/>
                <a:cs typeface="Montserrat Light"/>
                <a:sym typeface="Montserrat Light"/>
              </a:rPr>
              <a:t>Didn’t brush off memes she didn’t understand, asked questions to understand humor</a:t>
            </a:r>
          </a:p>
        </p:txBody>
      </p:sp>
      <p:grpSp>
        <p:nvGrpSpPr>
          <p:cNvPr id="1064" name="Google Shape;975;p97"/>
          <p:cNvGrpSpPr/>
          <p:nvPr/>
        </p:nvGrpSpPr>
        <p:grpSpPr>
          <a:xfrm>
            <a:off x="3313975" y="1959538"/>
            <a:ext cx="568175" cy="574533"/>
            <a:chOff x="29" y="0"/>
            <a:chExt cx="568174" cy="574531"/>
          </a:xfrm>
        </p:grpSpPr>
        <p:sp>
          <p:nvSpPr>
            <p:cNvPr id="1060" name="Google Shape;976;p97"/>
            <p:cNvSpPr/>
            <p:nvPr/>
          </p:nvSpPr>
          <p:spPr>
            <a:xfrm>
              <a:off x="29" y="-1"/>
              <a:ext cx="568175"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61" name="Google Shape;977;p97"/>
            <p:cNvSpPr/>
            <p:nvPr/>
          </p:nvSpPr>
          <p:spPr>
            <a:xfrm>
              <a:off x="134340" y="169401"/>
              <a:ext cx="99866"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62" name="Google Shape;978;p97"/>
            <p:cNvSpPr/>
            <p:nvPr/>
          </p:nvSpPr>
          <p:spPr>
            <a:xfrm>
              <a:off x="334027" y="169490"/>
              <a:ext cx="99955"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63" name="Google Shape;979;p97"/>
            <p:cNvSpPr/>
            <p:nvPr/>
          </p:nvSpPr>
          <p:spPr>
            <a:xfrm>
              <a:off x="138512" y="304137"/>
              <a:ext cx="291209"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grpSp>
        <p:nvGrpSpPr>
          <p:cNvPr id="1069" name="Google Shape;980;p97"/>
          <p:cNvGrpSpPr/>
          <p:nvPr/>
        </p:nvGrpSpPr>
        <p:grpSpPr>
          <a:xfrm>
            <a:off x="3314398" y="3048176"/>
            <a:ext cx="568253" cy="574533"/>
            <a:chOff x="0" y="0"/>
            <a:chExt cx="568252" cy="574531"/>
          </a:xfrm>
        </p:grpSpPr>
        <p:sp>
          <p:nvSpPr>
            <p:cNvPr id="1065" name="Google Shape;981;p97"/>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66" name="Google Shape;982;p97"/>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67" name="Google Shape;983;p97"/>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68" name="Google Shape;984;p97"/>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070" name="Google Shape;985;p97"/>
          <p:cNvSpPr txBox="1"/>
          <p:nvPr/>
        </p:nvSpPr>
        <p:spPr>
          <a:xfrm>
            <a:off x="3982250" y="2922499"/>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859536">
              <a:defRPr b="1" sz="1504">
                <a:solidFill>
                  <a:srgbClr val="252831"/>
                </a:solidFill>
                <a:latin typeface="Montserrat"/>
                <a:ea typeface="Montserrat"/>
                <a:cs typeface="Montserrat"/>
                <a:sym typeface="Montserrat"/>
              </a:defRPr>
            </a:pPr>
            <a:r>
              <a:t>Surprise: </a:t>
            </a:r>
            <a:r>
              <a:rPr b="0">
                <a:latin typeface="Montserrat Light"/>
                <a:ea typeface="Montserrat Light"/>
                <a:cs typeface="Montserrat Light"/>
                <a:sym typeface="Montserrat Light"/>
              </a:rPr>
              <a:t>Found memes entertaining even if she couldn’t relate → saw connections to her own culture</a:t>
            </a:r>
          </a:p>
        </p:txBody>
      </p:sp>
      <p:sp>
        <p:nvSpPr>
          <p:cNvPr id="1071" name="Google Shape;986;p97"/>
          <p:cNvSpPr txBox="1"/>
          <p:nvPr/>
        </p:nvSpPr>
        <p:spPr>
          <a:xfrm>
            <a:off x="3978862" y="1892776"/>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What didn’t work: </a:t>
            </a:r>
            <a:r>
              <a:rPr b="0">
                <a:latin typeface="Montserrat Light"/>
                <a:ea typeface="Montserrat Light"/>
                <a:cs typeface="Montserrat Light"/>
                <a:sym typeface="Montserrat Light"/>
              </a:rPr>
              <a:t>“it can be reductive, you see a little glimpse without other context”</a:t>
            </a:r>
          </a:p>
        </p:txBody>
      </p:sp>
      <p:sp>
        <p:nvSpPr>
          <p:cNvPr id="1072" name="Google Shape;987;p97"/>
          <p:cNvSpPr txBox="1"/>
          <p:nvPr/>
        </p:nvSpPr>
        <p:spPr>
          <a:xfrm>
            <a:off x="3982251" y="4011112"/>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New learning: </a:t>
            </a:r>
            <a:r>
              <a:rPr b="0">
                <a:latin typeface="Montserrat Light"/>
                <a:ea typeface="Montserrat Light"/>
                <a:cs typeface="Montserrat Light"/>
                <a:sym typeface="Montserrat Light"/>
              </a:rPr>
              <a:t>Felt more comfortable knowing the identity of creator </a:t>
            </a:r>
          </a:p>
        </p:txBody>
      </p:sp>
      <p:grpSp>
        <p:nvGrpSpPr>
          <p:cNvPr id="1077" name="Google Shape;988;p97"/>
          <p:cNvGrpSpPr/>
          <p:nvPr/>
        </p:nvGrpSpPr>
        <p:grpSpPr>
          <a:xfrm>
            <a:off x="3314398" y="4052570"/>
            <a:ext cx="568253" cy="574533"/>
            <a:chOff x="0" y="0"/>
            <a:chExt cx="568252" cy="574531"/>
          </a:xfrm>
        </p:grpSpPr>
        <p:sp>
          <p:nvSpPr>
            <p:cNvPr id="1073" name="Google Shape;989;p97"/>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74" name="Google Shape;990;p97"/>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75" name="Google Shape;991;p97"/>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76" name="Google Shape;992;p97"/>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pic>
        <p:nvPicPr>
          <p:cNvPr id="1078" name="Google Shape;993;p97" descr="Google Shape;993;p97"/>
          <p:cNvPicPr>
            <a:picLocks noChangeAspect="1"/>
          </p:cNvPicPr>
          <p:nvPr/>
        </p:nvPicPr>
        <p:blipFill>
          <a:blip r:embed="rId3">
            <a:extLst/>
          </a:blip>
          <a:srcRect l="20354" t="5755" r="20354" b="28913"/>
          <a:stretch>
            <a:fillRect/>
          </a:stretch>
        </p:blipFill>
        <p:spPr>
          <a:xfrm>
            <a:off x="646074" y="1297275"/>
            <a:ext cx="2396756" cy="2498325"/>
          </a:xfrm>
          <a:prstGeom prst="rect">
            <a:avLst/>
          </a:prstGeom>
          <a:ln w="12700">
            <a:miter lim="400000"/>
          </a:ln>
        </p:spPr>
      </p:pic>
      <p:grpSp>
        <p:nvGrpSpPr>
          <p:cNvPr id="1081" name="Google Shape;994;p97"/>
          <p:cNvGrpSpPr/>
          <p:nvPr/>
        </p:nvGrpSpPr>
        <p:grpSpPr>
          <a:xfrm>
            <a:off x="6618050" y="-1"/>
            <a:ext cx="2526301" cy="759402"/>
            <a:chOff x="0" y="0"/>
            <a:chExt cx="2526300" cy="759399"/>
          </a:xfrm>
        </p:grpSpPr>
        <p:sp>
          <p:nvSpPr>
            <p:cNvPr id="1079" name="Rectangle"/>
            <p:cNvSpPr/>
            <p:nvPr/>
          </p:nvSpPr>
          <p:spPr>
            <a:xfrm>
              <a:off x="0" y="0"/>
              <a:ext cx="2526301" cy="434400"/>
            </a:xfrm>
            <a:prstGeom prst="rect">
              <a:avLst/>
            </a:prstGeom>
            <a:solidFill>
              <a:srgbClr val="2932D3"/>
            </a:solidFill>
            <a:ln w="9525" cap="flat">
              <a:solidFill>
                <a:srgbClr val="2932D3"/>
              </a:solidFill>
              <a:prstDash val="solid"/>
              <a:round/>
            </a:ln>
            <a:effectLst/>
          </p:spPr>
          <p:txBody>
            <a:bodyPr wrap="square" lIns="0" tIns="0" rIns="0" bIns="0" numCol="1" anchor="t">
              <a:noAutofit/>
            </a:bodyPr>
            <a:lstStyle/>
            <a:p>
              <a:pPr algn="ctr">
                <a:defRPr sz="1900">
                  <a:solidFill>
                    <a:srgbClr val="FFFFFF"/>
                  </a:solidFill>
                  <a:latin typeface="Reem Kufi"/>
                  <a:ea typeface="Reem Kufi"/>
                  <a:cs typeface="Reem Kufi"/>
                  <a:sym typeface="Reem Kufi"/>
                </a:defRPr>
              </a:pPr>
            </a:p>
          </p:txBody>
        </p:sp>
        <p:sp>
          <p:nvSpPr>
            <p:cNvPr id="1080" name="REDEEM THE MEME"/>
            <p:cNvSpPr txBox="1"/>
            <p:nvPr/>
          </p:nvSpPr>
          <p:spPr>
            <a:xfrm>
              <a:off x="7649" y="7649"/>
              <a:ext cx="2518652" cy="751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3774" tIns="83774" rIns="83774" bIns="83774" numCol="1" anchor="t">
              <a:spAutoFit/>
            </a:bodyPr>
            <a:lstStyle>
              <a:lvl1pPr algn="ctr">
                <a:defRPr sz="1900">
                  <a:solidFill>
                    <a:srgbClr val="FFFFFF"/>
                  </a:solidFill>
                  <a:latin typeface="Reem Kufi"/>
                  <a:ea typeface="Reem Kufi"/>
                  <a:cs typeface="Reem Kufi"/>
                  <a:sym typeface="Reem Kufi"/>
                </a:defRPr>
              </a:lvl1pPr>
            </a:lstStyle>
            <a:p>
              <a:pPr/>
              <a:r>
                <a:t>REDEEM THE MEME</a:t>
              </a:r>
            </a:p>
          </p:txBody>
        </p:sp>
      </p:gr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3" name="Google Shape;999;p98"/>
          <p:cNvSpPr txBox="1"/>
          <p:nvPr>
            <p:ph type="title"/>
          </p:nvPr>
        </p:nvSpPr>
        <p:spPr>
          <a:xfrm>
            <a:off x="872299" y="3795600"/>
            <a:ext cx="1754700" cy="434401"/>
          </a:xfrm>
          <a:prstGeom prst="rect">
            <a:avLst/>
          </a:prstGeom>
        </p:spPr>
        <p:txBody>
          <a:bodyPr/>
          <a:lstStyle>
            <a:lvl1pPr algn="ctr" defTabSz="640079">
              <a:defRPr sz="1610"/>
            </a:lvl1pPr>
          </a:lstStyle>
          <a:p>
            <a:pPr/>
            <a:r>
              <a:t>ASANTE</a:t>
            </a:r>
          </a:p>
        </p:txBody>
      </p:sp>
      <p:sp>
        <p:nvSpPr>
          <p:cNvPr id="1084" name="Google Shape;1000;p98"/>
          <p:cNvSpPr txBox="1"/>
          <p:nvPr>
            <p:ph type="body" sz="quarter" idx="4294967295"/>
          </p:nvPr>
        </p:nvSpPr>
        <p:spPr>
          <a:xfrm>
            <a:off x="500899" y="4153799"/>
            <a:ext cx="2497502" cy="715501"/>
          </a:xfrm>
          <a:prstGeom prst="rect">
            <a:avLst/>
          </a:prstGeom>
        </p:spPr>
        <p:txBody>
          <a:bodyPr/>
          <a:lstStyle/>
          <a:p>
            <a:pPr marL="0" indent="0" algn="ctr" defTabSz="576072">
              <a:lnSpc>
                <a:spcPct val="100000"/>
              </a:lnSpc>
              <a:buSzTx/>
              <a:buNone/>
              <a:defRPr sz="882">
                <a:solidFill>
                  <a:srgbClr val="252831"/>
                </a:solidFill>
                <a:latin typeface="Montserrat Light"/>
                <a:ea typeface="Montserrat Light"/>
                <a:cs typeface="Montserrat Light"/>
                <a:sym typeface="Montserrat Light"/>
              </a:defRPr>
            </a:pPr>
            <a:r>
              <a:t>Certified Nurse</a:t>
            </a:r>
          </a:p>
          <a:p>
            <a:pPr marL="0" indent="0" algn="ctr" defTabSz="576072">
              <a:lnSpc>
                <a:spcPct val="100000"/>
              </a:lnSpc>
              <a:buSzTx/>
              <a:buNone/>
              <a:defRPr sz="882">
                <a:solidFill>
                  <a:srgbClr val="252831"/>
                </a:solidFill>
                <a:latin typeface="Montserrat Light"/>
                <a:ea typeface="Montserrat Light"/>
                <a:cs typeface="Montserrat Light"/>
                <a:sym typeface="Montserrat Light"/>
              </a:defRPr>
            </a:pPr>
            <a:r>
              <a:t>Lover of Tik Tok</a:t>
            </a:r>
          </a:p>
          <a:p>
            <a:pPr marL="0" indent="0" algn="ctr" defTabSz="576072">
              <a:lnSpc>
                <a:spcPct val="100000"/>
              </a:lnSpc>
              <a:buSzTx/>
              <a:buNone/>
              <a:defRPr sz="882">
                <a:solidFill>
                  <a:srgbClr val="252831"/>
                </a:solidFill>
                <a:latin typeface="Montserrat Light"/>
                <a:ea typeface="Montserrat Light"/>
                <a:cs typeface="Montserrat Light"/>
                <a:sym typeface="Montserrat Light"/>
              </a:defRPr>
            </a:pPr>
            <a:r>
              <a:t>Interested in learning about boyfriend’s culture</a:t>
            </a:r>
          </a:p>
        </p:txBody>
      </p:sp>
      <p:grpSp>
        <p:nvGrpSpPr>
          <p:cNvPr id="1089" name="Google Shape;1001;p98"/>
          <p:cNvGrpSpPr/>
          <p:nvPr/>
        </p:nvGrpSpPr>
        <p:grpSpPr>
          <a:xfrm>
            <a:off x="3313608" y="768055"/>
            <a:ext cx="568996" cy="574532"/>
            <a:chOff x="29" y="0"/>
            <a:chExt cx="568995" cy="574531"/>
          </a:xfrm>
        </p:grpSpPr>
        <p:sp>
          <p:nvSpPr>
            <p:cNvPr id="1085" name="Google Shape;1002;p98"/>
            <p:cNvSpPr/>
            <p:nvPr/>
          </p:nvSpPr>
          <p:spPr>
            <a:xfrm>
              <a:off x="29" y="-1"/>
              <a:ext cx="568996"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86" name="Google Shape;1003;p98"/>
            <p:cNvSpPr/>
            <p:nvPr/>
          </p:nvSpPr>
          <p:spPr>
            <a:xfrm>
              <a:off x="134534" y="169401"/>
              <a:ext cx="100010"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87" name="Google Shape;1004;p98"/>
            <p:cNvSpPr/>
            <p:nvPr/>
          </p:nvSpPr>
          <p:spPr>
            <a:xfrm>
              <a:off x="334510" y="169490"/>
              <a:ext cx="100099"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88" name="Google Shape;1005;p98"/>
            <p:cNvSpPr/>
            <p:nvPr/>
          </p:nvSpPr>
          <p:spPr>
            <a:xfrm rot="10800000">
              <a:off x="138712" y="327091"/>
              <a:ext cx="291630"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090" name="Google Shape;1006;p98"/>
          <p:cNvSpPr txBox="1"/>
          <p:nvPr/>
        </p:nvSpPr>
        <p:spPr>
          <a:xfrm>
            <a:off x="3982251" y="687674"/>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What worked: </a:t>
            </a:r>
            <a:r>
              <a:rPr b="0">
                <a:latin typeface="Montserrat Light"/>
                <a:ea typeface="Montserrat Light"/>
                <a:cs typeface="Montserrat Light"/>
                <a:sym typeface="Montserrat Light"/>
              </a:rPr>
              <a:t>Would ask even more questions about context to see if he fully understands </a:t>
            </a:r>
          </a:p>
        </p:txBody>
      </p:sp>
      <p:grpSp>
        <p:nvGrpSpPr>
          <p:cNvPr id="1095" name="Google Shape;1007;p98"/>
          <p:cNvGrpSpPr/>
          <p:nvPr/>
        </p:nvGrpSpPr>
        <p:grpSpPr>
          <a:xfrm>
            <a:off x="3313600" y="1728551"/>
            <a:ext cx="568175" cy="574533"/>
            <a:chOff x="29" y="0"/>
            <a:chExt cx="568174" cy="574531"/>
          </a:xfrm>
        </p:grpSpPr>
        <p:sp>
          <p:nvSpPr>
            <p:cNvPr id="1091" name="Google Shape;1008;p98"/>
            <p:cNvSpPr/>
            <p:nvPr/>
          </p:nvSpPr>
          <p:spPr>
            <a:xfrm>
              <a:off x="29" y="-1"/>
              <a:ext cx="568175"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92" name="Google Shape;1009;p98"/>
            <p:cNvSpPr/>
            <p:nvPr/>
          </p:nvSpPr>
          <p:spPr>
            <a:xfrm>
              <a:off x="134340" y="169401"/>
              <a:ext cx="99866"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93" name="Google Shape;1010;p98"/>
            <p:cNvSpPr/>
            <p:nvPr/>
          </p:nvSpPr>
          <p:spPr>
            <a:xfrm>
              <a:off x="334027" y="169490"/>
              <a:ext cx="99955"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94" name="Google Shape;1011;p98"/>
            <p:cNvSpPr/>
            <p:nvPr/>
          </p:nvSpPr>
          <p:spPr>
            <a:xfrm>
              <a:off x="138512" y="304137"/>
              <a:ext cx="291209"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grpSp>
        <p:nvGrpSpPr>
          <p:cNvPr id="1100" name="Google Shape;1012;p98"/>
          <p:cNvGrpSpPr/>
          <p:nvPr/>
        </p:nvGrpSpPr>
        <p:grpSpPr>
          <a:xfrm>
            <a:off x="3314398" y="2850551"/>
            <a:ext cx="568253" cy="574533"/>
            <a:chOff x="0" y="0"/>
            <a:chExt cx="568252" cy="574531"/>
          </a:xfrm>
        </p:grpSpPr>
        <p:sp>
          <p:nvSpPr>
            <p:cNvPr id="1096" name="Google Shape;1013;p98"/>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97" name="Google Shape;1014;p98"/>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98" name="Google Shape;1015;p98"/>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099" name="Google Shape;1016;p98"/>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101" name="Google Shape;1017;p98"/>
          <p:cNvSpPr txBox="1"/>
          <p:nvPr/>
        </p:nvSpPr>
        <p:spPr>
          <a:xfrm>
            <a:off x="3982251" y="2797163"/>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Insight: </a:t>
            </a:r>
            <a:r>
              <a:rPr b="0">
                <a:latin typeface="Montserrat Light"/>
                <a:ea typeface="Montserrat Light"/>
                <a:cs typeface="Montserrat Light"/>
                <a:sym typeface="Montserrat Light"/>
              </a:rPr>
              <a:t>“I want to be in on the joke. I know it’s supposed to be funny”</a:t>
            </a:r>
          </a:p>
        </p:txBody>
      </p:sp>
      <p:sp>
        <p:nvSpPr>
          <p:cNvPr id="1102" name="Google Shape;1018;p98"/>
          <p:cNvSpPr txBox="1"/>
          <p:nvPr/>
        </p:nvSpPr>
        <p:spPr>
          <a:xfrm>
            <a:off x="3981887" y="1742413"/>
            <a:ext cx="4669800" cy="6813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What didn’t work: </a:t>
            </a:r>
            <a:r>
              <a:rPr b="0">
                <a:latin typeface="Montserrat Light"/>
                <a:ea typeface="Montserrat Light"/>
                <a:cs typeface="Montserrat Light"/>
                <a:sym typeface="Montserrat Light"/>
              </a:rPr>
              <a:t> Fearful of perpetuating stereotypes out of ignorance</a:t>
            </a:r>
          </a:p>
        </p:txBody>
      </p:sp>
      <p:sp>
        <p:nvSpPr>
          <p:cNvPr id="1103" name="Google Shape;1019;p98"/>
          <p:cNvSpPr txBox="1"/>
          <p:nvPr/>
        </p:nvSpPr>
        <p:spPr>
          <a:xfrm>
            <a:off x="3982251" y="3972538"/>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New learning: </a:t>
            </a:r>
            <a:r>
              <a:rPr b="0">
                <a:latin typeface="Montserrat Light"/>
                <a:ea typeface="Montserrat Light"/>
                <a:cs typeface="Montserrat Light"/>
                <a:sym typeface="Montserrat Light"/>
              </a:rPr>
              <a:t>“I would send these to my friends, but only if they didn’t need the context”</a:t>
            </a:r>
          </a:p>
        </p:txBody>
      </p:sp>
      <p:grpSp>
        <p:nvGrpSpPr>
          <p:cNvPr id="1108" name="Google Shape;1020;p98"/>
          <p:cNvGrpSpPr/>
          <p:nvPr/>
        </p:nvGrpSpPr>
        <p:grpSpPr>
          <a:xfrm>
            <a:off x="3314398" y="3972545"/>
            <a:ext cx="568253" cy="574533"/>
            <a:chOff x="0" y="0"/>
            <a:chExt cx="568252" cy="574531"/>
          </a:xfrm>
        </p:grpSpPr>
        <p:sp>
          <p:nvSpPr>
            <p:cNvPr id="1104" name="Google Shape;1021;p98"/>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05" name="Google Shape;1022;p98"/>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06" name="Google Shape;1023;p98"/>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07" name="Google Shape;1024;p98"/>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pic>
        <p:nvPicPr>
          <p:cNvPr id="1109" name="Google Shape;1025;p98" descr="Google Shape;1025;p98"/>
          <p:cNvPicPr>
            <a:picLocks noChangeAspect="1"/>
          </p:cNvPicPr>
          <p:nvPr/>
        </p:nvPicPr>
        <p:blipFill>
          <a:blip r:embed="rId2">
            <a:extLst/>
          </a:blip>
          <a:stretch>
            <a:fillRect/>
          </a:stretch>
        </p:blipFill>
        <p:spPr>
          <a:xfrm>
            <a:off x="500899" y="1297274"/>
            <a:ext cx="2352901" cy="2498327"/>
          </a:xfrm>
          <a:prstGeom prst="rect">
            <a:avLst/>
          </a:prstGeom>
          <a:ln w="12700">
            <a:miter lim="400000"/>
          </a:ln>
        </p:spPr>
      </p:pic>
      <p:grpSp>
        <p:nvGrpSpPr>
          <p:cNvPr id="1112" name="Google Shape;1026;p98"/>
          <p:cNvGrpSpPr/>
          <p:nvPr/>
        </p:nvGrpSpPr>
        <p:grpSpPr>
          <a:xfrm>
            <a:off x="6618050" y="-1"/>
            <a:ext cx="2526301" cy="759402"/>
            <a:chOff x="0" y="0"/>
            <a:chExt cx="2526300" cy="759399"/>
          </a:xfrm>
        </p:grpSpPr>
        <p:sp>
          <p:nvSpPr>
            <p:cNvPr id="1110" name="Rectangle"/>
            <p:cNvSpPr/>
            <p:nvPr/>
          </p:nvSpPr>
          <p:spPr>
            <a:xfrm>
              <a:off x="0" y="0"/>
              <a:ext cx="2526301" cy="434400"/>
            </a:xfrm>
            <a:prstGeom prst="rect">
              <a:avLst/>
            </a:prstGeom>
            <a:solidFill>
              <a:srgbClr val="2932D3"/>
            </a:solidFill>
            <a:ln w="9525" cap="flat">
              <a:solidFill>
                <a:srgbClr val="2932D3"/>
              </a:solidFill>
              <a:prstDash val="solid"/>
              <a:round/>
            </a:ln>
            <a:effectLst/>
          </p:spPr>
          <p:txBody>
            <a:bodyPr wrap="square" lIns="0" tIns="0" rIns="0" bIns="0" numCol="1" anchor="t">
              <a:noAutofit/>
            </a:bodyPr>
            <a:lstStyle/>
            <a:p>
              <a:pPr algn="ctr">
                <a:defRPr sz="1900">
                  <a:solidFill>
                    <a:srgbClr val="FFFFFF"/>
                  </a:solidFill>
                  <a:latin typeface="Reem Kufi"/>
                  <a:ea typeface="Reem Kufi"/>
                  <a:cs typeface="Reem Kufi"/>
                  <a:sym typeface="Reem Kufi"/>
                </a:defRPr>
              </a:pPr>
            </a:p>
          </p:txBody>
        </p:sp>
        <p:sp>
          <p:nvSpPr>
            <p:cNvPr id="1111" name="REDEEM THE MEME"/>
            <p:cNvSpPr txBox="1"/>
            <p:nvPr/>
          </p:nvSpPr>
          <p:spPr>
            <a:xfrm>
              <a:off x="7649" y="7649"/>
              <a:ext cx="2518652" cy="751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3774" tIns="83774" rIns="83774" bIns="83774" numCol="1" anchor="t">
              <a:spAutoFit/>
            </a:bodyPr>
            <a:lstStyle>
              <a:lvl1pPr algn="ctr">
                <a:defRPr sz="1900">
                  <a:solidFill>
                    <a:srgbClr val="FFFFFF"/>
                  </a:solidFill>
                  <a:latin typeface="Reem Kufi"/>
                  <a:ea typeface="Reem Kufi"/>
                  <a:cs typeface="Reem Kufi"/>
                  <a:sym typeface="Reem Kufi"/>
                </a:defRPr>
              </a:lvl1pPr>
            </a:lstStyle>
            <a:p>
              <a:pPr/>
              <a:r>
                <a:t>REDEEM THE MEME</a:t>
              </a:r>
            </a:p>
          </p:txBody>
        </p:sp>
      </p:gr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4" name="Google Shape;1031;p99"/>
          <p:cNvSpPr txBox="1"/>
          <p:nvPr/>
        </p:nvSpPr>
        <p:spPr>
          <a:xfrm>
            <a:off x="1922199" y="451599"/>
            <a:ext cx="7012501" cy="2075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3000">
                <a:latin typeface="Montserrat"/>
                <a:ea typeface="Montserrat"/>
                <a:cs typeface="Montserrat"/>
                <a:sym typeface="Montserrat"/>
              </a:defRPr>
            </a:pPr>
            <a:r>
              <a:t>“There is sometimes a danger in using humor and it allows people to just kind of sweep the underlying issues aside.” </a:t>
            </a:r>
          </a:p>
          <a:p>
            <a:pPr marL="4572000" indent="-444500">
              <a:buClr>
                <a:srgbClr val="000000"/>
              </a:buClr>
              <a:buSzPts val="3300"/>
              <a:buFont typeface="Helvetica"/>
              <a:buChar char="-"/>
              <a:defRPr b="1" sz="3300">
                <a:latin typeface="Montserrat"/>
                <a:ea typeface="Montserrat"/>
                <a:cs typeface="Montserrat"/>
                <a:sym typeface="Montserrat"/>
              </a:defRPr>
            </a:pPr>
            <a:r>
              <a:t>Andreley</a:t>
            </a:r>
            <a:r>
              <a:rPr b="0" sz="3400">
                <a:latin typeface="Reem Kufi"/>
                <a:ea typeface="Reem Kufi"/>
                <a:cs typeface="Reem Kufi"/>
                <a:sym typeface="Reem Kufi"/>
              </a:rPr>
              <a:t> </a:t>
            </a:r>
          </a:p>
        </p:txBody>
      </p:sp>
      <p:pic>
        <p:nvPicPr>
          <p:cNvPr id="1115" name="Google Shape;1032;p99" descr="Google Shape;1032;p99"/>
          <p:cNvPicPr>
            <a:picLocks noChangeAspect="1"/>
          </p:cNvPicPr>
          <p:nvPr/>
        </p:nvPicPr>
        <p:blipFill>
          <a:blip r:embed="rId3">
            <a:extLst/>
          </a:blip>
          <a:stretch>
            <a:fillRect/>
          </a:stretch>
        </p:blipFill>
        <p:spPr>
          <a:xfrm>
            <a:off x="2285776" y="3407274"/>
            <a:ext cx="3015700" cy="1672776"/>
          </a:xfrm>
          <a:prstGeom prst="rect">
            <a:avLst/>
          </a:prstGeom>
          <a:ln w="12700">
            <a:miter lim="400000"/>
          </a:ln>
        </p:spPr>
      </p:pic>
      <p:pic>
        <p:nvPicPr>
          <p:cNvPr id="1116" name="Google Shape;1033;p99" descr="Google Shape;1033;p99"/>
          <p:cNvPicPr>
            <a:picLocks noChangeAspect="1"/>
          </p:cNvPicPr>
          <p:nvPr/>
        </p:nvPicPr>
        <p:blipFill>
          <a:blip r:embed="rId4">
            <a:extLst/>
          </a:blip>
          <a:stretch>
            <a:fillRect/>
          </a:stretch>
        </p:blipFill>
        <p:spPr>
          <a:xfrm>
            <a:off x="198249" y="2776524"/>
            <a:ext cx="2547651" cy="2303527"/>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0" name="Google Shape;1038;p100"/>
          <p:cNvSpPr txBox="1"/>
          <p:nvPr/>
        </p:nvSpPr>
        <p:spPr>
          <a:xfrm>
            <a:off x="1682824" y="918675"/>
            <a:ext cx="7017902" cy="241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Montserrat"/>
                <a:ea typeface="Montserrat"/>
                <a:cs typeface="Montserrat"/>
                <a:sym typeface="Montserrat"/>
              </a:defRPr>
            </a:pPr>
            <a:r>
              <a:t>“I just want enough information for the meme, and then if I want, I can go learn more about that information” </a:t>
            </a:r>
          </a:p>
          <a:p>
            <a:pPr/>
            <a:endParaRPr sz="2800">
              <a:latin typeface="Montserrat"/>
              <a:ea typeface="Montserrat"/>
              <a:cs typeface="Montserrat"/>
              <a:sym typeface="Montserrat"/>
            </a:endParaRPr>
          </a:p>
          <a:p>
            <a:pPr marL="4572000" indent="-438150">
              <a:buClr>
                <a:srgbClr val="000000"/>
              </a:buClr>
              <a:buSzPts val="3300"/>
              <a:buFont typeface="Helvetica"/>
              <a:buChar char="-"/>
              <a:defRPr b="1" sz="3300">
                <a:latin typeface="Montserrat"/>
                <a:ea typeface="Montserrat"/>
                <a:cs typeface="Montserrat"/>
                <a:sym typeface="Montserrat"/>
              </a:defRPr>
            </a:pPr>
            <a:r>
              <a:t>Asante </a:t>
            </a:r>
          </a:p>
        </p:txBody>
      </p:sp>
      <p:pic>
        <p:nvPicPr>
          <p:cNvPr id="1121" name="Google Shape;1039;p100" descr="Google Shape;1039;p100"/>
          <p:cNvPicPr>
            <a:picLocks noChangeAspect="1"/>
          </p:cNvPicPr>
          <p:nvPr/>
        </p:nvPicPr>
        <p:blipFill>
          <a:blip r:embed="rId3">
            <a:extLst/>
          </a:blip>
          <a:stretch>
            <a:fillRect/>
          </a:stretch>
        </p:blipFill>
        <p:spPr>
          <a:xfrm>
            <a:off x="3704475" y="3723175"/>
            <a:ext cx="2400301" cy="1285876"/>
          </a:xfrm>
          <a:prstGeom prst="rect">
            <a:avLst/>
          </a:prstGeom>
          <a:ln w="12700">
            <a:miter lim="400000"/>
          </a:ln>
        </p:spPr>
      </p:pic>
      <p:pic>
        <p:nvPicPr>
          <p:cNvPr id="1122" name="Google Shape;1040;p100" descr="Google Shape;1040;p100"/>
          <p:cNvPicPr>
            <a:picLocks noChangeAspect="1"/>
          </p:cNvPicPr>
          <p:nvPr/>
        </p:nvPicPr>
        <p:blipFill>
          <a:blip r:embed="rId4">
            <a:extLst/>
          </a:blip>
          <a:stretch>
            <a:fillRect/>
          </a:stretch>
        </p:blipFill>
        <p:spPr>
          <a:xfrm>
            <a:off x="296124" y="2731149"/>
            <a:ext cx="4011302" cy="2277901"/>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Google Shape;1045;p101"/>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sp>
        <p:nvSpPr>
          <p:cNvPr id="1127" name="Google Shape;1046;p101"/>
          <p:cNvSpPr txBox="1"/>
          <p:nvPr/>
        </p:nvSpPr>
        <p:spPr>
          <a:xfrm>
            <a:off x="689324" y="897825"/>
            <a:ext cx="4626602" cy="1300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solidFill>
                  <a:srgbClr val="252831"/>
                </a:solidFill>
                <a:latin typeface="Montserrat"/>
                <a:ea typeface="Montserrat"/>
                <a:cs typeface="Montserrat"/>
                <a:sym typeface="Montserrat"/>
              </a:defRPr>
            </a:pPr>
            <a:r>
              <a:t>Assumption: </a:t>
            </a:r>
            <a:r>
              <a:rPr b="0">
                <a:solidFill>
                  <a:srgbClr val="000000"/>
                </a:solidFill>
              </a:rPr>
              <a:t>People will see memes as a valid source of info</a:t>
            </a:r>
          </a:p>
        </p:txBody>
      </p:sp>
      <p:sp>
        <p:nvSpPr>
          <p:cNvPr id="1128" name="Google Shape;1047;p101"/>
          <p:cNvSpPr txBox="1"/>
          <p:nvPr/>
        </p:nvSpPr>
        <p:spPr>
          <a:xfrm>
            <a:off x="2653249" y="3241075"/>
            <a:ext cx="5534702" cy="843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latin typeface="Montserrat"/>
                <a:ea typeface="Montserrat"/>
                <a:cs typeface="Montserrat"/>
                <a:sym typeface="Montserrat"/>
              </a:defRPr>
            </a:pPr>
            <a:r>
              <a:t>Assumption</a:t>
            </a:r>
            <a:r>
              <a:rPr b="0"/>
              <a:t>: Humor can create a desire to learn more about a culture</a:t>
            </a:r>
          </a:p>
        </p:txBody>
      </p:sp>
      <p:pic>
        <p:nvPicPr>
          <p:cNvPr id="1129" name="Google Shape;1048;p101" descr="Google Shape;1048;p101"/>
          <p:cNvPicPr>
            <a:picLocks noChangeAspect="1"/>
          </p:cNvPicPr>
          <p:nvPr/>
        </p:nvPicPr>
        <p:blipFill>
          <a:blip r:embed="rId2">
            <a:extLst/>
          </a:blip>
          <a:stretch>
            <a:fillRect/>
          </a:stretch>
        </p:blipFill>
        <p:spPr>
          <a:xfrm>
            <a:off x="7913724" y="3205675"/>
            <a:ext cx="932689" cy="932689"/>
          </a:xfrm>
          <a:prstGeom prst="rect">
            <a:avLst/>
          </a:prstGeom>
          <a:ln w="12700">
            <a:miter lim="400000"/>
          </a:ln>
        </p:spPr>
      </p:pic>
      <p:sp>
        <p:nvSpPr>
          <p:cNvPr id="1130" name="Google Shape;1049;p101"/>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1131" name="Google Shape;1050;p101"/>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sp>
        <p:nvSpPr>
          <p:cNvPr id="1132" name="Google Shape;1051;p101"/>
          <p:cNvSpPr txBox="1"/>
          <p:nvPr/>
        </p:nvSpPr>
        <p:spPr>
          <a:xfrm>
            <a:off x="1746574" y="1985049"/>
            <a:ext cx="5448001" cy="843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latin typeface="Montserrat"/>
                <a:ea typeface="Montserrat"/>
                <a:cs typeface="Montserrat"/>
                <a:sym typeface="Montserrat"/>
              </a:defRPr>
            </a:pPr>
            <a:r>
              <a:t>Assumption</a:t>
            </a:r>
            <a:r>
              <a:rPr b="0"/>
              <a:t>: Memes can still sensitively introduce culture</a:t>
            </a:r>
          </a:p>
        </p:txBody>
      </p:sp>
      <p:pic>
        <p:nvPicPr>
          <p:cNvPr id="1133" name="Google Shape;1052;p101" descr="Google Shape;1052;p101"/>
          <p:cNvPicPr>
            <a:picLocks noChangeAspect="1"/>
          </p:cNvPicPr>
          <p:nvPr/>
        </p:nvPicPr>
        <p:blipFill>
          <a:blip r:embed="rId3">
            <a:extLst/>
          </a:blip>
          <a:stretch>
            <a:fillRect/>
          </a:stretch>
        </p:blipFill>
        <p:spPr>
          <a:xfrm>
            <a:off x="6261875" y="1949649"/>
            <a:ext cx="932701" cy="932702"/>
          </a:xfrm>
          <a:prstGeom prst="rect">
            <a:avLst/>
          </a:prstGeom>
          <a:ln w="12700">
            <a:miter lim="400000"/>
          </a:ln>
        </p:spPr>
      </p:pic>
      <p:pic>
        <p:nvPicPr>
          <p:cNvPr id="1134" name="Google Shape;1053;p101" descr="Google Shape;1053;p101"/>
          <p:cNvPicPr>
            <a:picLocks noChangeAspect="1"/>
          </p:cNvPicPr>
          <p:nvPr/>
        </p:nvPicPr>
        <p:blipFill>
          <a:blip r:embed="rId3">
            <a:extLst/>
          </a:blip>
          <a:stretch>
            <a:fillRect/>
          </a:stretch>
        </p:blipFill>
        <p:spPr>
          <a:xfrm>
            <a:off x="5231000" y="781725"/>
            <a:ext cx="932701" cy="9327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Google Shape;284;p48"/>
          <p:cNvSpPr/>
          <p:nvPr/>
        </p:nvSpPr>
        <p:spPr>
          <a:xfrm>
            <a:off x="2182099" y="3529450"/>
            <a:ext cx="5715001" cy="1420201"/>
          </a:xfrm>
          <a:prstGeom prst="rect">
            <a:avLst/>
          </a:prstGeom>
          <a:solidFill>
            <a:srgbClr val="FFFFFF"/>
          </a:solidFill>
          <a:ln w="12700">
            <a:miter lim="400000"/>
          </a:ln>
        </p:spPr>
        <p:txBody>
          <a:bodyPr lIns="0" tIns="0" rIns="0" bIns="0" anchor="ctr"/>
          <a:lstStyle/>
          <a:p>
            <a:pPr/>
          </a:p>
        </p:txBody>
      </p:sp>
      <p:sp>
        <p:nvSpPr>
          <p:cNvPr id="457" name="Google Shape;285;p48"/>
          <p:cNvSpPr txBox="1"/>
          <p:nvPr>
            <p:ph type="title"/>
          </p:nvPr>
        </p:nvSpPr>
        <p:spPr>
          <a:xfrm>
            <a:off x="2104950" y="352924"/>
            <a:ext cx="4934100" cy="572702"/>
          </a:xfrm>
          <a:prstGeom prst="rect">
            <a:avLst/>
          </a:prstGeom>
        </p:spPr>
        <p:txBody>
          <a:bodyPr/>
          <a:lstStyle>
            <a:lvl1pPr algn="ctr" defTabSz="850391">
              <a:defRPr b="1" sz="2511"/>
            </a:lvl1pPr>
          </a:lstStyle>
          <a:p>
            <a:pPr/>
            <a:r>
              <a:t>RECRUITING PARTICIPANTS</a:t>
            </a:r>
          </a:p>
        </p:txBody>
      </p:sp>
      <p:sp>
        <p:nvSpPr>
          <p:cNvPr id="458" name="Google Shape;286;p48"/>
          <p:cNvSpPr txBox="1"/>
          <p:nvPr/>
        </p:nvSpPr>
        <p:spPr>
          <a:xfrm>
            <a:off x="1472200" y="1655964"/>
            <a:ext cx="6840900" cy="290461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indent="457200">
              <a:defRPr sz="1500">
                <a:latin typeface="Verdana"/>
                <a:ea typeface="Verdana"/>
                <a:cs typeface="Verdana"/>
                <a:sym typeface="Verdana"/>
              </a:defRPr>
            </a:pPr>
            <a:r>
              <a:t>◾ </a:t>
            </a:r>
            <a:r>
              <a:rPr sz="2300">
                <a:solidFill>
                  <a:srgbClr val="252831"/>
                </a:solidFill>
                <a:latin typeface="Montserrat"/>
                <a:ea typeface="Montserrat"/>
                <a:cs typeface="Montserrat"/>
                <a:sym typeface="Montserrat"/>
              </a:rPr>
              <a:t>Cold Calling</a:t>
            </a:r>
            <a:endParaRPr sz="2300">
              <a:solidFill>
                <a:srgbClr val="252831"/>
              </a:solidFill>
              <a:latin typeface="Montserrat"/>
              <a:ea typeface="Montserrat"/>
              <a:cs typeface="Montserrat"/>
              <a:sym typeface="Montserrat"/>
            </a:endParaRPr>
          </a:p>
          <a:p>
            <a:pPr/>
            <a:endParaRPr sz="2300">
              <a:solidFill>
                <a:srgbClr val="252831"/>
              </a:solidFill>
              <a:latin typeface="Montserrat"/>
              <a:ea typeface="Montserrat"/>
              <a:cs typeface="Montserrat"/>
              <a:sym typeface="Montserrat"/>
            </a:endParaRPr>
          </a:p>
          <a:p>
            <a:pPr indent="457200">
              <a:defRPr sz="1500">
                <a:latin typeface="Verdana"/>
                <a:ea typeface="Verdana"/>
                <a:cs typeface="Verdana"/>
                <a:sym typeface="Verdana"/>
              </a:defRPr>
            </a:pPr>
            <a:r>
              <a:t>◾ </a:t>
            </a:r>
            <a:r>
              <a:rPr sz="2300">
                <a:solidFill>
                  <a:srgbClr val="252831"/>
                </a:solidFill>
                <a:latin typeface="Montserrat"/>
                <a:ea typeface="Montserrat"/>
                <a:cs typeface="Montserrat"/>
                <a:sym typeface="Montserrat"/>
              </a:rPr>
              <a:t>No Compensation - but we appreciate them ❤️</a:t>
            </a:r>
            <a:endParaRPr sz="2300">
              <a:solidFill>
                <a:srgbClr val="252831"/>
              </a:solidFill>
              <a:latin typeface="Montserrat"/>
              <a:ea typeface="Montserrat"/>
              <a:cs typeface="Montserrat"/>
              <a:sym typeface="Montserrat"/>
            </a:endParaRPr>
          </a:p>
          <a:p>
            <a:pPr/>
            <a:endParaRPr sz="2300">
              <a:solidFill>
                <a:srgbClr val="252831"/>
              </a:solidFill>
              <a:latin typeface="Montserrat"/>
              <a:ea typeface="Montserrat"/>
              <a:cs typeface="Montserrat"/>
              <a:sym typeface="Montserrat"/>
            </a:endParaRPr>
          </a:p>
          <a:p>
            <a:pPr indent="457200">
              <a:defRPr sz="1500">
                <a:latin typeface="Verdana"/>
                <a:ea typeface="Verdana"/>
                <a:cs typeface="Verdana"/>
                <a:sym typeface="Verdana"/>
              </a:defRPr>
            </a:pPr>
            <a:r>
              <a:t>◾ </a:t>
            </a:r>
            <a:r>
              <a:rPr sz="2300">
                <a:solidFill>
                  <a:srgbClr val="252831"/>
                </a:solidFill>
                <a:latin typeface="Montserrat"/>
                <a:ea typeface="Montserrat"/>
                <a:cs typeface="Montserrat"/>
                <a:sym typeface="Montserrat"/>
              </a:rPr>
              <a:t>Chosen based on relationship with cultural arts</a:t>
            </a:r>
            <a:endParaRPr sz="2300">
              <a:solidFill>
                <a:srgbClr val="252831"/>
              </a:solidFill>
              <a:latin typeface="Montserrat"/>
              <a:ea typeface="Montserrat"/>
              <a:cs typeface="Montserrat"/>
              <a:sym typeface="Montserrat"/>
            </a:endParaRPr>
          </a:p>
          <a:p>
            <a:pPr/>
            <a:endParaRPr sz="2300">
              <a:solidFill>
                <a:srgbClr val="252831"/>
              </a:solidFill>
              <a:latin typeface="Montserrat"/>
              <a:ea typeface="Montserrat"/>
              <a:cs typeface="Montserrat"/>
              <a:sym typeface="Montserrat"/>
            </a:endParaRPr>
          </a:p>
          <a:p>
            <a:pPr indent="457200">
              <a:defRPr sz="1500">
                <a:latin typeface="Verdana"/>
                <a:ea typeface="Verdana"/>
                <a:cs typeface="Verdana"/>
                <a:sym typeface="Verdana"/>
              </a:defRPr>
            </a:pPr>
            <a:r>
              <a:t>◾ </a:t>
            </a:r>
            <a:r>
              <a:rPr sz="2300">
                <a:solidFill>
                  <a:srgbClr val="252831"/>
                </a:solidFill>
                <a:latin typeface="Montserrat"/>
                <a:ea typeface="Montserrat"/>
                <a:cs typeface="Montserrat"/>
                <a:sym typeface="Montserrat"/>
              </a:rPr>
              <a:t>Sought out a diverse panel (race, age, interests, etc)</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6" name="Google Shape;1058;p102"/>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sp>
        <p:nvSpPr>
          <p:cNvPr id="1137" name="Google Shape;1059;p102"/>
          <p:cNvSpPr txBox="1"/>
          <p:nvPr/>
        </p:nvSpPr>
        <p:spPr>
          <a:xfrm>
            <a:off x="622899" y="1802100"/>
            <a:ext cx="6042602" cy="1173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solidFill>
                  <a:srgbClr val="252831"/>
                </a:solidFill>
                <a:latin typeface="Montserrat"/>
                <a:ea typeface="Montserrat"/>
                <a:cs typeface="Montserrat"/>
                <a:sym typeface="Montserrat"/>
              </a:defRPr>
            </a:pPr>
            <a:r>
              <a:t>New Assumption: </a:t>
            </a:r>
            <a:r>
              <a:rPr b="0">
                <a:latin typeface="Montserrat Light"/>
                <a:ea typeface="Montserrat Light"/>
                <a:cs typeface="Montserrat Light"/>
                <a:sym typeface="Montserrat Light"/>
              </a:rPr>
              <a:t>People value memes more as culture learning tools when they know the creator’s identity </a:t>
            </a:r>
          </a:p>
        </p:txBody>
      </p:sp>
      <p:sp>
        <p:nvSpPr>
          <p:cNvPr id="1138" name="Google Shape;1060;p102"/>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1139" name="Google Shape;1061;p102"/>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grpSp>
        <p:nvGrpSpPr>
          <p:cNvPr id="1142" name="Google Shape;1062;p102"/>
          <p:cNvGrpSpPr/>
          <p:nvPr/>
        </p:nvGrpSpPr>
        <p:grpSpPr>
          <a:xfrm>
            <a:off x="6573053" y="1897942"/>
            <a:ext cx="908781" cy="1008923"/>
            <a:chOff x="0" y="0"/>
            <a:chExt cx="908779" cy="1008921"/>
          </a:xfrm>
        </p:grpSpPr>
        <p:sp>
          <p:nvSpPr>
            <p:cNvPr id="1140" name="Google Shape;1063;p102"/>
            <p:cNvSpPr/>
            <p:nvPr/>
          </p:nvSpPr>
          <p:spPr>
            <a:xfrm>
              <a:off x="181800" y="117737"/>
              <a:ext cx="545528" cy="529903"/>
            </a:xfrm>
            <a:custGeom>
              <a:avLst/>
              <a:gdLst/>
              <a:ahLst/>
              <a:cxnLst>
                <a:cxn ang="0">
                  <a:pos x="wd2" y="hd2"/>
                </a:cxn>
                <a:cxn ang="5400000">
                  <a:pos x="wd2" y="hd2"/>
                </a:cxn>
                <a:cxn ang="10800000">
                  <a:pos x="wd2" y="hd2"/>
                </a:cxn>
                <a:cxn ang="16200000">
                  <a:pos x="wd2" y="hd2"/>
                </a:cxn>
              </a:cxnLst>
              <a:rect l="0" t="0" r="r" b="b"/>
              <a:pathLst>
                <a:path w="20847" h="21600" fill="norm" stroke="1" extrusionOk="0">
                  <a:moveTo>
                    <a:pt x="10576" y="7092"/>
                  </a:moveTo>
                  <a:cubicBezTo>
                    <a:pt x="11847" y="7092"/>
                    <a:pt x="12905" y="8182"/>
                    <a:pt x="12905" y="9602"/>
                  </a:cubicBezTo>
                  <a:cubicBezTo>
                    <a:pt x="12905" y="10911"/>
                    <a:pt x="11847" y="12002"/>
                    <a:pt x="10576" y="12002"/>
                  </a:cubicBezTo>
                  <a:cubicBezTo>
                    <a:pt x="9198" y="12002"/>
                    <a:pt x="8140" y="10911"/>
                    <a:pt x="8140" y="9602"/>
                  </a:cubicBezTo>
                  <a:cubicBezTo>
                    <a:pt x="8140" y="8182"/>
                    <a:pt x="9198" y="7092"/>
                    <a:pt x="10576" y="7092"/>
                  </a:cubicBezTo>
                  <a:close/>
                  <a:moveTo>
                    <a:pt x="10365" y="2292"/>
                  </a:moveTo>
                  <a:cubicBezTo>
                    <a:pt x="14919" y="2292"/>
                    <a:pt x="18518" y="6108"/>
                    <a:pt x="18518" y="10800"/>
                  </a:cubicBezTo>
                  <a:cubicBezTo>
                    <a:pt x="18518" y="12656"/>
                    <a:pt x="17775" y="14401"/>
                    <a:pt x="16612" y="16146"/>
                  </a:cubicBezTo>
                  <a:cubicBezTo>
                    <a:pt x="15977" y="14727"/>
                    <a:pt x="15023" y="13636"/>
                    <a:pt x="13752" y="12763"/>
                  </a:cubicBezTo>
                  <a:cubicBezTo>
                    <a:pt x="14495" y="12002"/>
                    <a:pt x="15023" y="10800"/>
                    <a:pt x="15023" y="9491"/>
                  </a:cubicBezTo>
                  <a:cubicBezTo>
                    <a:pt x="15023" y="6981"/>
                    <a:pt x="12905" y="4799"/>
                    <a:pt x="10365" y="4799"/>
                  </a:cubicBezTo>
                  <a:cubicBezTo>
                    <a:pt x="7928" y="4799"/>
                    <a:pt x="5811" y="6981"/>
                    <a:pt x="5811" y="9491"/>
                  </a:cubicBezTo>
                  <a:cubicBezTo>
                    <a:pt x="5811" y="10800"/>
                    <a:pt x="6342" y="12002"/>
                    <a:pt x="7081" y="12763"/>
                  </a:cubicBezTo>
                  <a:cubicBezTo>
                    <a:pt x="5811" y="13529"/>
                    <a:pt x="4860" y="14727"/>
                    <a:pt x="4224" y="16146"/>
                  </a:cubicBezTo>
                  <a:cubicBezTo>
                    <a:pt x="2635" y="14183"/>
                    <a:pt x="2107" y="11891"/>
                    <a:pt x="2319" y="9602"/>
                  </a:cubicBezTo>
                  <a:cubicBezTo>
                    <a:pt x="2846" y="5783"/>
                    <a:pt x="6130" y="2292"/>
                    <a:pt x="10365" y="2292"/>
                  </a:cubicBezTo>
                  <a:close/>
                  <a:moveTo>
                    <a:pt x="10365" y="14508"/>
                  </a:moveTo>
                  <a:cubicBezTo>
                    <a:pt x="12482" y="14508"/>
                    <a:pt x="14176" y="15928"/>
                    <a:pt x="14919" y="17892"/>
                  </a:cubicBezTo>
                  <a:cubicBezTo>
                    <a:pt x="13541" y="18653"/>
                    <a:pt x="12166" y="19200"/>
                    <a:pt x="10365" y="19200"/>
                  </a:cubicBezTo>
                  <a:cubicBezTo>
                    <a:pt x="8775" y="19200"/>
                    <a:pt x="7189" y="18653"/>
                    <a:pt x="5918" y="17892"/>
                  </a:cubicBezTo>
                  <a:cubicBezTo>
                    <a:pt x="6446" y="15817"/>
                    <a:pt x="8247" y="14508"/>
                    <a:pt x="10365" y="14508"/>
                  </a:cubicBezTo>
                  <a:close/>
                  <a:moveTo>
                    <a:pt x="10365" y="0"/>
                  </a:moveTo>
                  <a:cubicBezTo>
                    <a:pt x="4964" y="0"/>
                    <a:pt x="625" y="4256"/>
                    <a:pt x="94" y="9273"/>
                  </a:cubicBezTo>
                  <a:cubicBezTo>
                    <a:pt x="-753" y="15928"/>
                    <a:pt x="4224" y="21600"/>
                    <a:pt x="10365" y="21600"/>
                  </a:cubicBezTo>
                  <a:cubicBezTo>
                    <a:pt x="16189" y="21600"/>
                    <a:pt x="20847" y="16690"/>
                    <a:pt x="20847" y="10800"/>
                  </a:cubicBezTo>
                  <a:cubicBezTo>
                    <a:pt x="20847" y="4799"/>
                    <a:pt x="16081" y="0"/>
                    <a:pt x="10365"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141" name="Google Shape;1064;p102"/>
            <p:cNvSpPr/>
            <p:nvPr/>
          </p:nvSpPr>
          <p:spPr>
            <a:xfrm>
              <a:off x="0" y="0"/>
              <a:ext cx="908780" cy="1008922"/>
            </a:xfrm>
            <a:custGeom>
              <a:avLst/>
              <a:gdLst/>
              <a:ahLst/>
              <a:cxnLst>
                <a:cxn ang="0">
                  <a:pos x="wd2" y="hd2"/>
                </a:cxn>
                <a:cxn ang="5400000">
                  <a:pos x="wd2" y="hd2"/>
                </a:cxn>
                <a:cxn ang="10800000">
                  <a:pos x="wd2" y="hd2"/>
                </a:cxn>
                <a:cxn ang="16200000">
                  <a:pos x="wd2" y="hd2"/>
                </a:cxn>
              </a:cxnLst>
              <a:rect l="0" t="0" r="r" b="b"/>
              <a:pathLst>
                <a:path w="21534" h="21600" fill="norm" stroke="1" extrusionOk="0">
                  <a:moveTo>
                    <a:pt x="10735" y="1260"/>
                  </a:moveTo>
                  <a:cubicBezTo>
                    <a:pt x="15198" y="1260"/>
                    <a:pt x="18745" y="4412"/>
                    <a:pt x="18745" y="8193"/>
                  </a:cubicBezTo>
                  <a:cubicBezTo>
                    <a:pt x="18745" y="10255"/>
                    <a:pt x="17628" y="12203"/>
                    <a:pt x="15922" y="13465"/>
                  </a:cubicBezTo>
                  <a:lnTo>
                    <a:pt x="10735" y="17361"/>
                  </a:lnTo>
                  <a:lnTo>
                    <a:pt x="5614" y="13465"/>
                  </a:lnTo>
                  <a:cubicBezTo>
                    <a:pt x="3710" y="11974"/>
                    <a:pt x="2528" y="9855"/>
                    <a:pt x="2855" y="7335"/>
                  </a:cubicBezTo>
                  <a:cubicBezTo>
                    <a:pt x="3249" y="4010"/>
                    <a:pt x="6533" y="1260"/>
                    <a:pt x="10735" y="1260"/>
                  </a:cubicBezTo>
                  <a:close/>
                  <a:moveTo>
                    <a:pt x="17628" y="16330"/>
                  </a:moveTo>
                  <a:lnTo>
                    <a:pt x="19860" y="20225"/>
                  </a:lnTo>
                  <a:lnTo>
                    <a:pt x="2003" y="20225"/>
                  </a:lnTo>
                  <a:lnTo>
                    <a:pt x="4170" y="16330"/>
                  </a:lnTo>
                  <a:lnTo>
                    <a:pt x="7321" y="16330"/>
                  </a:lnTo>
                  <a:lnTo>
                    <a:pt x="10341" y="18621"/>
                  </a:lnTo>
                  <a:cubicBezTo>
                    <a:pt x="10539" y="18679"/>
                    <a:pt x="10670" y="18794"/>
                    <a:pt x="10866" y="18794"/>
                  </a:cubicBezTo>
                  <a:cubicBezTo>
                    <a:pt x="10997" y="18794"/>
                    <a:pt x="11195" y="18679"/>
                    <a:pt x="11327" y="18621"/>
                  </a:cubicBezTo>
                  <a:lnTo>
                    <a:pt x="14346" y="16330"/>
                  </a:lnTo>
                  <a:close/>
                  <a:moveTo>
                    <a:pt x="10610" y="0"/>
                  </a:moveTo>
                  <a:cubicBezTo>
                    <a:pt x="5744" y="0"/>
                    <a:pt x="1868" y="3299"/>
                    <a:pt x="1347" y="7162"/>
                  </a:cubicBezTo>
                  <a:cubicBezTo>
                    <a:pt x="886" y="9970"/>
                    <a:pt x="2134" y="12605"/>
                    <a:pt x="4497" y="14438"/>
                  </a:cubicBezTo>
                  <a:lnTo>
                    <a:pt x="5416" y="15126"/>
                  </a:lnTo>
                  <a:lnTo>
                    <a:pt x="3380" y="15126"/>
                  </a:lnTo>
                  <a:cubicBezTo>
                    <a:pt x="3249" y="15126"/>
                    <a:pt x="3053" y="15298"/>
                    <a:pt x="2987" y="15469"/>
                  </a:cubicBezTo>
                  <a:lnTo>
                    <a:pt x="98" y="20627"/>
                  </a:lnTo>
                  <a:cubicBezTo>
                    <a:pt x="-33" y="20856"/>
                    <a:pt x="-33" y="21085"/>
                    <a:pt x="98" y="21314"/>
                  </a:cubicBezTo>
                  <a:cubicBezTo>
                    <a:pt x="230" y="21485"/>
                    <a:pt x="428" y="21600"/>
                    <a:pt x="690" y="21600"/>
                  </a:cubicBezTo>
                  <a:lnTo>
                    <a:pt x="20846" y="21600"/>
                  </a:lnTo>
                  <a:cubicBezTo>
                    <a:pt x="21109" y="21600"/>
                    <a:pt x="21371" y="21429"/>
                    <a:pt x="21436" y="21314"/>
                  </a:cubicBezTo>
                  <a:cubicBezTo>
                    <a:pt x="21567" y="21085"/>
                    <a:pt x="21567" y="20856"/>
                    <a:pt x="21436" y="20627"/>
                  </a:cubicBezTo>
                  <a:lnTo>
                    <a:pt x="18547" y="15469"/>
                  </a:lnTo>
                  <a:cubicBezTo>
                    <a:pt x="18483" y="15298"/>
                    <a:pt x="18154" y="15126"/>
                    <a:pt x="17891" y="15126"/>
                  </a:cubicBezTo>
                  <a:lnTo>
                    <a:pt x="15855" y="15126"/>
                  </a:lnTo>
                  <a:lnTo>
                    <a:pt x="16774" y="14438"/>
                  </a:lnTo>
                  <a:cubicBezTo>
                    <a:pt x="18810" y="12892"/>
                    <a:pt x="20058" y="10599"/>
                    <a:pt x="20058" y="8193"/>
                  </a:cubicBezTo>
                  <a:cubicBezTo>
                    <a:pt x="20058" y="3725"/>
                    <a:pt x="15922" y="0"/>
                    <a:pt x="10735" y="0"/>
                  </a:cubicBezTo>
                  <a:cubicBezTo>
                    <a:pt x="10693" y="0"/>
                    <a:pt x="10651" y="0"/>
                    <a:pt x="10610"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6" name="Google Shape;1069;p103"/>
          <p:cNvSpPr txBox="1"/>
          <p:nvPr>
            <p:ph type="title"/>
          </p:nvPr>
        </p:nvSpPr>
        <p:spPr>
          <a:xfrm>
            <a:off x="1206799" y="2101825"/>
            <a:ext cx="6932702" cy="609601"/>
          </a:xfrm>
          <a:prstGeom prst="rect">
            <a:avLst/>
          </a:prstGeom>
        </p:spPr>
        <p:txBody>
          <a:bodyPr lIns="83774" tIns="83774" rIns="83774" bIns="83774" anchor="t"/>
          <a:lstStyle/>
          <a:p>
            <a:pPr defTabSz="374904">
              <a:defRPr sz="1230">
                <a:solidFill>
                  <a:srgbClr val="000000"/>
                </a:solidFill>
              </a:defRPr>
            </a:pPr>
            <a:r>
              <a:t>PROTOTYPE 3: E-TICKET</a:t>
            </a:r>
          </a:p>
          <a:p>
            <a:pPr indent="374904" algn="l" defTabSz="374904">
              <a:lnSpc>
                <a:spcPct val="120000"/>
              </a:lnSpc>
              <a:defRPr sz="697">
                <a:solidFill>
                  <a:srgbClr val="252831"/>
                </a:solidFill>
                <a:latin typeface="Montserrat Light"/>
                <a:ea typeface="Montserrat Light"/>
                <a:cs typeface="Montserrat Light"/>
                <a:sym typeface="Montserrat Light"/>
              </a:defRPr>
            </a:pPr>
            <a:r>
              <a:t>   Creating a culturally relevant performance  </a:t>
            </a:r>
            <a:endParaRPr sz="574">
              <a:solidFill>
                <a:srgbClr val="000000"/>
              </a:solidFill>
              <a:latin typeface="+mj-lt"/>
              <a:ea typeface="+mj-ea"/>
              <a:cs typeface="+mj-cs"/>
              <a:sym typeface="Arial"/>
            </a:endParaRPr>
          </a:p>
        </p:txBody>
      </p:sp>
      <p:sp>
        <p:nvSpPr>
          <p:cNvPr id="1147" name="Google Shape;1070;p103"/>
          <p:cNvSpPr txBox="1"/>
          <p:nvPr/>
        </p:nvSpPr>
        <p:spPr>
          <a:xfrm>
            <a:off x="682675" y="3984099"/>
            <a:ext cx="5438700"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999999"/>
                </a:solidFill>
                <a:latin typeface="Montserrat Light"/>
                <a:ea typeface="Montserrat Light"/>
                <a:cs typeface="Montserrat Light"/>
                <a:sym typeface="Montserrat Light"/>
              </a:defRPr>
            </a:lvl1pPr>
          </a:lstStyle>
          <a:p>
            <a:pPr/>
            <a:r>
              <a:t>HMW we use context and background to excite audiences? </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Google Shape;1075;p104"/>
          <p:cNvSpPr txBox="1"/>
          <p:nvPr>
            <p:ph type="body" sz="quarter" idx="4294967295"/>
          </p:nvPr>
        </p:nvSpPr>
        <p:spPr>
          <a:xfrm>
            <a:off x="3058574" y="1224449"/>
            <a:ext cx="1852500" cy="1042501"/>
          </a:xfrm>
          <a:prstGeom prst="rect">
            <a:avLst/>
          </a:prstGeom>
        </p:spPr>
        <p:txBody>
          <a:bodyPr/>
          <a:lstStyle>
            <a:lvl1pPr marL="0" indent="0" defTabSz="667512">
              <a:lnSpc>
                <a:spcPct val="100000"/>
              </a:lnSpc>
              <a:spcBef>
                <a:spcPts val="700"/>
              </a:spcBef>
              <a:buSzTx/>
              <a:buNone/>
              <a:defRPr sz="1095">
                <a:solidFill>
                  <a:srgbClr val="252831"/>
                </a:solidFill>
                <a:latin typeface="Montserrat Light"/>
                <a:ea typeface="Montserrat Light"/>
                <a:cs typeface="Montserrat Light"/>
                <a:sym typeface="Montserrat Light"/>
              </a:defRPr>
            </a:lvl1pPr>
          </a:lstStyle>
          <a:p>
            <a:pPr/>
            <a:r>
              <a:t>Engage with relevant content before attending a performance to learn cultural and historical context</a:t>
            </a:r>
          </a:p>
        </p:txBody>
      </p:sp>
      <p:sp>
        <p:nvSpPr>
          <p:cNvPr id="1150" name="Google Shape;1076;p104"/>
          <p:cNvSpPr/>
          <p:nvPr/>
        </p:nvSpPr>
        <p:spPr>
          <a:xfrm flipH="1" flipV="1">
            <a:off x="4017824" y="2745301"/>
            <a:ext cx="1010101" cy="845100"/>
          </a:xfrm>
          <a:prstGeom prst="line">
            <a:avLst/>
          </a:prstGeom>
          <a:ln>
            <a:solidFill>
              <a:srgbClr val="000000"/>
            </a:solidFill>
          </a:ln>
        </p:spPr>
        <p:txBody>
          <a:bodyPr lIns="0" tIns="0" rIns="0" bIns="0"/>
          <a:lstStyle/>
          <a:p>
            <a:pPr/>
          </a:p>
        </p:txBody>
      </p:sp>
      <p:sp>
        <p:nvSpPr>
          <p:cNvPr id="1151" name="Google Shape;1077;p104"/>
          <p:cNvSpPr txBox="1"/>
          <p:nvPr/>
        </p:nvSpPr>
        <p:spPr>
          <a:xfrm>
            <a:off x="238024" y="983374"/>
            <a:ext cx="2436302" cy="696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defTabSz="850391">
              <a:spcBef>
                <a:spcPts val="900"/>
              </a:spcBef>
              <a:defRPr sz="1395">
                <a:solidFill>
                  <a:srgbClr val="252831"/>
                </a:solidFill>
                <a:latin typeface="Montserrat Light"/>
                <a:ea typeface="Montserrat Light"/>
                <a:cs typeface="Montserrat Light"/>
                <a:sym typeface="Montserrat Light"/>
              </a:defRPr>
            </a:lvl1pPr>
          </a:lstStyle>
          <a:p>
            <a:pPr/>
            <a:r>
              <a:t>Engagement with content as a requisite for attendance</a:t>
            </a:r>
          </a:p>
        </p:txBody>
      </p:sp>
      <p:sp>
        <p:nvSpPr>
          <p:cNvPr id="1152" name="Google Shape;1078;p104"/>
          <p:cNvSpPr txBox="1"/>
          <p:nvPr>
            <p:ph type="title" idx="4294967295"/>
          </p:nvPr>
        </p:nvSpPr>
        <p:spPr>
          <a:xfrm>
            <a:off x="1306950" y="0"/>
            <a:ext cx="6530100" cy="609600"/>
          </a:xfrm>
          <a:prstGeom prst="rect">
            <a:avLst/>
          </a:prstGeom>
        </p:spPr>
        <p:txBody>
          <a:bodyPr lIns="83774" tIns="83774" rIns="83774" bIns="83774"/>
          <a:lstStyle/>
          <a:p>
            <a:pPr algn="ctr" defTabSz="713231">
              <a:defRPr sz="1871">
                <a:latin typeface="Reem Kufi"/>
                <a:ea typeface="Reem Kufi"/>
                <a:cs typeface="Reem Kufi"/>
                <a:sym typeface="Reem Kufi"/>
              </a:defRPr>
            </a:pPr>
            <a:r>
              <a:t>E-TICKET</a:t>
            </a:r>
          </a:p>
          <a:p>
            <a:pPr algn="ctr" defTabSz="713231">
              <a:defRPr sz="1092">
                <a:solidFill>
                  <a:srgbClr val="252831"/>
                </a:solidFill>
                <a:latin typeface="Montserrat Light"/>
                <a:ea typeface="Montserrat Light"/>
                <a:cs typeface="Montserrat Light"/>
                <a:sym typeface="Montserrat Light"/>
              </a:defRPr>
            </a:pPr>
            <a:r>
              <a:t>Creating a culturally relevant performance</a:t>
            </a:r>
          </a:p>
        </p:txBody>
      </p:sp>
      <p:pic>
        <p:nvPicPr>
          <p:cNvPr id="1153" name="Google Shape;1080;p104" descr="Google Shape;1080;p104"/>
          <p:cNvPicPr>
            <a:picLocks noChangeAspect="1"/>
          </p:cNvPicPr>
          <p:nvPr/>
        </p:nvPicPr>
        <p:blipFill>
          <a:blip r:embed="rId2">
            <a:extLst/>
          </a:blip>
          <a:stretch>
            <a:fillRect/>
          </a:stretch>
        </p:blipFill>
        <p:spPr>
          <a:xfrm>
            <a:off x="5202752" y="1797349"/>
            <a:ext cx="1903922" cy="696301"/>
          </a:xfrm>
          <a:prstGeom prst="rect">
            <a:avLst/>
          </a:prstGeom>
          <a:ln w="12700">
            <a:miter lim="400000"/>
          </a:ln>
        </p:spPr>
      </p:pic>
      <p:pic>
        <p:nvPicPr>
          <p:cNvPr id="1154" name="Google Shape;1082;p104" descr="Google Shape;1082;p104"/>
          <p:cNvPicPr>
            <a:picLocks noChangeAspect="1"/>
          </p:cNvPicPr>
          <p:nvPr/>
        </p:nvPicPr>
        <p:blipFill>
          <a:blip r:embed="rId3">
            <a:extLst/>
          </a:blip>
          <a:stretch>
            <a:fillRect/>
          </a:stretch>
        </p:blipFill>
        <p:spPr>
          <a:xfrm>
            <a:off x="501275" y="1827957"/>
            <a:ext cx="1852500" cy="2544642"/>
          </a:xfrm>
          <a:prstGeom prst="rect">
            <a:avLst/>
          </a:prstGeom>
          <a:ln w="12700">
            <a:miter lim="400000"/>
          </a:ln>
        </p:spPr>
      </p:pic>
      <p:pic>
        <p:nvPicPr>
          <p:cNvPr id="1155" name="Google Shape;1083;p104" descr="Google Shape;1083;p104"/>
          <p:cNvPicPr>
            <a:picLocks noChangeAspect="1"/>
          </p:cNvPicPr>
          <p:nvPr/>
        </p:nvPicPr>
        <p:blipFill>
          <a:blip r:embed="rId4">
            <a:extLst/>
          </a:blip>
          <a:stretch>
            <a:fillRect/>
          </a:stretch>
        </p:blipFill>
        <p:spPr>
          <a:xfrm>
            <a:off x="5202739" y="2626323"/>
            <a:ext cx="1165986" cy="1779300"/>
          </a:xfrm>
          <a:prstGeom prst="rect">
            <a:avLst/>
          </a:prstGeom>
          <a:ln w="12700">
            <a:miter lim="400000"/>
          </a:ln>
        </p:spPr>
      </p:pic>
      <p:pic>
        <p:nvPicPr>
          <p:cNvPr id="1156" name="Google Shape;1084;p104" descr="Google Shape;1084;p104"/>
          <p:cNvPicPr>
            <a:picLocks noChangeAspect="1"/>
          </p:cNvPicPr>
          <p:nvPr/>
        </p:nvPicPr>
        <p:blipFill>
          <a:blip r:embed="rId2">
            <a:extLst/>
          </a:blip>
          <a:srcRect l="0" t="0" r="0" b="12449"/>
          <a:stretch>
            <a:fillRect/>
          </a:stretch>
        </p:blipFill>
        <p:spPr>
          <a:xfrm>
            <a:off x="5202749" y="1187749"/>
            <a:ext cx="1903926" cy="609601"/>
          </a:xfrm>
          <a:prstGeom prst="rect">
            <a:avLst/>
          </a:prstGeom>
          <a:ln w="12700">
            <a:miter lim="400000"/>
          </a:ln>
        </p:spPr>
      </p:pic>
      <p:sp>
        <p:nvSpPr>
          <p:cNvPr id="1157" name="https://www.youtube.com/watch?v=-NhPqimnr3o"/>
          <p:cNvSpPr txBox="1"/>
          <p:nvPr/>
        </p:nvSpPr>
        <p:spPr>
          <a:xfrm>
            <a:off x="5047012" y="799983"/>
            <a:ext cx="3842085"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https://www.youtube.com/watch?v=-NhPqimnr3o</a:t>
            </a:r>
          </a:p>
        </p:txBody>
      </p:sp>
      <p:sp>
        <p:nvSpPr>
          <p:cNvPr id="1158" name="https://www.youtube.com/watch?v=BFT-M18N2A4"/>
          <p:cNvSpPr txBox="1"/>
          <p:nvPr/>
        </p:nvSpPr>
        <p:spPr>
          <a:xfrm>
            <a:off x="4614690" y="4675449"/>
            <a:ext cx="3970488"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https://www.youtube.com/watch?v=BFT-M18N2A4</a:t>
            </a:r>
          </a:p>
        </p:txBody>
      </p:sp>
      <p:sp>
        <p:nvSpPr>
          <p:cNvPr id="1159" name="Videos removed so this  ppt file is less ginormous"/>
          <p:cNvSpPr txBox="1"/>
          <p:nvPr/>
        </p:nvSpPr>
        <p:spPr>
          <a:xfrm>
            <a:off x="6914965" y="2636116"/>
            <a:ext cx="1959472" cy="4005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Videos removed so this </a:t>
            </a:r>
            <a:br/>
            <a:r>
              <a:t>ppt file is less ginormous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1" name="Google Shape;1089;p105" descr="Google Shape;1089;p105"/>
          <p:cNvPicPr>
            <a:picLocks noChangeAspect="0"/>
          </p:cNvPicPr>
          <p:nvPr/>
        </p:nvPicPr>
        <p:blipFill>
          <a:blip r:embed="rId3">
            <a:extLst/>
          </a:blip>
          <a:stretch>
            <a:fillRect/>
          </a:stretch>
        </p:blipFill>
        <p:spPr>
          <a:xfrm>
            <a:off x="396875" y="1114624"/>
            <a:ext cx="3476675" cy="1981701"/>
          </a:xfrm>
          <a:prstGeom prst="rect">
            <a:avLst/>
          </a:prstGeom>
          <a:ln w="12700">
            <a:miter lim="400000"/>
          </a:ln>
        </p:spPr>
      </p:pic>
      <p:pic>
        <p:nvPicPr>
          <p:cNvPr id="1162" name="Google Shape;1090;p105" descr="Google Shape;1090;p105"/>
          <p:cNvPicPr>
            <a:picLocks noChangeAspect="0"/>
          </p:cNvPicPr>
          <p:nvPr/>
        </p:nvPicPr>
        <p:blipFill>
          <a:blip r:embed="rId4">
            <a:extLst/>
          </a:blip>
          <a:stretch>
            <a:fillRect/>
          </a:stretch>
        </p:blipFill>
        <p:spPr>
          <a:xfrm>
            <a:off x="4843776" y="1114624"/>
            <a:ext cx="3407467" cy="1916701"/>
          </a:xfrm>
          <a:prstGeom prst="rect">
            <a:avLst/>
          </a:prstGeom>
          <a:ln w="12700">
            <a:miter lim="400000"/>
          </a:ln>
        </p:spPr>
      </p:pic>
      <p:sp>
        <p:nvSpPr>
          <p:cNvPr id="1163" name="Google Shape;1091;p105"/>
          <p:cNvSpPr txBox="1"/>
          <p:nvPr/>
        </p:nvSpPr>
        <p:spPr>
          <a:xfrm>
            <a:off x="3088200" y="3267400"/>
            <a:ext cx="2264701" cy="1402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defRPr b="1" sz="2000">
                <a:latin typeface="Reem Kufi"/>
                <a:ea typeface="Reem Kufi"/>
                <a:cs typeface="Reem Kufi"/>
                <a:sym typeface="Reem Kufi"/>
              </a:defRPr>
            </a:pPr>
            <a:r>
              <a:t>ROLE PLAY</a:t>
            </a:r>
          </a:p>
          <a:p>
            <a:pPr algn="ctr">
              <a:defRPr sz="2000">
                <a:latin typeface="Montserrat Light"/>
                <a:ea typeface="Montserrat Light"/>
                <a:cs typeface="Montserrat Light"/>
                <a:sym typeface="Montserrat Light"/>
              </a:defRPr>
            </a:pPr>
            <a:r>
              <a:t>User chooses content or skips to performance</a:t>
            </a:r>
          </a:p>
        </p:txBody>
      </p:sp>
      <p:sp>
        <p:nvSpPr>
          <p:cNvPr id="1164" name="Google Shape;1092;p105"/>
          <p:cNvSpPr txBox="1"/>
          <p:nvPr/>
        </p:nvSpPr>
        <p:spPr>
          <a:xfrm>
            <a:off x="737799" y="3807350"/>
            <a:ext cx="1739102" cy="624176"/>
          </a:xfrm>
          <a:prstGeom prst="rect">
            <a:avLst/>
          </a:prstGeom>
          <a:ln>
            <a:solidFill>
              <a:srgbClr val="000000"/>
            </a:solidFill>
          </a:ln>
          <a:extLst>
            <a:ext uri="{C572A759-6A51-4108-AA02-DFA0A04FC94B}">
              <ma14:wrappingTextBoxFlag xmlns:ma14="http://schemas.microsoft.com/office/mac/drawingml/2011/main" val="1"/>
            </a:ext>
          </a:extLst>
        </p:spPr>
        <p:txBody>
          <a:bodyPr lIns="91424" tIns="91424" rIns="91424" bIns="91424">
            <a:spAutoFit/>
          </a:bodyPr>
          <a:lstStyle>
            <a:lvl1pPr algn="ctr">
              <a:defRPr>
                <a:latin typeface="Source Sans Pro"/>
                <a:ea typeface="Source Sans Pro"/>
                <a:cs typeface="Source Sans Pro"/>
                <a:sym typeface="Source Sans Pro"/>
              </a:defRPr>
            </a:lvl1pPr>
          </a:lstStyle>
          <a:p>
            <a:pPr/>
            <a:r>
              <a:t>Ex. Historical Context of Hula</a:t>
            </a:r>
          </a:p>
        </p:txBody>
      </p:sp>
      <p:sp>
        <p:nvSpPr>
          <p:cNvPr id="1165" name="Google Shape;1093;p105"/>
          <p:cNvSpPr txBox="1"/>
          <p:nvPr/>
        </p:nvSpPr>
        <p:spPr>
          <a:xfrm>
            <a:off x="5965625" y="3807350"/>
            <a:ext cx="2076301" cy="624176"/>
          </a:xfrm>
          <a:prstGeom prst="rect">
            <a:avLst/>
          </a:prstGeom>
          <a:ln>
            <a:solidFill>
              <a:srgbClr val="000000"/>
            </a:solidFill>
          </a:ln>
          <a:extLst>
            <a:ext uri="{C572A759-6A51-4108-AA02-DFA0A04FC94B}">
              <ma14:wrappingTextBoxFlag xmlns:ma14="http://schemas.microsoft.com/office/mac/drawingml/2011/main" val="1"/>
            </a:ext>
          </a:extLst>
        </p:spPr>
        <p:txBody>
          <a:bodyPr lIns="91424" tIns="91424" rIns="91424" bIns="91424">
            <a:spAutoFit/>
          </a:bodyPr>
          <a:lstStyle>
            <a:lvl1pPr algn="ctr">
              <a:defRPr>
                <a:latin typeface="Source Sans Pro"/>
                <a:ea typeface="Source Sans Pro"/>
                <a:cs typeface="Source Sans Pro"/>
                <a:sym typeface="Source Sans Pro"/>
              </a:defRPr>
            </a:lvl1pPr>
          </a:lstStyle>
          <a:p>
            <a:pPr/>
            <a:r>
              <a:t>Ex. Videos/Pictures of how performers train</a:t>
            </a:r>
          </a:p>
        </p:txBody>
      </p:sp>
      <p:sp>
        <p:nvSpPr>
          <p:cNvPr id="1166" name="Google Shape;1094;p105"/>
          <p:cNvSpPr/>
          <p:nvPr/>
        </p:nvSpPr>
        <p:spPr>
          <a:xfrm flipH="1" rot="5400000">
            <a:off x="389874" y="3396200"/>
            <a:ext cx="527101" cy="295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ln>
            <a:solidFill>
              <a:srgbClr val="000000"/>
            </a:solidFill>
          </a:ln>
        </p:spPr>
        <p:txBody>
          <a:bodyPr lIns="0" tIns="0" rIns="0" bIns="0"/>
          <a:lstStyle/>
          <a:p>
            <a:pPr/>
          </a:p>
        </p:txBody>
      </p:sp>
      <p:sp>
        <p:nvSpPr>
          <p:cNvPr id="1167" name="Google Shape;1095;p105"/>
          <p:cNvSpPr/>
          <p:nvPr/>
        </p:nvSpPr>
        <p:spPr>
          <a:xfrm rot="16200000">
            <a:off x="7594000" y="3198950"/>
            <a:ext cx="642901" cy="42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ln>
            <a:solidFill>
              <a:srgbClr val="000000"/>
            </a:solidFill>
          </a:ln>
        </p:spPr>
        <p:txBody>
          <a:bodyPr lIns="0" tIns="0" rIns="0" bIns="0"/>
          <a:lstStyle/>
          <a:p>
            <a:pPr/>
          </a:p>
        </p:txBody>
      </p:sp>
      <p:sp>
        <p:nvSpPr>
          <p:cNvPr id="1168" name="Google Shape;1096;p105"/>
          <p:cNvSpPr txBox="1"/>
          <p:nvPr>
            <p:ph type="title" idx="4294967295"/>
          </p:nvPr>
        </p:nvSpPr>
        <p:spPr>
          <a:xfrm>
            <a:off x="1306950" y="0"/>
            <a:ext cx="6530100" cy="609600"/>
          </a:xfrm>
          <a:prstGeom prst="rect">
            <a:avLst/>
          </a:prstGeom>
        </p:spPr>
        <p:txBody>
          <a:bodyPr lIns="83774" tIns="83774" rIns="83774" bIns="83774"/>
          <a:lstStyle/>
          <a:p>
            <a:pPr algn="ctr" defTabSz="713231">
              <a:defRPr sz="1871">
                <a:latin typeface="Reem Kufi"/>
                <a:ea typeface="Reem Kufi"/>
                <a:cs typeface="Reem Kufi"/>
                <a:sym typeface="Reem Kufi"/>
              </a:defRPr>
            </a:pPr>
            <a:r>
              <a:t>E-TICKET</a:t>
            </a:r>
          </a:p>
          <a:p>
            <a:pPr algn="ctr" defTabSz="713231">
              <a:defRPr sz="1092">
                <a:solidFill>
                  <a:srgbClr val="252831"/>
                </a:solidFill>
                <a:latin typeface="Montserrat Light"/>
                <a:ea typeface="Montserrat Light"/>
                <a:cs typeface="Montserrat Light"/>
                <a:sym typeface="Montserrat Light"/>
              </a:defRPr>
            </a:pPr>
            <a:r>
              <a:t>Creating a culturally relevant performance</a:t>
            </a:r>
          </a:p>
        </p:txBody>
      </p:sp>
      <p:sp>
        <p:nvSpPr>
          <p:cNvPr id="1169" name="Google Shape;1097;p105"/>
          <p:cNvSpPr/>
          <p:nvPr/>
        </p:nvSpPr>
        <p:spPr>
          <a:xfrm rot="16200000">
            <a:off x="5923999" y="2514750"/>
            <a:ext cx="5127901" cy="114000"/>
          </a:xfrm>
          <a:prstGeom prst="rect">
            <a:avLst/>
          </a:prstGeom>
          <a:solidFill>
            <a:srgbClr val="F1C232"/>
          </a:solidFill>
          <a:ln>
            <a:solidFill>
              <a:srgbClr val="F1C232"/>
            </a:solidFill>
          </a:ln>
        </p:spPr>
        <p:txBody>
          <a:bodyPr lIns="0" tIns="0" rIns="0" bIns="0" anchor="ctr"/>
          <a:lstStyle/>
          <a:p>
            <a:pPr/>
          </a:p>
        </p:txBody>
      </p:sp>
      <p:sp>
        <p:nvSpPr>
          <p:cNvPr id="1170" name="Google Shape;1098;p105"/>
          <p:cNvSpPr/>
          <p:nvPr/>
        </p:nvSpPr>
        <p:spPr>
          <a:xfrm rot="16200000">
            <a:off x="6217699" y="2514750"/>
            <a:ext cx="5127901" cy="114000"/>
          </a:xfrm>
          <a:prstGeom prst="rect">
            <a:avLst/>
          </a:prstGeom>
          <a:solidFill>
            <a:srgbClr val="F1C232"/>
          </a:solidFill>
          <a:ln>
            <a:solidFill>
              <a:srgbClr val="F1C232"/>
            </a:solidFill>
          </a:ln>
        </p:spPr>
        <p:txBody>
          <a:bodyPr lIns="0" tIns="0" rIns="0" bIns="0" anchor="ctr"/>
          <a:lstStyle/>
          <a:p>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4" name="Google Shape;1103;p106"/>
          <p:cNvSpPr txBox="1"/>
          <p:nvPr/>
        </p:nvSpPr>
        <p:spPr>
          <a:xfrm>
            <a:off x="335750" y="3198599"/>
            <a:ext cx="8324699" cy="201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2000">
                <a:latin typeface="Montserrat"/>
                <a:ea typeface="Montserrat"/>
                <a:cs typeface="Montserrat"/>
                <a:sym typeface="Montserrat"/>
              </a:defRPr>
            </a:pPr>
            <a:r>
              <a:t>Assumption</a:t>
            </a:r>
            <a:r>
              <a:rPr b="0">
                <a:latin typeface="Montserrat Light"/>
                <a:ea typeface="Montserrat Light"/>
                <a:cs typeface="Montserrat Light"/>
                <a:sym typeface="Montserrat Light"/>
              </a:rPr>
              <a:t>: People will exert effort to prepare for a cultural performance if resources are provided</a:t>
            </a:r>
            <a:endParaRPr>
              <a:latin typeface="Montserrat Light"/>
              <a:ea typeface="Montserrat Light"/>
              <a:cs typeface="Montserrat Light"/>
              <a:sym typeface="Montserrat Light"/>
            </a:endParaRPr>
          </a:p>
          <a:p>
            <a:pPr/>
            <a:endParaRPr sz="2000">
              <a:latin typeface="Montserrat Light"/>
              <a:ea typeface="Montserrat Light"/>
              <a:cs typeface="Montserrat Light"/>
              <a:sym typeface="Montserrat Light"/>
            </a:endParaRPr>
          </a:p>
          <a:p>
            <a:pPr>
              <a:defRPr b="1" sz="2000">
                <a:latin typeface="Montserrat"/>
                <a:ea typeface="Montserrat"/>
                <a:cs typeface="Montserrat"/>
                <a:sym typeface="Montserrat"/>
              </a:defRPr>
            </a:pPr>
            <a:r>
              <a:t>Assumption</a:t>
            </a:r>
            <a:r>
              <a:rPr b="0">
                <a:latin typeface="Montserrat Light"/>
                <a:ea typeface="Montserrat Light"/>
                <a:cs typeface="Montserrat Light"/>
                <a:sym typeface="Montserrat Light"/>
              </a:rPr>
              <a:t>: Seeing the effort put into a performance makes people more appreciative of the performance</a:t>
            </a:r>
            <a:endParaRPr>
              <a:latin typeface="Montserrat Light"/>
              <a:ea typeface="Montserrat Light"/>
              <a:cs typeface="Montserrat Light"/>
              <a:sym typeface="Montserrat Light"/>
            </a:endParaRPr>
          </a:p>
        </p:txBody>
      </p:sp>
      <p:pic>
        <p:nvPicPr>
          <p:cNvPr id="1175" name="Google Shape;1104;p106" descr="Google Shape;1104;p106"/>
          <p:cNvPicPr>
            <a:picLocks noChangeAspect="1"/>
          </p:cNvPicPr>
          <p:nvPr/>
        </p:nvPicPr>
        <p:blipFill>
          <a:blip r:embed="rId3">
            <a:extLst/>
          </a:blip>
          <a:srcRect l="0" t="24986" r="19224" b="0"/>
          <a:stretch>
            <a:fillRect/>
          </a:stretch>
        </p:blipFill>
        <p:spPr>
          <a:xfrm>
            <a:off x="215649" y="1420400"/>
            <a:ext cx="4088402" cy="1510676"/>
          </a:xfrm>
          <a:prstGeom prst="rect">
            <a:avLst/>
          </a:prstGeom>
          <a:ln w="12700">
            <a:miter lim="400000"/>
          </a:ln>
        </p:spPr>
      </p:pic>
      <p:pic>
        <p:nvPicPr>
          <p:cNvPr id="1176" name="Google Shape;1105;p106" descr="Google Shape;1105;p106"/>
          <p:cNvPicPr>
            <a:picLocks noChangeAspect="1"/>
          </p:cNvPicPr>
          <p:nvPr/>
        </p:nvPicPr>
        <p:blipFill>
          <a:blip r:embed="rId3">
            <a:extLst/>
          </a:blip>
          <a:srcRect l="81138" t="0" r="0" b="74469"/>
          <a:stretch>
            <a:fillRect/>
          </a:stretch>
        </p:blipFill>
        <p:spPr>
          <a:xfrm>
            <a:off x="5011346" y="845550"/>
            <a:ext cx="2913175" cy="1568950"/>
          </a:xfrm>
          <a:prstGeom prst="rect">
            <a:avLst/>
          </a:prstGeom>
          <a:ln w="12700">
            <a:miter lim="400000"/>
          </a:ln>
        </p:spPr>
      </p:pic>
      <p:sp>
        <p:nvSpPr>
          <p:cNvPr id="1177" name="Google Shape;1106;p106"/>
          <p:cNvSpPr txBox="1"/>
          <p:nvPr>
            <p:ph type="title" idx="4294967295"/>
          </p:nvPr>
        </p:nvSpPr>
        <p:spPr>
          <a:xfrm>
            <a:off x="1306950" y="0"/>
            <a:ext cx="6530100" cy="609600"/>
          </a:xfrm>
          <a:prstGeom prst="rect">
            <a:avLst/>
          </a:prstGeom>
        </p:spPr>
        <p:txBody>
          <a:bodyPr lIns="83774" tIns="83774" rIns="83774" bIns="83774"/>
          <a:lstStyle/>
          <a:p>
            <a:pPr algn="ctr" defTabSz="713231">
              <a:defRPr sz="1871">
                <a:latin typeface="Reem Kufi"/>
                <a:ea typeface="Reem Kufi"/>
                <a:cs typeface="Reem Kufi"/>
                <a:sym typeface="Reem Kufi"/>
              </a:defRPr>
            </a:pPr>
            <a:r>
              <a:t>E-TICKET</a:t>
            </a:r>
          </a:p>
          <a:p>
            <a:pPr algn="ctr" defTabSz="713231">
              <a:defRPr sz="1092">
                <a:solidFill>
                  <a:srgbClr val="252831"/>
                </a:solidFill>
                <a:latin typeface="Montserrat Light"/>
                <a:ea typeface="Montserrat Light"/>
                <a:cs typeface="Montserrat Light"/>
                <a:sym typeface="Montserrat Light"/>
              </a:defRPr>
            </a:pPr>
            <a:r>
              <a:t>Creating a culturally relevant performance</a:t>
            </a:r>
          </a:p>
        </p:txBody>
      </p:sp>
      <p:sp>
        <p:nvSpPr>
          <p:cNvPr id="1178" name="Google Shape;1107;p106"/>
          <p:cNvSpPr txBox="1"/>
          <p:nvPr/>
        </p:nvSpPr>
        <p:spPr>
          <a:xfrm>
            <a:off x="238149" y="1129049"/>
            <a:ext cx="404340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999999"/>
                </a:solidFill>
                <a:latin typeface="Source Sans Pro"/>
                <a:ea typeface="Source Sans Pro"/>
                <a:cs typeface="Source Sans Pro"/>
                <a:sym typeface="Source Sans Pro"/>
              </a:defRPr>
            </a:lvl1pPr>
          </a:lstStyle>
          <a:p>
            <a:pPr/>
            <a:r>
              <a:t>Description of a song included in performance</a:t>
            </a:r>
          </a:p>
        </p:txBody>
      </p:sp>
      <p:sp>
        <p:nvSpPr>
          <p:cNvPr id="1179" name="Google Shape;1108;p106"/>
          <p:cNvSpPr/>
          <p:nvPr/>
        </p:nvSpPr>
        <p:spPr>
          <a:xfrm rot="16200000">
            <a:off x="5923999" y="2514750"/>
            <a:ext cx="5127901" cy="114000"/>
          </a:xfrm>
          <a:prstGeom prst="rect">
            <a:avLst/>
          </a:prstGeom>
          <a:solidFill>
            <a:srgbClr val="F1C232"/>
          </a:solidFill>
          <a:ln>
            <a:solidFill>
              <a:srgbClr val="F1C232"/>
            </a:solidFill>
          </a:ln>
        </p:spPr>
        <p:txBody>
          <a:bodyPr lIns="0" tIns="0" rIns="0" bIns="0" anchor="ctr"/>
          <a:lstStyle/>
          <a:p>
            <a:pPr/>
          </a:p>
        </p:txBody>
      </p:sp>
      <p:sp>
        <p:nvSpPr>
          <p:cNvPr id="1180" name="Google Shape;1109;p106"/>
          <p:cNvSpPr/>
          <p:nvPr/>
        </p:nvSpPr>
        <p:spPr>
          <a:xfrm rot="16200000">
            <a:off x="6217699" y="2514750"/>
            <a:ext cx="5127901" cy="114000"/>
          </a:xfrm>
          <a:prstGeom prst="rect">
            <a:avLst/>
          </a:prstGeom>
          <a:solidFill>
            <a:srgbClr val="F1C232"/>
          </a:solidFill>
          <a:ln>
            <a:solidFill>
              <a:srgbClr val="F1C232"/>
            </a:solidFill>
          </a:ln>
        </p:spPr>
        <p:txBody>
          <a:bodyPr lIns="0" tIns="0" rIns="0" bIns="0" anchor="ctr"/>
          <a:lstStyle/>
          <a:p>
            <a:pP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4" name="Google Shape;1114;p107" descr="Google Shape;1114;p107"/>
          <p:cNvPicPr>
            <a:picLocks noChangeAspect="1"/>
          </p:cNvPicPr>
          <p:nvPr/>
        </p:nvPicPr>
        <p:blipFill>
          <a:blip r:embed="rId3">
            <a:extLst/>
          </a:blip>
          <a:srcRect l="7063" t="0" r="11563" b="0"/>
          <a:stretch>
            <a:fillRect/>
          </a:stretch>
        </p:blipFill>
        <p:spPr>
          <a:xfrm>
            <a:off x="710599" y="1297274"/>
            <a:ext cx="2143127" cy="2498327"/>
          </a:xfrm>
          <a:prstGeom prst="rect">
            <a:avLst/>
          </a:prstGeom>
          <a:ln w="12700">
            <a:miter lim="400000"/>
          </a:ln>
        </p:spPr>
      </p:pic>
      <p:sp>
        <p:nvSpPr>
          <p:cNvPr id="1185" name="Google Shape;1115;p107"/>
          <p:cNvSpPr txBox="1"/>
          <p:nvPr>
            <p:ph type="title"/>
          </p:nvPr>
        </p:nvSpPr>
        <p:spPr>
          <a:xfrm>
            <a:off x="872299" y="3795600"/>
            <a:ext cx="1754700" cy="434401"/>
          </a:xfrm>
          <a:prstGeom prst="rect">
            <a:avLst/>
          </a:prstGeom>
        </p:spPr>
        <p:txBody>
          <a:bodyPr/>
          <a:lstStyle>
            <a:lvl1pPr algn="ctr" defTabSz="640079">
              <a:defRPr sz="1610"/>
            </a:lvl1pPr>
          </a:lstStyle>
          <a:p>
            <a:pPr/>
            <a:r>
              <a:t>GUS</a:t>
            </a:r>
          </a:p>
        </p:txBody>
      </p:sp>
      <p:sp>
        <p:nvSpPr>
          <p:cNvPr id="1186" name="Google Shape;1116;p107"/>
          <p:cNvSpPr txBox="1"/>
          <p:nvPr>
            <p:ph type="body" sz="quarter" idx="4294967295"/>
          </p:nvPr>
        </p:nvSpPr>
        <p:spPr>
          <a:xfrm>
            <a:off x="646050" y="4153799"/>
            <a:ext cx="2568900" cy="715501"/>
          </a:xfrm>
          <a:prstGeom prst="rect">
            <a:avLst/>
          </a:prstGeom>
        </p:spPr>
        <p:txBody>
          <a:bodyPr/>
          <a:lstStyle/>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Student at UMich studying Linguistics and Spanish</a:t>
            </a:r>
          </a:p>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Avid videogamer</a:t>
            </a:r>
          </a:p>
        </p:txBody>
      </p:sp>
      <p:grpSp>
        <p:nvGrpSpPr>
          <p:cNvPr id="1191" name="Google Shape;1117;p107"/>
          <p:cNvGrpSpPr/>
          <p:nvPr/>
        </p:nvGrpSpPr>
        <p:grpSpPr>
          <a:xfrm>
            <a:off x="3313608" y="691855"/>
            <a:ext cx="568996" cy="574532"/>
            <a:chOff x="29" y="0"/>
            <a:chExt cx="568995" cy="574531"/>
          </a:xfrm>
        </p:grpSpPr>
        <p:sp>
          <p:nvSpPr>
            <p:cNvPr id="1187" name="Google Shape;1118;p107"/>
            <p:cNvSpPr/>
            <p:nvPr/>
          </p:nvSpPr>
          <p:spPr>
            <a:xfrm>
              <a:off x="29" y="-1"/>
              <a:ext cx="568996"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88" name="Google Shape;1119;p107"/>
            <p:cNvSpPr/>
            <p:nvPr/>
          </p:nvSpPr>
          <p:spPr>
            <a:xfrm>
              <a:off x="134534" y="169401"/>
              <a:ext cx="100010"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89" name="Google Shape;1120;p107"/>
            <p:cNvSpPr/>
            <p:nvPr/>
          </p:nvSpPr>
          <p:spPr>
            <a:xfrm>
              <a:off x="334510" y="169490"/>
              <a:ext cx="100099"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90" name="Google Shape;1121;p107"/>
            <p:cNvSpPr/>
            <p:nvPr/>
          </p:nvSpPr>
          <p:spPr>
            <a:xfrm rot="10800000">
              <a:off x="138712" y="327091"/>
              <a:ext cx="291630"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192" name="Google Shape;1122;p107"/>
          <p:cNvSpPr txBox="1"/>
          <p:nvPr/>
        </p:nvSpPr>
        <p:spPr>
          <a:xfrm>
            <a:off x="3982251" y="611474"/>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768095">
              <a:defRPr b="1" sz="1344">
                <a:solidFill>
                  <a:srgbClr val="252831"/>
                </a:solidFill>
                <a:latin typeface="Montserrat"/>
                <a:ea typeface="Montserrat"/>
                <a:cs typeface="Montserrat"/>
                <a:sym typeface="Montserrat"/>
              </a:defRPr>
            </a:pPr>
            <a:r>
              <a:t>What worked: </a:t>
            </a:r>
            <a:r>
              <a:rPr b="0">
                <a:latin typeface="Montserrat Light"/>
                <a:ea typeface="Montserrat Light"/>
                <a:cs typeface="Montserrat Light"/>
                <a:sym typeface="Montserrat Light"/>
              </a:rPr>
              <a:t>challenged his stereotypes →  realized hula isn’t just a beautiful dance and is more inclusive of gender</a:t>
            </a:r>
          </a:p>
        </p:txBody>
      </p:sp>
      <p:grpSp>
        <p:nvGrpSpPr>
          <p:cNvPr id="1197" name="Google Shape;1123;p107"/>
          <p:cNvGrpSpPr/>
          <p:nvPr/>
        </p:nvGrpSpPr>
        <p:grpSpPr>
          <a:xfrm>
            <a:off x="3313975" y="1932526"/>
            <a:ext cx="568175" cy="574533"/>
            <a:chOff x="29" y="0"/>
            <a:chExt cx="568174" cy="574531"/>
          </a:xfrm>
        </p:grpSpPr>
        <p:sp>
          <p:nvSpPr>
            <p:cNvPr id="1193" name="Google Shape;1124;p107"/>
            <p:cNvSpPr/>
            <p:nvPr/>
          </p:nvSpPr>
          <p:spPr>
            <a:xfrm>
              <a:off x="29" y="-1"/>
              <a:ext cx="568175"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94" name="Google Shape;1125;p107"/>
            <p:cNvSpPr/>
            <p:nvPr/>
          </p:nvSpPr>
          <p:spPr>
            <a:xfrm>
              <a:off x="134340" y="169401"/>
              <a:ext cx="99866"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95" name="Google Shape;1126;p107"/>
            <p:cNvSpPr/>
            <p:nvPr/>
          </p:nvSpPr>
          <p:spPr>
            <a:xfrm>
              <a:off x="334027" y="169490"/>
              <a:ext cx="99955"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96" name="Google Shape;1127;p107"/>
            <p:cNvSpPr/>
            <p:nvPr/>
          </p:nvSpPr>
          <p:spPr>
            <a:xfrm>
              <a:off x="138512" y="304137"/>
              <a:ext cx="291209"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grpSp>
        <p:nvGrpSpPr>
          <p:cNvPr id="1202" name="Google Shape;1128;p107"/>
          <p:cNvGrpSpPr/>
          <p:nvPr/>
        </p:nvGrpSpPr>
        <p:grpSpPr>
          <a:xfrm>
            <a:off x="3314398" y="3026001"/>
            <a:ext cx="568253" cy="574533"/>
            <a:chOff x="0" y="0"/>
            <a:chExt cx="568252" cy="574531"/>
          </a:xfrm>
        </p:grpSpPr>
        <p:sp>
          <p:nvSpPr>
            <p:cNvPr id="1198" name="Google Shape;1129;p107"/>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199" name="Google Shape;1130;p107"/>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00" name="Google Shape;1131;p107"/>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01" name="Google Shape;1132;p107"/>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203" name="Google Shape;1133;p107"/>
          <p:cNvSpPr txBox="1"/>
          <p:nvPr/>
        </p:nvSpPr>
        <p:spPr>
          <a:xfrm>
            <a:off x="3982251" y="2900327"/>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Surprise: </a:t>
            </a:r>
            <a:r>
              <a:rPr b="0">
                <a:latin typeface="Montserrat Light"/>
                <a:ea typeface="Montserrat Light"/>
                <a:cs typeface="Montserrat Light"/>
                <a:sym typeface="Montserrat Light"/>
              </a:rPr>
              <a:t>Changed his perception of hula to be more inclusive of gender</a:t>
            </a:r>
          </a:p>
        </p:txBody>
      </p:sp>
      <p:sp>
        <p:nvSpPr>
          <p:cNvPr id="1204" name="Google Shape;1134;p107"/>
          <p:cNvSpPr txBox="1"/>
          <p:nvPr/>
        </p:nvSpPr>
        <p:spPr>
          <a:xfrm>
            <a:off x="3978862" y="1865764"/>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What didn’t work: </a:t>
            </a:r>
            <a:r>
              <a:rPr b="0">
                <a:latin typeface="Montserrat Light"/>
                <a:ea typeface="Montserrat Light"/>
                <a:cs typeface="Montserrat Light"/>
                <a:sym typeface="Montserrat Light"/>
              </a:rPr>
              <a:t>Doesn’t want to feel forced to watch video prior to performance</a:t>
            </a:r>
          </a:p>
        </p:txBody>
      </p:sp>
      <p:sp>
        <p:nvSpPr>
          <p:cNvPr id="1205" name="Google Shape;1135;p107"/>
          <p:cNvSpPr txBox="1"/>
          <p:nvPr/>
        </p:nvSpPr>
        <p:spPr>
          <a:xfrm>
            <a:off x="3982249" y="3934924"/>
            <a:ext cx="47871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621791">
              <a:defRPr b="1" sz="1088">
                <a:solidFill>
                  <a:srgbClr val="252831"/>
                </a:solidFill>
                <a:latin typeface="Montserrat"/>
                <a:ea typeface="Montserrat"/>
                <a:cs typeface="Montserrat"/>
                <a:sym typeface="Montserrat"/>
              </a:defRPr>
            </a:pPr>
            <a:r>
              <a:t>New learning: </a:t>
            </a:r>
            <a:r>
              <a:rPr b="0">
                <a:latin typeface="Montserrat Light"/>
                <a:ea typeface="Montserrat Light"/>
                <a:cs typeface="Montserrat Light"/>
                <a:sym typeface="Montserrat Light"/>
              </a:rPr>
              <a:t>Wouldn’t want to actively seek info. “If a friend told me to, I would”</a:t>
            </a:r>
            <a:endParaRPr>
              <a:latin typeface="Montserrat Light"/>
              <a:ea typeface="Montserrat Light"/>
              <a:cs typeface="Montserrat Light"/>
              <a:sym typeface="Montserrat Light"/>
            </a:endParaRPr>
          </a:p>
          <a:p>
            <a:pPr defTabSz="621791">
              <a:defRPr sz="1088">
                <a:solidFill>
                  <a:srgbClr val="252831"/>
                </a:solidFill>
                <a:latin typeface="Montserrat Light"/>
                <a:ea typeface="Montserrat Light"/>
                <a:cs typeface="Montserrat Light"/>
                <a:sym typeface="Montserrat Light"/>
              </a:defRPr>
            </a:pPr>
            <a:r>
              <a:t>Would opt in to education if readily available</a:t>
            </a:r>
          </a:p>
        </p:txBody>
      </p:sp>
      <p:grpSp>
        <p:nvGrpSpPr>
          <p:cNvPr id="1210" name="Google Shape;1136;p107"/>
          <p:cNvGrpSpPr/>
          <p:nvPr/>
        </p:nvGrpSpPr>
        <p:grpSpPr>
          <a:xfrm>
            <a:off x="3314398" y="3976370"/>
            <a:ext cx="568253" cy="574533"/>
            <a:chOff x="0" y="0"/>
            <a:chExt cx="568252" cy="574531"/>
          </a:xfrm>
        </p:grpSpPr>
        <p:sp>
          <p:nvSpPr>
            <p:cNvPr id="1206" name="Google Shape;1137;p107"/>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07" name="Google Shape;1138;p107"/>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08" name="Google Shape;1139;p107"/>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09" name="Google Shape;1140;p107"/>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pic>
        <p:nvPicPr>
          <p:cNvPr id="1211" name="Google Shape;1141;p107" descr="Google Shape;1141;p107"/>
          <p:cNvPicPr>
            <a:picLocks noChangeAspect="1"/>
          </p:cNvPicPr>
          <p:nvPr/>
        </p:nvPicPr>
        <p:blipFill>
          <a:blip r:embed="rId4">
            <a:extLst/>
          </a:blip>
          <a:srcRect l="20354" t="5755" r="20354" b="28913"/>
          <a:stretch>
            <a:fillRect/>
          </a:stretch>
        </p:blipFill>
        <p:spPr>
          <a:xfrm>
            <a:off x="646074" y="1297275"/>
            <a:ext cx="2396756" cy="2498325"/>
          </a:xfrm>
          <a:prstGeom prst="rect">
            <a:avLst/>
          </a:prstGeom>
          <a:ln w="12700">
            <a:miter lim="400000"/>
          </a:ln>
        </p:spPr>
      </p:pic>
      <p:pic>
        <p:nvPicPr>
          <p:cNvPr id="1212" name="Google Shape;1142;p107" descr="Google Shape;1142;p107"/>
          <p:cNvPicPr>
            <a:picLocks noChangeAspect="1"/>
          </p:cNvPicPr>
          <p:nvPr/>
        </p:nvPicPr>
        <p:blipFill>
          <a:blip r:embed="rId5">
            <a:extLst/>
          </a:blip>
          <a:srcRect l="0" t="49013" r="39083" b="0"/>
          <a:stretch>
            <a:fillRect/>
          </a:stretch>
        </p:blipFill>
        <p:spPr>
          <a:xfrm>
            <a:off x="646074" y="1297274"/>
            <a:ext cx="2489603" cy="2498328"/>
          </a:xfrm>
          <a:prstGeom prst="rect">
            <a:avLst/>
          </a:prstGeom>
          <a:ln w="12700">
            <a:miter lim="400000"/>
          </a:ln>
        </p:spPr>
      </p:pic>
      <p:grpSp>
        <p:nvGrpSpPr>
          <p:cNvPr id="1215" name="Google Shape;1143;p107"/>
          <p:cNvGrpSpPr/>
          <p:nvPr/>
        </p:nvGrpSpPr>
        <p:grpSpPr>
          <a:xfrm>
            <a:off x="7837150" y="-1"/>
            <a:ext cx="1307101" cy="467302"/>
            <a:chOff x="0" y="0"/>
            <a:chExt cx="1307100" cy="467299"/>
          </a:xfrm>
        </p:grpSpPr>
        <p:sp>
          <p:nvSpPr>
            <p:cNvPr id="1213" name="Rectangle"/>
            <p:cNvSpPr/>
            <p:nvPr/>
          </p:nvSpPr>
          <p:spPr>
            <a:xfrm>
              <a:off x="0" y="0"/>
              <a:ext cx="1307101" cy="434400"/>
            </a:xfrm>
            <a:prstGeom prst="rect">
              <a:avLst/>
            </a:prstGeom>
            <a:solidFill>
              <a:srgbClr val="2932D3"/>
            </a:solidFill>
            <a:ln w="9525" cap="flat">
              <a:solidFill>
                <a:srgbClr val="2932D3"/>
              </a:solidFill>
              <a:prstDash val="solid"/>
              <a:round/>
            </a:ln>
            <a:effectLst/>
          </p:spPr>
          <p:txBody>
            <a:bodyPr wrap="square" lIns="0" tIns="0" rIns="0" bIns="0" numCol="1" anchor="t">
              <a:noAutofit/>
            </a:bodyPr>
            <a:lstStyle/>
            <a:p>
              <a:pPr algn="ctr">
                <a:defRPr sz="1900">
                  <a:solidFill>
                    <a:srgbClr val="FFFFFF"/>
                  </a:solidFill>
                  <a:latin typeface="Reem Kufi"/>
                  <a:ea typeface="Reem Kufi"/>
                  <a:cs typeface="Reem Kufi"/>
                  <a:sym typeface="Reem Kufi"/>
                </a:defRPr>
              </a:pPr>
            </a:p>
          </p:txBody>
        </p:sp>
        <p:sp>
          <p:nvSpPr>
            <p:cNvPr id="1214" name="E-TICKET"/>
            <p:cNvSpPr txBox="1"/>
            <p:nvPr/>
          </p:nvSpPr>
          <p:spPr>
            <a:xfrm>
              <a:off x="7649" y="7649"/>
              <a:ext cx="1299452" cy="459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3774" tIns="83774" rIns="83774" bIns="83774" numCol="1" anchor="t">
              <a:spAutoFit/>
            </a:bodyPr>
            <a:lstStyle>
              <a:lvl1pPr algn="ctr">
                <a:defRPr sz="1900">
                  <a:solidFill>
                    <a:srgbClr val="FFFFFF"/>
                  </a:solidFill>
                  <a:latin typeface="Reem Kufi"/>
                  <a:ea typeface="Reem Kufi"/>
                  <a:cs typeface="Reem Kufi"/>
                  <a:sym typeface="Reem Kufi"/>
                </a:defRPr>
              </a:lvl1pPr>
            </a:lstStyle>
            <a:p>
              <a:pPr/>
              <a:r>
                <a:t>E-TICKET</a:t>
              </a:r>
            </a:p>
          </p:txBody>
        </p:sp>
      </p:gr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9" name="Google Shape;1148;p108" descr="Google Shape;1148;p108"/>
          <p:cNvPicPr>
            <a:picLocks noChangeAspect="1"/>
          </p:cNvPicPr>
          <p:nvPr/>
        </p:nvPicPr>
        <p:blipFill>
          <a:blip r:embed="rId2">
            <a:extLst/>
          </a:blip>
          <a:srcRect l="7063" t="0" r="11563" b="0"/>
          <a:stretch>
            <a:fillRect/>
          </a:stretch>
        </p:blipFill>
        <p:spPr>
          <a:xfrm>
            <a:off x="710599" y="1297274"/>
            <a:ext cx="2143127" cy="2498327"/>
          </a:xfrm>
          <a:prstGeom prst="rect">
            <a:avLst/>
          </a:prstGeom>
          <a:ln w="12700">
            <a:miter lim="400000"/>
          </a:ln>
        </p:spPr>
      </p:pic>
      <p:sp>
        <p:nvSpPr>
          <p:cNvPr id="1220" name="Google Shape;1149;p108"/>
          <p:cNvSpPr txBox="1"/>
          <p:nvPr>
            <p:ph type="title"/>
          </p:nvPr>
        </p:nvSpPr>
        <p:spPr>
          <a:xfrm>
            <a:off x="872299" y="3795600"/>
            <a:ext cx="1754700" cy="434401"/>
          </a:xfrm>
          <a:prstGeom prst="rect">
            <a:avLst/>
          </a:prstGeom>
        </p:spPr>
        <p:txBody>
          <a:bodyPr/>
          <a:lstStyle>
            <a:lvl1pPr algn="ctr" defTabSz="640079">
              <a:defRPr sz="1610"/>
            </a:lvl1pPr>
          </a:lstStyle>
          <a:p>
            <a:pPr/>
            <a:r>
              <a:t>WILSON</a:t>
            </a:r>
          </a:p>
        </p:txBody>
      </p:sp>
      <p:sp>
        <p:nvSpPr>
          <p:cNvPr id="1221" name="Google Shape;1150;p108"/>
          <p:cNvSpPr txBox="1"/>
          <p:nvPr>
            <p:ph type="body" sz="quarter" idx="4294967295"/>
          </p:nvPr>
        </p:nvSpPr>
        <p:spPr>
          <a:xfrm>
            <a:off x="579699" y="4153799"/>
            <a:ext cx="2463002" cy="715501"/>
          </a:xfrm>
          <a:prstGeom prst="rect">
            <a:avLst/>
          </a:prstGeom>
        </p:spPr>
        <p:txBody>
          <a:bodyPr/>
          <a:lstStyle/>
          <a:p>
            <a:pPr marL="0" indent="0" algn="ctr">
              <a:lnSpc>
                <a:spcPct val="100000"/>
              </a:lnSpc>
              <a:buSzTx/>
              <a:buNone/>
              <a:defRPr sz="1400">
                <a:solidFill>
                  <a:srgbClr val="252831"/>
                </a:solidFill>
                <a:latin typeface="Montserrat Light"/>
                <a:ea typeface="Montserrat Light"/>
                <a:cs typeface="Montserrat Light"/>
                <a:sym typeface="Montserrat Light"/>
              </a:defRPr>
            </a:pPr>
            <a:r>
              <a:t>Informatics B.S. at USC</a:t>
            </a:r>
          </a:p>
          <a:p>
            <a:pPr marL="0" indent="0" algn="ctr">
              <a:lnSpc>
                <a:spcPct val="100000"/>
              </a:lnSpc>
              <a:buSzTx/>
              <a:buNone/>
              <a:defRPr sz="1400">
                <a:solidFill>
                  <a:srgbClr val="252831"/>
                </a:solidFill>
                <a:latin typeface="Montserrat Light"/>
                <a:ea typeface="Montserrat Light"/>
                <a:cs typeface="Montserrat Light"/>
                <a:sym typeface="Montserrat Light"/>
              </a:defRPr>
            </a:pPr>
            <a:r>
              <a:t>Used to play in orchestra</a:t>
            </a:r>
          </a:p>
        </p:txBody>
      </p:sp>
      <p:grpSp>
        <p:nvGrpSpPr>
          <p:cNvPr id="1226" name="Google Shape;1151;p108"/>
          <p:cNvGrpSpPr/>
          <p:nvPr/>
        </p:nvGrpSpPr>
        <p:grpSpPr>
          <a:xfrm>
            <a:off x="3313608" y="691855"/>
            <a:ext cx="568996" cy="574532"/>
            <a:chOff x="29" y="0"/>
            <a:chExt cx="568995" cy="574531"/>
          </a:xfrm>
        </p:grpSpPr>
        <p:sp>
          <p:nvSpPr>
            <p:cNvPr id="1222" name="Google Shape;1152;p108"/>
            <p:cNvSpPr/>
            <p:nvPr/>
          </p:nvSpPr>
          <p:spPr>
            <a:xfrm>
              <a:off x="29" y="-1"/>
              <a:ext cx="568996"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23" name="Google Shape;1153;p108"/>
            <p:cNvSpPr/>
            <p:nvPr/>
          </p:nvSpPr>
          <p:spPr>
            <a:xfrm>
              <a:off x="134534" y="169401"/>
              <a:ext cx="100010"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24" name="Google Shape;1154;p108"/>
            <p:cNvSpPr/>
            <p:nvPr/>
          </p:nvSpPr>
          <p:spPr>
            <a:xfrm>
              <a:off x="334510" y="169490"/>
              <a:ext cx="100099"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25" name="Google Shape;1155;p108"/>
            <p:cNvSpPr/>
            <p:nvPr/>
          </p:nvSpPr>
          <p:spPr>
            <a:xfrm rot="10800000">
              <a:off x="138712" y="327091"/>
              <a:ext cx="291630"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227" name="Google Shape;1156;p108"/>
          <p:cNvSpPr txBox="1"/>
          <p:nvPr/>
        </p:nvSpPr>
        <p:spPr>
          <a:xfrm>
            <a:off x="3982251" y="611474"/>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758951">
              <a:defRPr b="1" sz="1328">
                <a:solidFill>
                  <a:srgbClr val="252831"/>
                </a:solidFill>
                <a:latin typeface="Montserrat"/>
                <a:ea typeface="Montserrat"/>
                <a:cs typeface="Montserrat"/>
                <a:sym typeface="Montserrat"/>
              </a:defRPr>
            </a:pPr>
            <a:r>
              <a:t>What worked: </a:t>
            </a:r>
            <a:r>
              <a:rPr b="0">
                <a:latin typeface="Montserrat Light"/>
                <a:ea typeface="Montserrat Light"/>
                <a:cs typeface="Montserrat Light"/>
                <a:sym typeface="Montserrat Light"/>
              </a:rPr>
              <a:t>Seeing the training opened his eyes to how difficult hula is, “not just an easy thing my dad did in Hawaii”</a:t>
            </a:r>
          </a:p>
        </p:txBody>
      </p:sp>
      <p:grpSp>
        <p:nvGrpSpPr>
          <p:cNvPr id="1232" name="Google Shape;1157;p108"/>
          <p:cNvGrpSpPr/>
          <p:nvPr/>
        </p:nvGrpSpPr>
        <p:grpSpPr>
          <a:xfrm>
            <a:off x="3266275" y="1849539"/>
            <a:ext cx="568175" cy="574533"/>
            <a:chOff x="29" y="0"/>
            <a:chExt cx="568174" cy="574531"/>
          </a:xfrm>
        </p:grpSpPr>
        <p:sp>
          <p:nvSpPr>
            <p:cNvPr id="1228" name="Google Shape;1158;p108"/>
            <p:cNvSpPr/>
            <p:nvPr/>
          </p:nvSpPr>
          <p:spPr>
            <a:xfrm>
              <a:off x="29" y="-1"/>
              <a:ext cx="568175"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29" name="Google Shape;1159;p108"/>
            <p:cNvSpPr/>
            <p:nvPr/>
          </p:nvSpPr>
          <p:spPr>
            <a:xfrm>
              <a:off x="134340" y="169401"/>
              <a:ext cx="99866"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30" name="Google Shape;1160;p108"/>
            <p:cNvSpPr/>
            <p:nvPr/>
          </p:nvSpPr>
          <p:spPr>
            <a:xfrm>
              <a:off x="334027" y="169490"/>
              <a:ext cx="99955"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31" name="Google Shape;1161;p108"/>
            <p:cNvSpPr/>
            <p:nvPr/>
          </p:nvSpPr>
          <p:spPr>
            <a:xfrm>
              <a:off x="138512" y="304137"/>
              <a:ext cx="291209"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grpSp>
        <p:nvGrpSpPr>
          <p:cNvPr id="1237" name="Google Shape;1162;p108"/>
          <p:cNvGrpSpPr/>
          <p:nvPr/>
        </p:nvGrpSpPr>
        <p:grpSpPr>
          <a:xfrm>
            <a:off x="3313574" y="2980501"/>
            <a:ext cx="568253" cy="574533"/>
            <a:chOff x="0" y="0"/>
            <a:chExt cx="568252" cy="574531"/>
          </a:xfrm>
        </p:grpSpPr>
        <p:sp>
          <p:nvSpPr>
            <p:cNvPr id="1233" name="Google Shape;1163;p108"/>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34" name="Google Shape;1164;p108"/>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35" name="Google Shape;1165;p108"/>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36" name="Google Shape;1166;p108"/>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238" name="Google Shape;1167;p108"/>
          <p:cNvSpPr txBox="1"/>
          <p:nvPr/>
        </p:nvSpPr>
        <p:spPr>
          <a:xfrm>
            <a:off x="3981425" y="2931026"/>
            <a:ext cx="4488302"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Surprise: </a:t>
            </a:r>
            <a:r>
              <a:rPr b="0">
                <a:latin typeface="Montserrat Light"/>
                <a:ea typeface="Montserrat Light"/>
                <a:cs typeface="Montserrat Light"/>
                <a:sym typeface="Montserrat Light"/>
              </a:rPr>
              <a:t>Wants to do historical research prior to buying the ticket.</a:t>
            </a:r>
          </a:p>
        </p:txBody>
      </p:sp>
      <p:sp>
        <p:nvSpPr>
          <p:cNvPr id="1239" name="Google Shape;1168;p108"/>
          <p:cNvSpPr txBox="1"/>
          <p:nvPr/>
        </p:nvSpPr>
        <p:spPr>
          <a:xfrm>
            <a:off x="3931162" y="1782777"/>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What didn’t work: </a:t>
            </a:r>
            <a:r>
              <a:rPr b="0">
                <a:latin typeface="Montserrat Light"/>
                <a:ea typeface="Montserrat Light"/>
                <a:cs typeface="Montserrat Light"/>
                <a:sym typeface="Montserrat Light"/>
              </a:rPr>
              <a:t>Blurbs of information are exhausting and inaccessible with cultural vocab</a:t>
            </a:r>
          </a:p>
        </p:txBody>
      </p:sp>
      <p:sp>
        <p:nvSpPr>
          <p:cNvPr id="1240" name="Google Shape;1169;p108"/>
          <p:cNvSpPr txBox="1"/>
          <p:nvPr/>
        </p:nvSpPr>
        <p:spPr>
          <a:xfrm>
            <a:off x="3982251" y="4011112"/>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768095">
              <a:defRPr b="1" sz="1344">
                <a:solidFill>
                  <a:srgbClr val="252831"/>
                </a:solidFill>
                <a:latin typeface="Montserrat"/>
                <a:ea typeface="Montserrat"/>
                <a:cs typeface="Montserrat"/>
                <a:sym typeface="Montserrat"/>
              </a:defRPr>
            </a:pPr>
            <a:r>
              <a:t>New learning: </a:t>
            </a:r>
            <a:r>
              <a:rPr b="0">
                <a:latin typeface="Montserrat Light"/>
                <a:ea typeface="Montserrat Light"/>
                <a:cs typeface="Montserrat Light"/>
                <a:sym typeface="Montserrat Light"/>
              </a:rPr>
              <a:t>When waiting in a seat for a performance to start, he’s dependent on his pamphlet to kill time. </a:t>
            </a:r>
          </a:p>
        </p:txBody>
      </p:sp>
      <p:grpSp>
        <p:nvGrpSpPr>
          <p:cNvPr id="1245" name="Google Shape;1170;p108"/>
          <p:cNvGrpSpPr/>
          <p:nvPr/>
        </p:nvGrpSpPr>
        <p:grpSpPr>
          <a:xfrm>
            <a:off x="3314398" y="4052570"/>
            <a:ext cx="568253" cy="574533"/>
            <a:chOff x="0" y="0"/>
            <a:chExt cx="568252" cy="574531"/>
          </a:xfrm>
        </p:grpSpPr>
        <p:sp>
          <p:nvSpPr>
            <p:cNvPr id="1241" name="Google Shape;1171;p108"/>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42" name="Google Shape;1172;p108"/>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43" name="Google Shape;1173;p108"/>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44" name="Google Shape;1174;p108"/>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pic>
        <p:nvPicPr>
          <p:cNvPr id="1246" name="Google Shape;1175;p108" descr="Google Shape;1175;p108"/>
          <p:cNvPicPr>
            <a:picLocks noChangeAspect="1"/>
          </p:cNvPicPr>
          <p:nvPr/>
        </p:nvPicPr>
        <p:blipFill>
          <a:blip r:embed="rId3">
            <a:extLst/>
          </a:blip>
          <a:srcRect l="20354" t="5755" r="20354" b="28913"/>
          <a:stretch>
            <a:fillRect/>
          </a:stretch>
        </p:blipFill>
        <p:spPr>
          <a:xfrm>
            <a:off x="646074" y="1297275"/>
            <a:ext cx="2396756" cy="2498325"/>
          </a:xfrm>
          <a:prstGeom prst="rect">
            <a:avLst/>
          </a:prstGeom>
          <a:ln w="12700">
            <a:miter lim="400000"/>
          </a:ln>
        </p:spPr>
      </p:pic>
      <p:pic>
        <p:nvPicPr>
          <p:cNvPr id="1247" name="Google Shape;1176;p108" descr="Google Shape;1176;p108"/>
          <p:cNvPicPr>
            <a:picLocks noChangeAspect="1"/>
          </p:cNvPicPr>
          <p:nvPr/>
        </p:nvPicPr>
        <p:blipFill>
          <a:blip r:embed="rId4">
            <a:extLst/>
          </a:blip>
          <a:stretch>
            <a:fillRect/>
          </a:stretch>
        </p:blipFill>
        <p:spPr>
          <a:xfrm>
            <a:off x="646075" y="1297274"/>
            <a:ext cx="2396751" cy="2505718"/>
          </a:xfrm>
          <a:prstGeom prst="rect">
            <a:avLst/>
          </a:prstGeom>
          <a:ln w="12700">
            <a:miter lim="400000"/>
          </a:ln>
        </p:spPr>
      </p:pic>
      <p:grpSp>
        <p:nvGrpSpPr>
          <p:cNvPr id="1250" name="Google Shape;1177;p108"/>
          <p:cNvGrpSpPr/>
          <p:nvPr/>
        </p:nvGrpSpPr>
        <p:grpSpPr>
          <a:xfrm>
            <a:off x="7837150" y="-1"/>
            <a:ext cx="1307101" cy="467302"/>
            <a:chOff x="0" y="0"/>
            <a:chExt cx="1307100" cy="467299"/>
          </a:xfrm>
        </p:grpSpPr>
        <p:sp>
          <p:nvSpPr>
            <p:cNvPr id="1248" name="Rectangle"/>
            <p:cNvSpPr/>
            <p:nvPr/>
          </p:nvSpPr>
          <p:spPr>
            <a:xfrm>
              <a:off x="0" y="0"/>
              <a:ext cx="1307101" cy="434400"/>
            </a:xfrm>
            <a:prstGeom prst="rect">
              <a:avLst/>
            </a:prstGeom>
            <a:solidFill>
              <a:srgbClr val="2932D3"/>
            </a:solidFill>
            <a:ln w="9525" cap="flat">
              <a:solidFill>
                <a:srgbClr val="2932D3"/>
              </a:solidFill>
              <a:prstDash val="solid"/>
              <a:round/>
            </a:ln>
            <a:effectLst/>
          </p:spPr>
          <p:txBody>
            <a:bodyPr wrap="square" lIns="0" tIns="0" rIns="0" bIns="0" numCol="1" anchor="t">
              <a:noAutofit/>
            </a:bodyPr>
            <a:lstStyle/>
            <a:p>
              <a:pPr algn="ctr">
                <a:defRPr sz="1900">
                  <a:solidFill>
                    <a:srgbClr val="FFFFFF"/>
                  </a:solidFill>
                  <a:latin typeface="Reem Kufi"/>
                  <a:ea typeface="Reem Kufi"/>
                  <a:cs typeface="Reem Kufi"/>
                  <a:sym typeface="Reem Kufi"/>
                </a:defRPr>
              </a:pPr>
            </a:p>
          </p:txBody>
        </p:sp>
        <p:sp>
          <p:nvSpPr>
            <p:cNvPr id="1249" name="E-TICKET"/>
            <p:cNvSpPr txBox="1"/>
            <p:nvPr/>
          </p:nvSpPr>
          <p:spPr>
            <a:xfrm>
              <a:off x="7649" y="7649"/>
              <a:ext cx="1299452" cy="459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3774" tIns="83774" rIns="83774" bIns="83774" numCol="1" anchor="t">
              <a:spAutoFit/>
            </a:bodyPr>
            <a:lstStyle>
              <a:lvl1pPr algn="ctr">
                <a:defRPr sz="1900">
                  <a:solidFill>
                    <a:srgbClr val="FFFFFF"/>
                  </a:solidFill>
                  <a:latin typeface="Reem Kufi"/>
                  <a:ea typeface="Reem Kufi"/>
                  <a:cs typeface="Reem Kufi"/>
                  <a:sym typeface="Reem Kufi"/>
                </a:defRPr>
              </a:lvl1pPr>
            </a:lstStyle>
            <a:p>
              <a:pPr/>
              <a:r>
                <a:t>E-TICKET</a:t>
              </a:r>
            </a:p>
          </p:txBody>
        </p:sp>
      </p:gr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2" name="Google Shape;1182;p109" descr="Google Shape;1182;p109"/>
          <p:cNvPicPr>
            <a:picLocks noChangeAspect="1"/>
          </p:cNvPicPr>
          <p:nvPr/>
        </p:nvPicPr>
        <p:blipFill>
          <a:blip r:embed="rId3">
            <a:extLst/>
          </a:blip>
          <a:srcRect l="7063" t="0" r="11563" b="0"/>
          <a:stretch>
            <a:fillRect/>
          </a:stretch>
        </p:blipFill>
        <p:spPr>
          <a:xfrm>
            <a:off x="710599" y="1297274"/>
            <a:ext cx="2143127" cy="2498327"/>
          </a:xfrm>
          <a:prstGeom prst="rect">
            <a:avLst/>
          </a:prstGeom>
          <a:ln w="12700">
            <a:miter lim="400000"/>
          </a:ln>
        </p:spPr>
      </p:pic>
      <p:sp>
        <p:nvSpPr>
          <p:cNvPr id="1253" name="Google Shape;1183;p109"/>
          <p:cNvSpPr txBox="1"/>
          <p:nvPr>
            <p:ph type="title"/>
          </p:nvPr>
        </p:nvSpPr>
        <p:spPr>
          <a:xfrm>
            <a:off x="872299" y="3795600"/>
            <a:ext cx="1754700" cy="434401"/>
          </a:xfrm>
          <a:prstGeom prst="rect">
            <a:avLst/>
          </a:prstGeom>
        </p:spPr>
        <p:txBody>
          <a:bodyPr/>
          <a:lstStyle>
            <a:lvl1pPr algn="ctr" defTabSz="640079">
              <a:defRPr sz="1610"/>
            </a:lvl1pPr>
          </a:lstStyle>
          <a:p>
            <a:pPr/>
            <a:r>
              <a:t>KAREN</a:t>
            </a:r>
          </a:p>
        </p:txBody>
      </p:sp>
      <p:sp>
        <p:nvSpPr>
          <p:cNvPr id="1254" name="Google Shape;1184;p109"/>
          <p:cNvSpPr txBox="1"/>
          <p:nvPr>
            <p:ph type="body" sz="quarter" idx="4294967295"/>
          </p:nvPr>
        </p:nvSpPr>
        <p:spPr>
          <a:xfrm>
            <a:off x="278875" y="4153799"/>
            <a:ext cx="3035700" cy="715501"/>
          </a:xfrm>
          <a:prstGeom prst="rect">
            <a:avLst/>
          </a:prstGeom>
        </p:spPr>
        <p:txBody>
          <a:bodyPr/>
          <a:lstStyle/>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Psych major at Stanford</a:t>
            </a:r>
          </a:p>
          <a:p>
            <a:pPr marL="0" indent="0" algn="ctr" defTabSz="713231">
              <a:lnSpc>
                <a:spcPct val="100000"/>
              </a:lnSpc>
              <a:buSzTx/>
              <a:buNone/>
              <a:defRPr sz="1092">
                <a:solidFill>
                  <a:srgbClr val="252831"/>
                </a:solidFill>
                <a:latin typeface="Montserrat Light"/>
                <a:ea typeface="Montserrat Light"/>
                <a:cs typeface="Montserrat Light"/>
                <a:sym typeface="Montserrat Light"/>
              </a:defRPr>
            </a:pPr>
            <a:r>
              <a:t>Loves to attend cultural events at Stanford with friends</a:t>
            </a:r>
          </a:p>
        </p:txBody>
      </p:sp>
      <p:grpSp>
        <p:nvGrpSpPr>
          <p:cNvPr id="1259" name="Google Shape;1185;p109"/>
          <p:cNvGrpSpPr/>
          <p:nvPr/>
        </p:nvGrpSpPr>
        <p:grpSpPr>
          <a:xfrm>
            <a:off x="3313983" y="904054"/>
            <a:ext cx="568996" cy="574533"/>
            <a:chOff x="29" y="0"/>
            <a:chExt cx="568995" cy="574531"/>
          </a:xfrm>
        </p:grpSpPr>
        <p:sp>
          <p:nvSpPr>
            <p:cNvPr id="1255" name="Google Shape;1186;p109"/>
            <p:cNvSpPr/>
            <p:nvPr/>
          </p:nvSpPr>
          <p:spPr>
            <a:xfrm>
              <a:off x="29" y="-1"/>
              <a:ext cx="568996"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56" name="Google Shape;1187;p109"/>
            <p:cNvSpPr/>
            <p:nvPr/>
          </p:nvSpPr>
          <p:spPr>
            <a:xfrm>
              <a:off x="134534" y="169401"/>
              <a:ext cx="100010"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57" name="Google Shape;1188;p109"/>
            <p:cNvSpPr/>
            <p:nvPr/>
          </p:nvSpPr>
          <p:spPr>
            <a:xfrm>
              <a:off x="334510" y="169490"/>
              <a:ext cx="100099"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58" name="Google Shape;1189;p109"/>
            <p:cNvSpPr/>
            <p:nvPr/>
          </p:nvSpPr>
          <p:spPr>
            <a:xfrm rot="10800000">
              <a:off x="138712" y="327091"/>
              <a:ext cx="291630"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260" name="Google Shape;1190;p109"/>
          <p:cNvSpPr txBox="1"/>
          <p:nvPr/>
        </p:nvSpPr>
        <p:spPr>
          <a:xfrm>
            <a:off x="3982626" y="823674"/>
            <a:ext cx="4669800" cy="6813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740663">
              <a:defRPr b="1" sz="1296">
                <a:solidFill>
                  <a:srgbClr val="252831"/>
                </a:solidFill>
                <a:latin typeface="Montserrat"/>
                <a:ea typeface="Montserrat"/>
                <a:cs typeface="Montserrat"/>
                <a:sym typeface="Montserrat"/>
              </a:defRPr>
            </a:pPr>
            <a:r>
              <a:t>What worked: </a:t>
            </a:r>
            <a:r>
              <a:rPr b="0">
                <a:latin typeface="Montserrat Light"/>
                <a:ea typeface="Montserrat Light"/>
                <a:cs typeface="Montserrat Light"/>
                <a:sym typeface="Montserrat Light"/>
              </a:rPr>
              <a:t>“Appreciated hearing about significant it is not just to the dancers but to everyone they are representing”</a:t>
            </a:r>
          </a:p>
        </p:txBody>
      </p:sp>
      <p:grpSp>
        <p:nvGrpSpPr>
          <p:cNvPr id="1265" name="Google Shape;1191;p109"/>
          <p:cNvGrpSpPr/>
          <p:nvPr/>
        </p:nvGrpSpPr>
        <p:grpSpPr>
          <a:xfrm>
            <a:off x="3313975" y="1932526"/>
            <a:ext cx="568175" cy="574533"/>
            <a:chOff x="29" y="0"/>
            <a:chExt cx="568174" cy="574531"/>
          </a:xfrm>
        </p:grpSpPr>
        <p:sp>
          <p:nvSpPr>
            <p:cNvPr id="1261" name="Google Shape;1192;p109"/>
            <p:cNvSpPr/>
            <p:nvPr/>
          </p:nvSpPr>
          <p:spPr>
            <a:xfrm>
              <a:off x="29" y="-1"/>
              <a:ext cx="568175"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65"/>
                  </a:moveTo>
                  <a:cubicBezTo>
                    <a:pt x="16058" y="1265"/>
                    <a:pt x="20335" y="5542"/>
                    <a:pt x="20335" y="10799"/>
                  </a:cubicBezTo>
                  <a:cubicBezTo>
                    <a:pt x="20335" y="16058"/>
                    <a:pt x="16058" y="20334"/>
                    <a:pt x="10800" y="20334"/>
                  </a:cubicBezTo>
                  <a:cubicBezTo>
                    <a:pt x="5542" y="20334"/>
                    <a:pt x="1265" y="16058"/>
                    <a:pt x="1265" y="10799"/>
                  </a:cubicBezTo>
                  <a:cubicBezTo>
                    <a:pt x="1265" y="5542"/>
                    <a:pt x="5542" y="1265"/>
                    <a:pt x="10800" y="1265"/>
                  </a:cubicBezTo>
                  <a:close/>
                  <a:moveTo>
                    <a:pt x="10800" y="0"/>
                  </a:moveTo>
                  <a:cubicBezTo>
                    <a:pt x="7928" y="0"/>
                    <a:pt x="5218" y="1128"/>
                    <a:pt x="3172" y="3172"/>
                  </a:cubicBezTo>
                  <a:cubicBezTo>
                    <a:pt x="1127" y="5218"/>
                    <a:pt x="0" y="7928"/>
                    <a:pt x="0" y="10799"/>
                  </a:cubicBezTo>
                  <a:cubicBezTo>
                    <a:pt x="0" y="13672"/>
                    <a:pt x="1127" y="16382"/>
                    <a:pt x="3172" y="18427"/>
                  </a:cubicBezTo>
                  <a:cubicBezTo>
                    <a:pt x="5218" y="20472"/>
                    <a:pt x="7928" y="21600"/>
                    <a:pt x="10800" y="21600"/>
                  </a:cubicBezTo>
                  <a:cubicBezTo>
                    <a:pt x="13673" y="21600"/>
                    <a:pt x="16382" y="20472"/>
                    <a:pt x="18428" y="18427"/>
                  </a:cubicBezTo>
                  <a:cubicBezTo>
                    <a:pt x="20473" y="16382"/>
                    <a:pt x="21600" y="13672"/>
                    <a:pt x="21600" y="10799"/>
                  </a:cubicBezTo>
                  <a:cubicBezTo>
                    <a:pt x="21600" y="7928"/>
                    <a:pt x="20473" y="5218"/>
                    <a:pt x="18428" y="3172"/>
                  </a:cubicBezTo>
                  <a:cubicBezTo>
                    <a:pt x="16382" y="1128"/>
                    <a:pt x="1367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62" name="Google Shape;1193;p109"/>
            <p:cNvSpPr/>
            <p:nvPr/>
          </p:nvSpPr>
          <p:spPr>
            <a:xfrm>
              <a:off x="134340" y="169401"/>
              <a:ext cx="99866"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74"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63" name="Google Shape;1194;p109"/>
            <p:cNvSpPr/>
            <p:nvPr/>
          </p:nvSpPr>
          <p:spPr>
            <a:xfrm>
              <a:off x="334027" y="169490"/>
              <a:ext cx="99955" cy="100964"/>
            </a:xfrm>
            <a:custGeom>
              <a:avLst/>
              <a:gdLst/>
              <a:ahLst/>
              <a:cxnLst>
                <a:cxn ang="0">
                  <a:pos x="wd2" y="hd2"/>
                </a:cxn>
                <a:cxn ang="5400000">
                  <a:pos x="wd2" y="hd2"/>
                </a:cxn>
                <a:cxn ang="10800000">
                  <a:pos x="wd2" y="hd2"/>
                </a:cxn>
                <a:cxn ang="16200000">
                  <a:pos x="wd2" y="hd2"/>
                </a:cxn>
              </a:cxnLst>
              <a:rect l="0" t="0" r="r" b="b"/>
              <a:pathLst>
                <a:path w="20784" h="21600" fill="norm" stroke="1" extrusionOk="0">
                  <a:moveTo>
                    <a:pt x="10366" y="7181"/>
                  </a:moveTo>
                  <a:cubicBezTo>
                    <a:pt x="12151" y="7181"/>
                    <a:pt x="13863" y="8618"/>
                    <a:pt x="13863" y="10794"/>
                  </a:cubicBezTo>
                  <a:cubicBezTo>
                    <a:pt x="13863" y="12791"/>
                    <a:pt x="12310" y="14400"/>
                    <a:pt x="10391" y="14400"/>
                  </a:cubicBezTo>
                  <a:cubicBezTo>
                    <a:pt x="7309" y="14400"/>
                    <a:pt x="5756" y="10527"/>
                    <a:pt x="7933" y="8237"/>
                  </a:cubicBezTo>
                  <a:cubicBezTo>
                    <a:pt x="8642" y="7505"/>
                    <a:pt x="9516" y="7181"/>
                    <a:pt x="10366" y="7181"/>
                  </a:cubicBezTo>
                  <a:close/>
                  <a:moveTo>
                    <a:pt x="10391" y="0"/>
                  </a:moveTo>
                  <a:cubicBezTo>
                    <a:pt x="6184" y="0"/>
                    <a:pt x="2400" y="2633"/>
                    <a:pt x="792" y="6666"/>
                  </a:cubicBezTo>
                  <a:cubicBezTo>
                    <a:pt x="-816" y="10698"/>
                    <a:pt x="70" y="15341"/>
                    <a:pt x="3042" y="18439"/>
                  </a:cubicBezTo>
                  <a:cubicBezTo>
                    <a:pt x="5029" y="20506"/>
                    <a:pt x="7688" y="21600"/>
                    <a:pt x="10391" y="21600"/>
                  </a:cubicBezTo>
                  <a:cubicBezTo>
                    <a:pt x="11729" y="21600"/>
                    <a:pt x="13075" y="21333"/>
                    <a:pt x="14358" y="20780"/>
                  </a:cubicBezTo>
                  <a:cubicBezTo>
                    <a:pt x="18235" y="19107"/>
                    <a:pt x="20784" y="15170"/>
                    <a:pt x="20784" y="10794"/>
                  </a:cubicBezTo>
                  <a:cubicBezTo>
                    <a:pt x="20766" y="4821"/>
                    <a:pt x="16131" y="0"/>
                    <a:pt x="10391"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64" name="Google Shape;1195;p109"/>
            <p:cNvSpPr/>
            <p:nvPr/>
          </p:nvSpPr>
          <p:spPr>
            <a:xfrm>
              <a:off x="138512" y="304137"/>
              <a:ext cx="291209" cy="134619"/>
            </a:xfrm>
            <a:custGeom>
              <a:avLst/>
              <a:gdLst/>
              <a:ahLst/>
              <a:cxnLst>
                <a:cxn ang="0">
                  <a:pos x="wd2" y="hd2"/>
                </a:cxn>
                <a:cxn ang="5400000">
                  <a:pos x="wd2" y="hd2"/>
                </a:cxn>
                <a:cxn ang="10800000">
                  <a:pos x="wd2" y="hd2"/>
                </a:cxn>
                <a:cxn ang="16200000">
                  <a:pos x="wd2" y="hd2"/>
                </a:cxn>
              </a:cxnLst>
              <a:rect l="0" t="0" r="r" b="b"/>
              <a:pathLst>
                <a:path w="21342" h="21600" fill="norm" stroke="1" extrusionOk="0">
                  <a:moveTo>
                    <a:pt x="10656" y="0"/>
                  </a:moveTo>
                  <a:cubicBezTo>
                    <a:pt x="5652" y="0"/>
                    <a:pt x="1289" y="7499"/>
                    <a:pt x="39" y="18223"/>
                  </a:cubicBezTo>
                  <a:cubicBezTo>
                    <a:pt x="-129" y="19678"/>
                    <a:pt x="261" y="21147"/>
                    <a:pt x="918" y="21519"/>
                  </a:cubicBezTo>
                  <a:cubicBezTo>
                    <a:pt x="1017" y="21576"/>
                    <a:pt x="1119" y="21600"/>
                    <a:pt x="1216" y="21600"/>
                  </a:cubicBezTo>
                  <a:cubicBezTo>
                    <a:pt x="1761" y="21600"/>
                    <a:pt x="2259" y="20794"/>
                    <a:pt x="2401" y="19573"/>
                  </a:cubicBezTo>
                  <a:cubicBezTo>
                    <a:pt x="3370" y="11220"/>
                    <a:pt x="6775" y="5371"/>
                    <a:pt x="10671" y="5371"/>
                  </a:cubicBezTo>
                  <a:cubicBezTo>
                    <a:pt x="14569" y="5371"/>
                    <a:pt x="17972" y="11220"/>
                    <a:pt x="18941" y="19573"/>
                  </a:cubicBezTo>
                  <a:cubicBezTo>
                    <a:pt x="19083" y="20794"/>
                    <a:pt x="19581" y="21600"/>
                    <a:pt x="20126" y="21600"/>
                  </a:cubicBezTo>
                  <a:cubicBezTo>
                    <a:pt x="20226" y="21600"/>
                    <a:pt x="20325" y="21576"/>
                    <a:pt x="20424" y="21519"/>
                  </a:cubicBezTo>
                  <a:cubicBezTo>
                    <a:pt x="21081" y="21147"/>
                    <a:pt x="21471" y="19678"/>
                    <a:pt x="21303" y="18223"/>
                  </a:cubicBezTo>
                  <a:cubicBezTo>
                    <a:pt x="20055" y="7499"/>
                    <a:pt x="15690" y="0"/>
                    <a:pt x="10686" y="0"/>
                  </a:cubicBezTo>
                  <a:cubicBezTo>
                    <a:pt x="10682" y="0"/>
                    <a:pt x="10675" y="0"/>
                    <a:pt x="10671" y="0"/>
                  </a:cubicBezTo>
                  <a:cubicBezTo>
                    <a:pt x="10667" y="0"/>
                    <a:pt x="10662" y="0"/>
                    <a:pt x="1065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grpSp>
        <p:nvGrpSpPr>
          <p:cNvPr id="1270" name="Google Shape;1196;p109"/>
          <p:cNvGrpSpPr/>
          <p:nvPr/>
        </p:nvGrpSpPr>
        <p:grpSpPr>
          <a:xfrm>
            <a:off x="3313948" y="3008652"/>
            <a:ext cx="568253" cy="574533"/>
            <a:chOff x="0" y="0"/>
            <a:chExt cx="568252" cy="574531"/>
          </a:xfrm>
        </p:grpSpPr>
        <p:sp>
          <p:nvSpPr>
            <p:cNvPr id="1266" name="Google Shape;1197;p109"/>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67" name="Google Shape;1198;p109"/>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68" name="Google Shape;1199;p109"/>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69" name="Google Shape;1200;p109"/>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sp>
        <p:nvSpPr>
          <p:cNvPr id="1271" name="Google Shape;1201;p109"/>
          <p:cNvSpPr txBox="1"/>
          <p:nvPr/>
        </p:nvSpPr>
        <p:spPr>
          <a:xfrm>
            <a:off x="3981801" y="2959176"/>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Surprise: </a:t>
            </a:r>
            <a:r>
              <a:rPr b="0">
                <a:latin typeface="Montserrat Light"/>
                <a:ea typeface="Montserrat Light"/>
                <a:cs typeface="Montserrat Light"/>
                <a:sym typeface="Montserrat Light"/>
              </a:rPr>
              <a:t>Started to tear up when seeing the passion of the dancers</a:t>
            </a:r>
          </a:p>
        </p:txBody>
      </p:sp>
      <p:sp>
        <p:nvSpPr>
          <p:cNvPr id="1272" name="Google Shape;1202;p109"/>
          <p:cNvSpPr txBox="1"/>
          <p:nvPr/>
        </p:nvSpPr>
        <p:spPr>
          <a:xfrm>
            <a:off x="3978862" y="1865764"/>
            <a:ext cx="4669800"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713231">
              <a:defRPr b="1" sz="1248">
                <a:solidFill>
                  <a:srgbClr val="252831"/>
                </a:solidFill>
                <a:latin typeface="Montserrat"/>
                <a:ea typeface="Montserrat"/>
                <a:cs typeface="Montserrat"/>
                <a:sym typeface="Montserrat"/>
              </a:defRPr>
            </a:pPr>
            <a:r>
              <a:t>What didn’t work: </a:t>
            </a:r>
            <a:r>
              <a:rPr b="0">
                <a:latin typeface="Montserrat Light"/>
                <a:ea typeface="Montserrat Light"/>
                <a:cs typeface="Montserrat Light"/>
                <a:sym typeface="Montserrat Light"/>
              </a:rPr>
              <a:t>Feels “intrusive” after seeing the connection people have to the art - “I don’t know if I belong here”</a:t>
            </a:r>
          </a:p>
        </p:txBody>
      </p:sp>
      <p:sp>
        <p:nvSpPr>
          <p:cNvPr id="1273" name="Google Shape;1203;p109"/>
          <p:cNvSpPr txBox="1"/>
          <p:nvPr/>
        </p:nvSpPr>
        <p:spPr>
          <a:xfrm>
            <a:off x="3982251" y="3934912"/>
            <a:ext cx="4488301" cy="68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defRPr b="1" sz="1600">
                <a:solidFill>
                  <a:srgbClr val="252831"/>
                </a:solidFill>
                <a:latin typeface="Montserrat"/>
                <a:ea typeface="Montserrat"/>
                <a:cs typeface="Montserrat"/>
                <a:sym typeface="Montserrat"/>
              </a:defRPr>
            </a:pPr>
            <a:r>
              <a:t>New learning: </a:t>
            </a:r>
            <a:r>
              <a:rPr b="0">
                <a:latin typeface="Montserrat Light"/>
                <a:ea typeface="Montserrat Light"/>
                <a:cs typeface="Montserrat Light"/>
                <a:sym typeface="Montserrat Light"/>
              </a:rPr>
              <a:t>Instinct is to be on her phone when waiting for performances</a:t>
            </a:r>
          </a:p>
        </p:txBody>
      </p:sp>
      <p:grpSp>
        <p:nvGrpSpPr>
          <p:cNvPr id="1278" name="Google Shape;1204;p109"/>
          <p:cNvGrpSpPr/>
          <p:nvPr/>
        </p:nvGrpSpPr>
        <p:grpSpPr>
          <a:xfrm>
            <a:off x="3314398" y="3976370"/>
            <a:ext cx="568253" cy="574533"/>
            <a:chOff x="0" y="0"/>
            <a:chExt cx="568252" cy="574531"/>
          </a:xfrm>
        </p:grpSpPr>
        <p:sp>
          <p:nvSpPr>
            <p:cNvPr id="1274" name="Google Shape;1205;p109"/>
            <p:cNvSpPr/>
            <p:nvPr/>
          </p:nvSpPr>
          <p:spPr>
            <a:xfrm>
              <a:off x="0" y="-1"/>
              <a:ext cx="568253" cy="574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265"/>
                  </a:moveTo>
                  <a:cubicBezTo>
                    <a:pt x="16058" y="1265"/>
                    <a:pt x="20334" y="5542"/>
                    <a:pt x="20334" y="10799"/>
                  </a:cubicBezTo>
                  <a:cubicBezTo>
                    <a:pt x="20334" y="16058"/>
                    <a:pt x="16058" y="20334"/>
                    <a:pt x="10799" y="20334"/>
                  </a:cubicBezTo>
                  <a:cubicBezTo>
                    <a:pt x="5542" y="20334"/>
                    <a:pt x="1265" y="16058"/>
                    <a:pt x="1265" y="10799"/>
                  </a:cubicBezTo>
                  <a:cubicBezTo>
                    <a:pt x="1265" y="5542"/>
                    <a:pt x="5542" y="1265"/>
                    <a:pt x="10799" y="1265"/>
                  </a:cubicBezTo>
                  <a:close/>
                  <a:moveTo>
                    <a:pt x="10799" y="0"/>
                  </a:moveTo>
                  <a:cubicBezTo>
                    <a:pt x="7928" y="0"/>
                    <a:pt x="5218" y="1128"/>
                    <a:pt x="3172" y="3172"/>
                  </a:cubicBezTo>
                  <a:cubicBezTo>
                    <a:pt x="1128" y="5218"/>
                    <a:pt x="0" y="7928"/>
                    <a:pt x="0" y="10799"/>
                  </a:cubicBezTo>
                  <a:cubicBezTo>
                    <a:pt x="0" y="13672"/>
                    <a:pt x="1128" y="16382"/>
                    <a:pt x="3172" y="18427"/>
                  </a:cubicBezTo>
                  <a:cubicBezTo>
                    <a:pt x="5218" y="20472"/>
                    <a:pt x="7928" y="21600"/>
                    <a:pt x="10799" y="21600"/>
                  </a:cubicBezTo>
                  <a:cubicBezTo>
                    <a:pt x="13672" y="21600"/>
                    <a:pt x="16381" y="20472"/>
                    <a:pt x="18427" y="18427"/>
                  </a:cubicBezTo>
                  <a:cubicBezTo>
                    <a:pt x="20472" y="16382"/>
                    <a:pt x="21600" y="13672"/>
                    <a:pt x="21600" y="10799"/>
                  </a:cubicBezTo>
                  <a:cubicBezTo>
                    <a:pt x="21600" y="7928"/>
                    <a:pt x="20472" y="5218"/>
                    <a:pt x="18427" y="3172"/>
                  </a:cubicBezTo>
                  <a:cubicBezTo>
                    <a:pt x="16381" y="1128"/>
                    <a:pt x="13672" y="0"/>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75" name="Google Shape;1206;p109"/>
            <p:cNvSpPr/>
            <p:nvPr/>
          </p:nvSpPr>
          <p:spPr>
            <a:xfrm>
              <a:off x="134351" y="169401"/>
              <a:ext cx="99854" cy="101083"/>
            </a:xfrm>
            <a:custGeom>
              <a:avLst/>
              <a:gdLst/>
              <a:ahLst/>
              <a:cxnLst>
                <a:cxn ang="0">
                  <a:pos x="wd2" y="hd2"/>
                </a:cxn>
                <a:cxn ang="5400000">
                  <a:pos x="wd2" y="hd2"/>
                </a:cxn>
                <a:cxn ang="10800000">
                  <a:pos x="wd2" y="hd2"/>
                </a:cxn>
                <a:cxn ang="16200000">
                  <a:pos x="wd2" y="hd2"/>
                </a:cxn>
              </a:cxnLst>
              <a:rect l="0" t="0" r="r" b="b"/>
              <a:pathLst>
                <a:path w="20785" h="21600" fill="norm" stroke="1" extrusionOk="0">
                  <a:moveTo>
                    <a:pt x="10381" y="7211"/>
                  </a:moveTo>
                  <a:cubicBezTo>
                    <a:pt x="13472" y="7211"/>
                    <a:pt x="15020" y="11067"/>
                    <a:pt x="12841" y="13348"/>
                  </a:cubicBezTo>
                  <a:cubicBezTo>
                    <a:pt x="12131" y="14078"/>
                    <a:pt x="11262" y="14408"/>
                    <a:pt x="10411" y="14408"/>
                  </a:cubicBezTo>
                  <a:cubicBezTo>
                    <a:pt x="8630" y="14408"/>
                    <a:pt x="6929" y="12966"/>
                    <a:pt x="6929" y="10800"/>
                  </a:cubicBezTo>
                  <a:cubicBezTo>
                    <a:pt x="6929" y="8805"/>
                    <a:pt x="8459" y="7211"/>
                    <a:pt x="10381" y="7211"/>
                  </a:cubicBezTo>
                  <a:close/>
                  <a:moveTo>
                    <a:pt x="10387" y="0"/>
                  </a:moveTo>
                  <a:cubicBezTo>
                    <a:pt x="9046" y="0"/>
                    <a:pt x="7694" y="273"/>
                    <a:pt x="6408" y="826"/>
                  </a:cubicBezTo>
                  <a:cubicBezTo>
                    <a:pt x="2528" y="2490"/>
                    <a:pt x="0" y="6423"/>
                    <a:pt x="0" y="10800"/>
                  </a:cubicBezTo>
                  <a:cubicBezTo>
                    <a:pt x="0" y="16765"/>
                    <a:pt x="4633" y="21581"/>
                    <a:pt x="10381" y="21600"/>
                  </a:cubicBezTo>
                  <a:cubicBezTo>
                    <a:pt x="14598" y="21600"/>
                    <a:pt x="18387" y="18951"/>
                    <a:pt x="19996" y="14923"/>
                  </a:cubicBezTo>
                  <a:cubicBezTo>
                    <a:pt x="21600" y="10895"/>
                    <a:pt x="20712" y="6251"/>
                    <a:pt x="17738" y="3164"/>
                  </a:cubicBezTo>
                  <a:cubicBezTo>
                    <a:pt x="15749" y="1099"/>
                    <a:pt x="13086" y="0"/>
                    <a:pt x="10387"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76" name="Google Shape;1207;p109"/>
            <p:cNvSpPr/>
            <p:nvPr/>
          </p:nvSpPr>
          <p:spPr>
            <a:xfrm>
              <a:off x="334099" y="169401"/>
              <a:ext cx="99875" cy="101083"/>
            </a:xfrm>
            <a:custGeom>
              <a:avLst/>
              <a:gdLst/>
              <a:ahLst/>
              <a:cxnLst>
                <a:cxn ang="0">
                  <a:pos x="wd2" y="hd2"/>
                </a:cxn>
                <a:cxn ang="5400000">
                  <a:pos x="wd2" y="hd2"/>
                </a:cxn>
                <a:cxn ang="10800000">
                  <a:pos x="wd2" y="hd2"/>
                </a:cxn>
                <a:cxn ang="16200000">
                  <a:pos x="wd2" y="hd2"/>
                </a:cxn>
              </a:cxnLst>
              <a:rect l="0" t="0" r="r" b="b"/>
              <a:pathLst>
                <a:path w="20783" h="21600" fill="norm" stroke="1" extrusionOk="0">
                  <a:moveTo>
                    <a:pt x="10384" y="7211"/>
                  </a:moveTo>
                  <a:cubicBezTo>
                    <a:pt x="13468" y="7211"/>
                    <a:pt x="15022" y="11067"/>
                    <a:pt x="12844" y="13348"/>
                  </a:cubicBezTo>
                  <a:cubicBezTo>
                    <a:pt x="12134" y="14078"/>
                    <a:pt x="11265" y="14408"/>
                    <a:pt x="10415" y="14408"/>
                  </a:cubicBezTo>
                  <a:cubicBezTo>
                    <a:pt x="8634" y="14408"/>
                    <a:pt x="6933" y="12966"/>
                    <a:pt x="6933" y="10800"/>
                  </a:cubicBezTo>
                  <a:cubicBezTo>
                    <a:pt x="6933" y="8805"/>
                    <a:pt x="8463" y="7211"/>
                    <a:pt x="10384" y="7211"/>
                  </a:cubicBezTo>
                  <a:close/>
                  <a:moveTo>
                    <a:pt x="10384" y="0"/>
                  </a:moveTo>
                  <a:cubicBezTo>
                    <a:pt x="9050" y="0"/>
                    <a:pt x="7698" y="273"/>
                    <a:pt x="6413" y="826"/>
                  </a:cubicBezTo>
                  <a:cubicBezTo>
                    <a:pt x="2533" y="2490"/>
                    <a:pt x="0" y="6423"/>
                    <a:pt x="0" y="10800"/>
                  </a:cubicBezTo>
                  <a:cubicBezTo>
                    <a:pt x="0" y="16765"/>
                    <a:pt x="4638" y="21581"/>
                    <a:pt x="10384" y="21600"/>
                  </a:cubicBezTo>
                  <a:cubicBezTo>
                    <a:pt x="14600" y="21600"/>
                    <a:pt x="18388" y="18951"/>
                    <a:pt x="19991" y="14923"/>
                  </a:cubicBezTo>
                  <a:cubicBezTo>
                    <a:pt x="21600" y="10895"/>
                    <a:pt x="20713" y="6251"/>
                    <a:pt x="17739" y="3164"/>
                  </a:cubicBezTo>
                  <a:cubicBezTo>
                    <a:pt x="15750" y="1099"/>
                    <a:pt x="13088" y="0"/>
                    <a:pt x="10384"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sp>
          <p:nvSpPr>
            <p:cNvPr id="1277" name="Google Shape;1208;p109"/>
            <p:cNvSpPr/>
            <p:nvPr/>
          </p:nvSpPr>
          <p:spPr>
            <a:xfrm>
              <a:off x="134351" y="304137"/>
              <a:ext cx="299638" cy="168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1" y="4318"/>
                  </a:moveTo>
                  <a:cubicBezTo>
                    <a:pt x="18516" y="11761"/>
                    <a:pt x="14976" y="17278"/>
                    <a:pt x="10796" y="17278"/>
                  </a:cubicBezTo>
                  <a:cubicBezTo>
                    <a:pt x="6618" y="17278"/>
                    <a:pt x="3078" y="11761"/>
                    <a:pt x="2482" y="4318"/>
                  </a:cubicBezTo>
                  <a:close/>
                  <a:moveTo>
                    <a:pt x="1196" y="0"/>
                  </a:moveTo>
                  <a:cubicBezTo>
                    <a:pt x="530" y="0"/>
                    <a:pt x="0" y="958"/>
                    <a:pt x="0" y="2155"/>
                  </a:cubicBezTo>
                  <a:cubicBezTo>
                    <a:pt x="0" y="12868"/>
                    <a:pt x="4844" y="21600"/>
                    <a:pt x="10796" y="21600"/>
                  </a:cubicBezTo>
                  <a:cubicBezTo>
                    <a:pt x="16754" y="21600"/>
                    <a:pt x="21600" y="12868"/>
                    <a:pt x="21600" y="2155"/>
                  </a:cubicBezTo>
                  <a:cubicBezTo>
                    <a:pt x="21600" y="958"/>
                    <a:pt x="21064" y="0"/>
                    <a:pt x="20396" y="0"/>
                  </a:cubicBezTo>
                  <a:close/>
                </a:path>
              </a:pathLst>
            </a:custGeom>
            <a:solidFill>
              <a:srgbClr val="000000"/>
            </a:solidFill>
            <a:ln w="12700" cap="flat">
              <a:noFill/>
              <a:miter lim="400000"/>
            </a:ln>
            <a:effectLst/>
          </p:spPr>
          <p:txBody>
            <a:bodyPr wrap="square" lIns="0" tIns="0" rIns="0" bIns="0" numCol="1" anchor="ctr">
              <a:noAutofit/>
            </a:bodyPr>
            <a:lstStyle/>
            <a:p>
              <a:pPr>
                <a:defRPr>
                  <a:solidFill>
                    <a:srgbClr val="435D74"/>
                  </a:solidFill>
                </a:defRPr>
              </a:pPr>
            </a:p>
          </p:txBody>
        </p:sp>
      </p:grpSp>
      <p:pic>
        <p:nvPicPr>
          <p:cNvPr id="1279" name="Google Shape;1209;p109" descr="Google Shape;1209;p109"/>
          <p:cNvPicPr>
            <a:picLocks noChangeAspect="1"/>
          </p:cNvPicPr>
          <p:nvPr/>
        </p:nvPicPr>
        <p:blipFill>
          <a:blip r:embed="rId4">
            <a:extLst/>
          </a:blip>
          <a:srcRect l="20354" t="5755" r="20354" b="28913"/>
          <a:stretch>
            <a:fillRect/>
          </a:stretch>
        </p:blipFill>
        <p:spPr>
          <a:xfrm>
            <a:off x="646074" y="1297275"/>
            <a:ext cx="2396756" cy="2498325"/>
          </a:xfrm>
          <a:prstGeom prst="rect">
            <a:avLst/>
          </a:prstGeom>
          <a:ln w="12700">
            <a:miter lim="400000"/>
          </a:ln>
        </p:spPr>
      </p:pic>
      <p:pic>
        <p:nvPicPr>
          <p:cNvPr id="1280" name="Google Shape;1210;p109" descr="Google Shape;1210;p109"/>
          <p:cNvPicPr>
            <a:picLocks noChangeAspect="1"/>
          </p:cNvPicPr>
          <p:nvPr/>
        </p:nvPicPr>
        <p:blipFill>
          <a:blip r:embed="rId5">
            <a:extLst/>
          </a:blip>
          <a:stretch>
            <a:fillRect/>
          </a:stretch>
        </p:blipFill>
        <p:spPr>
          <a:xfrm>
            <a:off x="554399" y="1297274"/>
            <a:ext cx="2488427" cy="2591876"/>
          </a:xfrm>
          <a:prstGeom prst="rect">
            <a:avLst/>
          </a:prstGeom>
          <a:ln w="12700">
            <a:miter lim="400000"/>
          </a:ln>
        </p:spPr>
      </p:pic>
      <p:grpSp>
        <p:nvGrpSpPr>
          <p:cNvPr id="1283" name="Google Shape;1211;p109"/>
          <p:cNvGrpSpPr/>
          <p:nvPr/>
        </p:nvGrpSpPr>
        <p:grpSpPr>
          <a:xfrm>
            <a:off x="7837150" y="-1"/>
            <a:ext cx="1307101" cy="467302"/>
            <a:chOff x="0" y="0"/>
            <a:chExt cx="1307100" cy="467299"/>
          </a:xfrm>
        </p:grpSpPr>
        <p:sp>
          <p:nvSpPr>
            <p:cNvPr id="1281" name="Rectangle"/>
            <p:cNvSpPr/>
            <p:nvPr/>
          </p:nvSpPr>
          <p:spPr>
            <a:xfrm>
              <a:off x="0" y="0"/>
              <a:ext cx="1307101" cy="434400"/>
            </a:xfrm>
            <a:prstGeom prst="rect">
              <a:avLst/>
            </a:prstGeom>
            <a:solidFill>
              <a:srgbClr val="2932D3"/>
            </a:solidFill>
            <a:ln w="9525" cap="flat">
              <a:solidFill>
                <a:srgbClr val="2932D3"/>
              </a:solidFill>
              <a:prstDash val="solid"/>
              <a:round/>
            </a:ln>
            <a:effectLst/>
          </p:spPr>
          <p:txBody>
            <a:bodyPr wrap="square" lIns="0" tIns="0" rIns="0" bIns="0" numCol="1" anchor="t">
              <a:noAutofit/>
            </a:bodyPr>
            <a:lstStyle/>
            <a:p>
              <a:pPr algn="ctr">
                <a:defRPr sz="1900">
                  <a:solidFill>
                    <a:srgbClr val="FFFFFF"/>
                  </a:solidFill>
                  <a:latin typeface="Reem Kufi"/>
                  <a:ea typeface="Reem Kufi"/>
                  <a:cs typeface="Reem Kufi"/>
                  <a:sym typeface="Reem Kufi"/>
                </a:defRPr>
              </a:pPr>
            </a:p>
          </p:txBody>
        </p:sp>
        <p:sp>
          <p:nvSpPr>
            <p:cNvPr id="1282" name="E-TICKET"/>
            <p:cNvSpPr txBox="1"/>
            <p:nvPr/>
          </p:nvSpPr>
          <p:spPr>
            <a:xfrm>
              <a:off x="7649" y="7649"/>
              <a:ext cx="1299452" cy="459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3774" tIns="83774" rIns="83774" bIns="83774" numCol="1" anchor="t">
              <a:spAutoFit/>
            </a:bodyPr>
            <a:lstStyle>
              <a:lvl1pPr algn="ctr">
                <a:defRPr sz="1900">
                  <a:solidFill>
                    <a:srgbClr val="FFFFFF"/>
                  </a:solidFill>
                  <a:latin typeface="Reem Kufi"/>
                  <a:ea typeface="Reem Kufi"/>
                  <a:cs typeface="Reem Kufi"/>
                  <a:sym typeface="Reem Kufi"/>
                </a:defRPr>
              </a:lvl1pPr>
            </a:lstStyle>
            <a:p>
              <a:pPr/>
              <a:r>
                <a:t>E-TICKET</a:t>
              </a:r>
            </a:p>
          </p:txBody>
        </p:sp>
      </p:gr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7" name="Google Shape;1216;p110"/>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sp>
        <p:nvSpPr>
          <p:cNvPr id="1288" name="Google Shape;1217;p110"/>
          <p:cNvSpPr txBox="1"/>
          <p:nvPr/>
        </p:nvSpPr>
        <p:spPr>
          <a:xfrm>
            <a:off x="689324" y="897825"/>
            <a:ext cx="4626602" cy="1173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solidFill>
                  <a:srgbClr val="252831"/>
                </a:solidFill>
                <a:latin typeface="Montserrat"/>
                <a:ea typeface="Montserrat"/>
                <a:cs typeface="Montserrat"/>
                <a:sym typeface="Montserrat"/>
              </a:defRPr>
            </a:pPr>
            <a:r>
              <a:t>Assumption: </a:t>
            </a:r>
            <a:r>
              <a:rPr b="0">
                <a:solidFill>
                  <a:srgbClr val="000000"/>
                </a:solidFill>
              </a:rPr>
              <a:t>People will exert effort to prepare for a cultural performance</a:t>
            </a:r>
          </a:p>
        </p:txBody>
      </p:sp>
      <p:sp>
        <p:nvSpPr>
          <p:cNvPr id="1289" name="Google Shape;1218;p110"/>
          <p:cNvSpPr txBox="1"/>
          <p:nvPr/>
        </p:nvSpPr>
        <p:spPr>
          <a:xfrm>
            <a:off x="2272249" y="2783875"/>
            <a:ext cx="5534702" cy="1503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latin typeface="Montserrat"/>
                <a:ea typeface="Montserrat"/>
                <a:cs typeface="Montserrat"/>
                <a:sym typeface="Montserrat"/>
              </a:defRPr>
            </a:pPr>
            <a:r>
              <a:t>Assumption</a:t>
            </a:r>
            <a:r>
              <a:rPr b="0"/>
              <a:t>: Seeing the hard work and significance of the performance for an individual makes viewers more appreciative of the art. </a:t>
            </a:r>
          </a:p>
        </p:txBody>
      </p:sp>
      <p:pic>
        <p:nvPicPr>
          <p:cNvPr id="1290" name="Google Shape;1219;p110" descr="Google Shape;1219;p110"/>
          <p:cNvPicPr>
            <a:picLocks noChangeAspect="1"/>
          </p:cNvPicPr>
          <p:nvPr/>
        </p:nvPicPr>
        <p:blipFill>
          <a:blip r:embed="rId2">
            <a:extLst/>
          </a:blip>
          <a:stretch>
            <a:fillRect/>
          </a:stretch>
        </p:blipFill>
        <p:spPr>
          <a:xfrm>
            <a:off x="7532724" y="2748475"/>
            <a:ext cx="932689" cy="932689"/>
          </a:xfrm>
          <a:prstGeom prst="rect">
            <a:avLst/>
          </a:prstGeom>
          <a:ln w="12700">
            <a:miter lim="400000"/>
          </a:ln>
        </p:spPr>
      </p:pic>
      <p:pic>
        <p:nvPicPr>
          <p:cNvPr id="1291" name="Google Shape;1220;p110" descr="Google Shape;1220;p110"/>
          <p:cNvPicPr>
            <a:picLocks noChangeAspect="1"/>
          </p:cNvPicPr>
          <p:nvPr/>
        </p:nvPicPr>
        <p:blipFill>
          <a:blip r:embed="rId3">
            <a:extLst/>
          </a:blip>
          <a:stretch>
            <a:fillRect/>
          </a:stretch>
        </p:blipFill>
        <p:spPr>
          <a:xfrm>
            <a:off x="5315925" y="1033599"/>
            <a:ext cx="929051" cy="929051"/>
          </a:xfrm>
          <a:prstGeom prst="rect">
            <a:avLst/>
          </a:prstGeom>
          <a:ln w="12700">
            <a:miter lim="400000"/>
          </a:ln>
        </p:spPr>
      </p:pic>
      <p:sp>
        <p:nvSpPr>
          <p:cNvPr id="1292" name="Google Shape;1221;p110"/>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1293" name="Google Shape;1222;p110"/>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5" name="Google Shape;1227;p111"/>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sp>
        <p:nvSpPr>
          <p:cNvPr id="1296" name="Google Shape;1228;p111"/>
          <p:cNvSpPr txBox="1"/>
          <p:nvPr/>
        </p:nvSpPr>
        <p:spPr>
          <a:xfrm>
            <a:off x="2145663" y="3018675"/>
            <a:ext cx="6822900" cy="843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solidFill>
                  <a:srgbClr val="252831"/>
                </a:solidFill>
                <a:latin typeface="Montserrat"/>
                <a:ea typeface="Montserrat"/>
                <a:cs typeface="Montserrat"/>
                <a:sym typeface="Montserrat"/>
              </a:defRPr>
            </a:pPr>
            <a:r>
              <a:t>New Assumption: </a:t>
            </a:r>
            <a:r>
              <a:rPr b="0">
                <a:solidFill>
                  <a:srgbClr val="000000"/>
                </a:solidFill>
              </a:rPr>
              <a:t>People will exert effort to learn about the performance when they are bored</a:t>
            </a:r>
          </a:p>
        </p:txBody>
      </p:sp>
      <p:sp>
        <p:nvSpPr>
          <p:cNvPr id="1297" name="Google Shape;1229;p111"/>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1298" name="Google Shape;1230;p111"/>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sp>
        <p:nvSpPr>
          <p:cNvPr id="1299" name="Google Shape;1231;p111"/>
          <p:cNvSpPr txBox="1"/>
          <p:nvPr/>
        </p:nvSpPr>
        <p:spPr>
          <a:xfrm>
            <a:off x="622899" y="1032100"/>
            <a:ext cx="4882502" cy="1173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1000"/>
              </a:spcBef>
              <a:defRPr b="1" sz="2200">
                <a:solidFill>
                  <a:srgbClr val="252831"/>
                </a:solidFill>
                <a:latin typeface="Montserrat"/>
                <a:ea typeface="Montserrat"/>
                <a:cs typeface="Montserrat"/>
                <a:sym typeface="Montserrat"/>
              </a:defRPr>
            </a:pPr>
            <a:r>
              <a:t>New Assumption: </a:t>
            </a:r>
            <a:r>
              <a:rPr b="0">
                <a:solidFill>
                  <a:srgbClr val="000000"/>
                </a:solidFill>
              </a:rPr>
              <a:t>Digital forms of engagement are more effective than paper/pamphlets</a:t>
            </a:r>
          </a:p>
        </p:txBody>
      </p:sp>
      <p:sp>
        <p:nvSpPr>
          <p:cNvPr id="1300" name="Google Shape;1232;p111"/>
          <p:cNvSpPr/>
          <p:nvPr/>
        </p:nvSpPr>
        <p:spPr>
          <a:xfrm>
            <a:off x="5370024" y="1124174"/>
            <a:ext cx="661599" cy="590901"/>
          </a:xfrm>
          <a:custGeom>
            <a:avLst/>
            <a:gdLst/>
            <a:ahLst/>
            <a:cxnLst>
              <a:cxn ang="0">
                <a:pos x="wd2" y="hd2"/>
              </a:cxn>
              <a:cxn ang="5400000">
                <a:pos x="wd2" y="hd2"/>
              </a:cxn>
              <a:cxn ang="10800000">
                <a:pos x="wd2" y="hd2"/>
              </a:cxn>
              <a:cxn ang="16200000">
                <a:pos x="wd2" y="hd2"/>
              </a:cxn>
            </a:cxnLst>
            <a:rect l="0" t="0" r="r" b="b"/>
            <a:pathLst>
              <a:path w="21047" h="21600" fill="norm" stroke="1" extrusionOk="0">
                <a:moveTo>
                  <a:pt x="15534" y="3851"/>
                </a:moveTo>
                <a:cubicBezTo>
                  <a:pt x="16015" y="3851"/>
                  <a:pt x="16497" y="4024"/>
                  <a:pt x="16837" y="4373"/>
                </a:cubicBezTo>
                <a:cubicBezTo>
                  <a:pt x="17575" y="5129"/>
                  <a:pt x="17575" y="6348"/>
                  <a:pt x="16837" y="7045"/>
                </a:cubicBezTo>
                <a:lnTo>
                  <a:pt x="14626" y="9255"/>
                </a:lnTo>
                <a:cubicBezTo>
                  <a:pt x="14285" y="8672"/>
                  <a:pt x="13945" y="8150"/>
                  <a:pt x="13492" y="7626"/>
                </a:cubicBezTo>
                <a:cubicBezTo>
                  <a:pt x="13096" y="7220"/>
                  <a:pt x="12585" y="6872"/>
                  <a:pt x="12018" y="6580"/>
                </a:cubicBezTo>
                <a:lnTo>
                  <a:pt x="14230" y="4373"/>
                </a:lnTo>
                <a:cubicBezTo>
                  <a:pt x="14570" y="4024"/>
                  <a:pt x="15052" y="3851"/>
                  <a:pt x="15534" y="3851"/>
                </a:cubicBezTo>
                <a:close/>
                <a:moveTo>
                  <a:pt x="9411" y="9835"/>
                </a:moveTo>
                <a:cubicBezTo>
                  <a:pt x="9922" y="9835"/>
                  <a:pt x="10489" y="9952"/>
                  <a:pt x="10829" y="10416"/>
                </a:cubicBezTo>
                <a:cubicBezTo>
                  <a:pt x="11169" y="10765"/>
                  <a:pt x="11396" y="11287"/>
                  <a:pt x="11396" y="11868"/>
                </a:cubicBezTo>
                <a:cubicBezTo>
                  <a:pt x="10885" y="11868"/>
                  <a:pt x="10375" y="11635"/>
                  <a:pt x="9978" y="11287"/>
                </a:cubicBezTo>
                <a:cubicBezTo>
                  <a:pt x="9638" y="10938"/>
                  <a:pt x="9411" y="10416"/>
                  <a:pt x="9411" y="9835"/>
                </a:cubicBezTo>
                <a:close/>
                <a:moveTo>
                  <a:pt x="15505" y="1322"/>
                </a:moveTo>
                <a:cubicBezTo>
                  <a:pt x="16596" y="1322"/>
                  <a:pt x="17688" y="1758"/>
                  <a:pt x="18537" y="2630"/>
                </a:cubicBezTo>
                <a:cubicBezTo>
                  <a:pt x="20238" y="4316"/>
                  <a:pt x="20238" y="7161"/>
                  <a:pt x="18537" y="8904"/>
                </a:cubicBezTo>
                <a:lnTo>
                  <a:pt x="15081" y="12392"/>
                </a:lnTo>
                <a:cubicBezTo>
                  <a:pt x="15137" y="11811"/>
                  <a:pt x="15137" y="11230"/>
                  <a:pt x="15023" y="10649"/>
                </a:cubicBezTo>
                <a:lnTo>
                  <a:pt x="17631" y="8034"/>
                </a:lnTo>
                <a:cubicBezTo>
                  <a:pt x="18822" y="6756"/>
                  <a:pt x="18822" y="4721"/>
                  <a:pt x="17631" y="3559"/>
                </a:cubicBezTo>
                <a:cubicBezTo>
                  <a:pt x="17035" y="2949"/>
                  <a:pt x="16256" y="2645"/>
                  <a:pt x="15477" y="2645"/>
                </a:cubicBezTo>
                <a:cubicBezTo>
                  <a:pt x="14698" y="2645"/>
                  <a:pt x="13918" y="2949"/>
                  <a:pt x="13323" y="3559"/>
                </a:cubicBezTo>
                <a:cubicBezTo>
                  <a:pt x="13152" y="3735"/>
                  <a:pt x="9638" y="7277"/>
                  <a:pt x="9128" y="7801"/>
                </a:cubicBezTo>
                <a:cubicBezTo>
                  <a:pt x="7937" y="9022"/>
                  <a:pt x="7937" y="10997"/>
                  <a:pt x="9128" y="12216"/>
                </a:cubicBezTo>
                <a:cubicBezTo>
                  <a:pt x="9638" y="12740"/>
                  <a:pt x="10204" y="13030"/>
                  <a:pt x="10885" y="13089"/>
                </a:cubicBezTo>
                <a:lnTo>
                  <a:pt x="9922" y="14134"/>
                </a:lnTo>
                <a:cubicBezTo>
                  <a:pt x="9298" y="13902"/>
                  <a:pt x="8786" y="13553"/>
                  <a:pt x="8277" y="13089"/>
                </a:cubicBezTo>
                <a:cubicBezTo>
                  <a:pt x="6577" y="11346"/>
                  <a:pt x="6577" y="8615"/>
                  <a:pt x="8277" y="6872"/>
                </a:cubicBezTo>
                <a:lnTo>
                  <a:pt x="12472" y="2630"/>
                </a:lnTo>
                <a:cubicBezTo>
                  <a:pt x="13323" y="1758"/>
                  <a:pt x="14413" y="1322"/>
                  <a:pt x="15505" y="1322"/>
                </a:cubicBezTo>
                <a:close/>
                <a:moveTo>
                  <a:pt x="6293" y="12392"/>
                </a:moveTo>
                <a:cubicBezTo>
                  <a:pt x="6577" y="12973"/>
                  <a:pt x="6917" y="13437"/>
                  <a:pt x="7426" y="13959"/>
                </a:cubicBezTo>
                <a:cubicBezTo>
                  <a:pt x="7824" y="14424"/>
                  <a:pt x="8391" y="14832"/>
                  <a:pt x="8957" y="15064"/>
                </a:cubicBezTo>
                <a:lnTo>
                  <a:pt x="6859" y="17214"/>
                </a:lnTo>
                <a:cubicBezTo>
                  <a:pt x="6492" y="17591"/>
                  <a:pt x="6010" y="17781"/>
                  <a:pt x="5535" y="17781"/>
                </a:cubicBezTo>
                <a:cubicBezTo>
                  <a:pt x="5060" y="17781"/>
                  <a:pt x="4592" y="17591"/>
                  <a:pt x="4252" y="17214"/>
                </a:cubicBezTo>
                <a:cubicBezTo>
                  <a:pt x="3516" y="16517"/>
                  <a:pt x="3516" y="15296"/>
                  <a:pt x="4252" y="14540"/>
                </a:cubicBezTo>
                <a:lnTo>
                  <a:pt x="6293" y="12392"/>
                </a:lnTo>
                <a:close/>
                <a:moveTo>
                  <a:pt x="10998" y="7626"/>
                </a:moveTo>
                <a:cubicBezTo>
                  <a:pt x="11509" y="7858"/>
                  <a:pt x="12132" y="8207"/>
                  <a:pt x="12529" y="8672"/>
                </a:cubicBezTo>
                <a:cubicBezTo>
                  <a:pt x="14230" y="10416"/>
                  <a:pt x="14230" y="13146"/>
                  <a:pt x="12529" y="14889"/>
                </a:cubicBezTo>
                <a:lnTo>
                  <a:pt x="8560" y="19073"/>
                </a:lnTo>
                <a:cubicBezTo>
                  <a:pt x="7710" y="19944"/>
                  <a:pt x="6606" y="20381"/>
                  <a:pt x="5499" y="20381"/>
                </a:cubicBezTo>
                <a:cubicBezTo>
                  <a:pt x="4394" y="20381"/>
                  <a:pt x="3289" y="19944"/>
                  <a:pt x="2438" y="19073"/>
                </a:cubicBezTo>
                <a:cubicBezTo>
                  <a:pt x="1700" y="18260"/>
                  <a:pt x="1191" y="17098"/>
                  <a:pt x="1191" y="15936"/>
                </a:cubicBezTo>
                <a:cubicBezTo>
                  <a:pt x="1191" y="14773"/>
                  <a:pt x="1587" y="13611"/>
                  <a:pt x="2438" y="12797"/>
                </a:cubicBezTo>
                <a:lnTo>
                  <a:pt x="5783" y="9371"/>
                </a:lnTo>
                <a:cubicBezTo>
                  <a:pt x="5726" y="9952"/>
                  <a:pt x="5783" y="10474"/>
                  <a:pt x="5839" y="11055"/>
                </a:cubicBezTo>
                <a:lnTo>
                  <a:pt x="3289" y="13727"/>
                </a:lnTo>
                <a:cubicBezTo>
                  <a:pt x="2098" y="14948"/>
                  <a:pt x="2098" y="16923"/>
                  <a:pt x="3289" y="18144"/>
                </a:cubicBezTo>
                <a:cubicBezTo>
                  <a:pt x="3912" y="18782"/>
                  <a:pt x="4720" y="19103"/>
                  <a:pt x="5513" y="19103"/>
                </a:cubicBezTo>
                <a:cubicBezTo>
                  <a:pt x="6307" y="19103"/>
                  <a:pt x="7086" y="18782"/>
                  <a:pt x="7653" y="18144"/>
                </a:cubicBezTo>
                <a:lnTo>
                  <a:pt x="11678" y="13959"/>
                </a:lnTo>
                <a:cubicBezTo>
                  <a:pt x="12869" y="12740"/>
                  <a:pt x="12869" y="10765"/>
                  <a:pt x="11678" y="9544"/>
                </a:cubicBezTo>
                <a:cubicBezTo>
                  <a:pt x="11169" y="9022"/>
                  <a:pt x="10602" y="8731"/>
                  <a:pt x="9922" y="8672"/>
                </a:cubicBezTo>
                <a:lnTo>
                  <a:pt x="10998" y="7626"/>
                </a:lnTo>
                <a:close/>
                <a:moveTo>
                  <a:pt x="15448" y="0"/>
                </a:moveTo>
                <a:cubicBezTo>
                  <a:pt x="14032" y="0"/>
                  <a:pt x="12614" y="568"/>
                  <a:pt x="11509" y="1700"/>
                </a:cubicBezTo>
                <a:lnTo>
                  <a:pt x="7370" y="5883"/>
                </a:lnTo>
                <a:lnTo>
                  <a:pt x="1587" y="11927"/>
                </a:lnTo>
                <a:cubicBezTo>
                  <a:pt x="567" y="13030"/>
                  <a:pt x="0" y="14424"/>
                  <a:pt x="0" y="15936"/>
                </a:cubicBezTo>
                <a:cubicBezTo>
                  <a:pt x="0" y="17447"/>
                  <a:pt x="567" y="18898"/>
                  <a:pt x="1587" y="19944"/>
                </a:cubicBezTo>
                <a:cubicBezTo>
                  <a:pt x="2694" y="21049"/>
                  <a:pt x="4110" y="21600"/>
                  <a:pt x="5528" y="21600"/>
                </a:cubicBezTo>
                <a:cubicBezTo>
                  <a:pt x="6946" y="21600"/>
                  <a:pt x="8362" y="21049"/>
                  <a:pt x="9468" y="19944"/>
                </a:cubicBezTo>
                <a:cubicBezTo>
                  <a:pt x="14456" y="14773"/>
                  <a:pt x="12302" y="16866"/>
                  <a:pt x="19389" y="9776"/>
                </a:cubicBezTo>
                <a:cubicBezTo>
                  <a:pt x="21600" y="7510"/>
                  <a:pt x="21600" y="3967"/>
                  <a:pt x="19389" y="1700"/>
                </a:cubicBezTo>
                <a:cubicBezTo>
                  <a:pt x="18284" y="568"/>
                  <a:pt x="16866" y="0"/>
                  <a:pt x="15448" y="0"/>
                </a:cubicBezTo>
                <a:close/>
              </a:path>
            </a:pathLst>
          </a:custGeom>
          <a:solidFill>
            <a:srgbClr val="000000"/>
          </a:solidFill>
          <a:ln w="12700">
            <a:miter lim="400000"/>
          </a:ln>
        </p:spPr>
        <p:txBody>
          <a:bodyPr lIns="0" tIns="0" rIns="0" bIns="0" anchor="ctr"/>
          <a:lstStyle/>
          <a:p>
            <a:pPr/>
          </a:p>
        </p:txBody>
      </p:sp>
      <p:grpSp>
        <p:nvGrpSpPr>
          <p:cNvPr id="1303" name="Google Shape;1233;p111"/>
          <p:cNvGrpSpPr/>
          <p:nvPr/>
        </p:nvGrpSpPr>
        <p:grpSpPr>
          <a:xfrm>
            <a:off x="5920489" y="1524622"/>
            <a:ext cx="722918" cy="498856"/>
            <a:chOff x="36" y="35"/>
            <a:chExt cx="722916" cy="498854"/>
          </a:xfrm>
        </p:grpSpPr>
        <p:sp>
          <p:nvSpPr>
            <p:cNvPr id="1301" name="Google Shape;1234;p111"/>
            <p:cNvSpPr/>
            <p:nvPr/>
          </p:nvSpPr>
          <p:spPr>
            <a:xfrm>
              <a:off x="36" y="35"/>
              <a:ext cx="722918" cy="498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37" y="1800"/>
                  </a:moveTo>
                  <a:cubicBezTo>
                    <a:pt x="19482" y="1800"/>
                    <a:pt x="20334" y="3013"/>
                    <a:pt x="20334" y="4502"/>
                  </a:cubicBezTo>
                  <a:lnTo>
                    <a:pt x="20334" y="17101"/>
                  </a:lnTo>
                  <a:cubicBezTo>
                    <a:pt x="20334" y="18590"/>
                    <a:pt x="19482" y="19803"/>
                    <a:pt x="18437" y="19803"/>
                  </a:cubicBezTo>
                  <a:lnTo>
                    <a:pt x="3163" y="19803"/>
                  </a:lnTo>
                  <a:cubicBezTo>
                    <a:pt x="2117" y="19803"/>
                    <a:pt x="1266" y="18590"/>
                    <a:pt x="1266" y="17101"/>
                  </a:cubicBezTo>
                  <a:lnTo>
                    <a:pt x="1266" y="4502"/>
                  </a:lnTo>
                  <a:cubicBezTo>
                    <a:pt x="1266" y="3013"/>
                    <a:pt x="2117" y="1800"/>
                    <a:pt x="3163" y="1800"/>
                  </a:cubicBezTo>
                  <a:close/>
                  <a:moveTo>
                    <a:pt x="3163" y="0"/>
                  </a:moveTo>
                  <a:cubicBezTo>
                    <a:pt x="1418" y="0"/>
                    <a:pt x="0" y="2020"/>
                    <a:pt x="0" y="4502"/>
                  </a:cubicBezTo>
                  <a:lnTo>
                    <a:pt x="0" y="17101"/>
                  </a:lnTo>
                  <a:cubicBezTo>
                    <a:pt x="0" y="19583"/>
                    <a:pt x="1418" y="21600"/>
                    <a:pt x="3163" y="21600"/>
                  </a:cubicBezTo>
                  <a:lnTo>
                    <a:pt x="18437" y="21600"/>
                  </a:lnTo>
                  <a:cubicBezTo>
                    <a:pt x="20181" y="21600"/>
                    <a:pt x="21600" y="19583"/>
                    <a:pt x="21600" y="17101"/>
                  </a:cubicBezTo>
                  <a:lnTo>
                    <a:pt x="21600" y="4502"/>
                  </a:lnTo>
                  <a:cubicBezTo>
                    <a:pt x="21600" y="2020"/>
                    <a:pt x="20181" y="0"/>
                    <a:pt x="18437"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02" name="Google Shape;1235;p111"/>
            <p:cNvSpPr/>
            <p:nvPr/>
          </p:nvSpPr>
          <p:spPr>
            <a:xfrm>
              <a:off x="276770" y="124736"/>
              <a:ext cx="211765" cy="249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1" y="5051"/>
                  </a:moveTo>
                  <a:lnTo>
                    <a:pt x="15367" y="10803"/>
                  </a:lnTo>
                  <a:lnTo>
                    <a:pt x="4321" y="16552"/>
                  </a:lnTo>
                  <a:lnTo>
                    <a:pt x="4321" y="5051"/>
                  </a:lnTo>
                  <a:close/>
                  <a:moveTo>
                    <a:pt x="2159" y="0"/>
                  </a:moveTo>
                  <a:cubicBezTo>
                    <a:pt x="1801" y="0"/>
                    <a:pt x="1439" y="77"/>
                    <a:pt x="1111" y="227"/>
                  </a:cubicBezTo>
                  <a:cubicBezTo>
                    <a:pt x="424" y="547"/>
                    <a:pt x="0" y="1147"/>
                    <a:pt x="0" y="1805"/>
                  </a:cubicBezTo>
                  <a:lnTo>
                    <a:pt x="0" y="19798"/>
                  </a:lnTo>
                  <a:cubicBezTo>
                    <a:pt x="0" y="20453"/>
                    <a:pt x="424" y="21056"/>
                    <a:pt x="1111" y="21376"/>
                  </a:cubicBezTo>
                  <a:cubicBezTo>
                    <a:pt x="1432" y="21523"/>
                    <a:pt x="1794" y="21600"/>
                    <a:pt x="2155" y="21600"/>
                  </a:cubicBezTo>
                  <a:cubicBezTo>
                    <a:pt x="2554" y="21600"/>
                    <a:pt x="2952" y="21511"/>
                    <a:pt x="3303" y="21326"/>
                  </a:cubicBezTo>
                  <a:lnTo>
                    <a:pt x="20589" y="12328"/>
                  </a:lnTo>
                  <a:cubicBezTo>
                    <a:pt x="21216" y="11999"/>
                    <a:pt x="21600" y="11418"/>
                    <a:pt x="21600" y="10800"/>
                  </a:cubicBezTo>
                  <a:cubicBezTo>
                    <a:pt x="21600" y="10179"/>
                    <a:pt x="21216" y="9601"/>
                    <a:pt x="20589" y="9275"/>
                  </a:cubicBezTo>
                  <a:lnTo>
                    <a:pt x="3303" y="277"/>
                  </a:lnTo>
                  <a:cubicBezTo>
                    <a:pt x="2952" y="92"/>
                    <a:pt x="2557" y="0"/>
                    <a:pt x="2159"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sp>
        <p:nvSpPr>
          <p:cNvPr id="1304" name="Google Shape;1236;p111"/>
          <p:cNvSpPr/>
          <p:nvPr/>
        </p:nvSpPr>
        <p:spPr>
          <a:xfrm>
            <a:off x="1170374" y="3206245"/>
            <a:ext cx="916212" cy="825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77" y="1347"/>
                </a:moveTo>
                <a:lnTo>
                  <a:pt x="12777" y="3174"/>
                </a:lnTo>
                <a:cubicBezTo>
                  <a:pt x="12199" y="3608"/>
                  <a:pt x="11475" y="3848"/>
                  <a:pt x="10849" y="3848"/>
                </a:cubicBezTo>
                <a:cubicBezTo>
                  <a:pt x="10125" y="3848"/>
                  <a:pt x="9450" y="3608"/>
                  <a:pt x="8919" y="3174"/>
                </a:cubicBezTo>
                <a:lnTo>
                  <a:pt x="8919" y="1347"/>
                </a:lnTo>
                <a:close/>
                <a:moveTo>
                  <a:pt x="7569" y="1251"/>
                </a:moveTo>
                <a:lnTo>
                  <a:pt x="7569" y="4474"/>
                </a:lnTo>
                <a:cubicBezTo>
                  <a:pt x="7569" y="6686"/>
                  <a:pt x="5883" y="8563"/>
                  <a:pt x="3760" y="8852"/>
                </a:cubicBezTo>
                <a:cubicBezTo>
                  <a:pt x="4580" y="8082"/>
                  <a:pt x="5063" y="6928"/>
                  <a:pt x="5063" y="5724"/>
                </a:cubicBezTo>
                <a:lnTo>
                  <a:pt x="5063" y="3174"/>
                </a:lnTo>
                <a:cubicBezTo>
                  <a:pt x="5063" y="2839"/>
                  <a:pt x="4726" y="2550"/>
                  <a:pt x="4437" y="2550"/>
                </a:cubicBezTo>
                <a:cubicBezTo>
                  <a:pt x="4098" y="2550"/>
                  <a:pt x="3760" y="2839"/>
                  <a:pt x="3760" y="3174"/>
                </a:cubicBezTo>
                <a:lnTo>
                  <a:pt x="3760" y="5724"/>
                </a:lnTo>
                <a:cubicBezTo>
                  <a:pt x="3760" y="7216"/>
                  <a:pt x="2700" y="8563"/>
                  <a:pt x="1253" y="8803"/>
                </a:cubicBezTo>
                <a:lnTo>
                  <a:pt x="1253" y="1251"/>
                </a:lnTo>
                <a:close/>
                <a:moveTo>
                  <a:pt x="20347" y="1251"/>
                </a:moveTo>
                <a:lnTo>
                  <a:pt x="20347" y="8803"/>
                </a:lnTo>
                <a:cubicBezTo>
                  <a:pt x="18900" y="8467"/>
                  <a:pt x="17840" y="7216"/>
                  <a:pt x="17840" y="5724"/>
                </a:cubicBezTo>
                <a:lnTo>
                  <a:pt x="17840" y="3174"/>
                </a:lnTo>
                <a:cubicBezTo>
                  <a:pt x="17840" y="2839"/>
                  <a:pt x="17502" y="2550"/>
                  <a:pt x="17212" y="2550"/>
                </a:cubicBezTo>
                <a:cubicBezTo>
                  <a:pt x="16876" y="2550"/>
                  <a:pt x="16537" y="2839"/>
                  <a:pt x="16537" y="3174"/>
                </a:cubicBezTo>
                <a:lnTo>
                  <a:pt x="16537" y="5724"/>
                </a:lnTo>
                <a:cubicBezTo>
                  <a:pt x="16537" y="6928"/>
                  <a:pt x="17020" y="8082"/>
                  <a:pt x="17840" y="8852"/>
                </a:cubicBezTo>
                <a:cubicBezTo>
                  <a:pt x="15670" y="8563"/>
                  <a:pt x="14031" y="6686"/>
                  <a:pt x="14031" y="4425"/>
                </a:cubicBezTo>
                <a:lnTo>
                  <a:pt x="14031" y="1251"/>
                </a:lnTo>
                <a:close/>
                <a:moveTo>
                  <a:pt x="12681" y="4617"/>
                </a:moveTo>
                <a:cubicBezTo>
                  <a:pt x="12777" y="6928"/>
                  <a:pt x="14272" y="8899"/>
                  <a:pt x="16297" y="9765"/>
                </a:cubicBezTo>
                <a:lnTo>
                  <a:pt x="14851" y="12700"/>
                </a:lnTo>
                <a:lnTo>
                  <a:pt x="6751" y="12700"/>
                </a:lnTo>
                <a:lnTo>
                  <a:pt x="5304" y="9765"/>
                </a:lnTo>
                <a:cubicBezTo>
                  <a:pt x="7280" y="8899"/>
                  <a:pt x="8775" y="6975"/>
                  <a:pt x="8823" y="4617"/>
                </a:cubicBezTo>
                <a:cubicBezTo>
                  <a:pt x="9450" y="4955"/>
                  <a:pt x="10125" y="5051"/>
                  <a:pt x="10753" y="5051"/>
                </a:cubicBezTo>
                <a:cubicBezTo>
                  <a:pt x="11427" y="5051"/>
                  <a:pt x="12102" y="4859"/>
                  <a:pt x="12681" y="4617"/>
                </a:cubicBezTo>
                <a:close/>
                <a:moveTo>
                  <a:pt x="20347" y="10102"/>
                </a:moveTo>
                <a:lnTo>
                  <a:pt x="20347" y="16115"/>
                </a:lnTo>
                <a:cubicBezTo>
                  <a:pt x="20154" y="16308"/>
                  <a:pt x="19914" y="16404"/>
                  <a:pt x="19672" y="16404"/>
                </a:cubicBezTo>
                <a:cubicBezTo>
                  <a:pt x="19382" y="16404"/>
                  <a:pt x="19142" y="16308"/>
                  <a:pt x="18949" y="16019"/>
                </a:cubicBezTo>
                <a:cubicBezTo>
                  <a:pt x="18562" y="15395"/>
                  <a:pt x="17887" y="15057"/>
                  <a:pt x="17165" y="15057"/>
                </a:cubicBezTo>
                <a:cubicBezTo>
                  <a:pt x="16441" y="15057"/>
                  <a:pt x="15766" y="15395"/>
                  <a:pt x="15333" y="16019"/>
                </a:cubicBezTo>
                <a:cubicBezTo>
                  <a:pt x="15237" y="16260"/>
                  <a:pt x="14995" y="16357"/>
                  <a:pt x="14706" y="16357"/>
                </a:cubicBezTo>
                <a:lnTo>
                  <a:pt x="14369" y="16357"/>
                </a:lnTo>
                <a:lnTo>
                  <a:pt x="17598" y="10102"/>
                </a:lnTo>
                <a:close/>
                <a:moveTo>
                  <a:pt x="4002" y="10102"/>
                </a:moveTo>
                <a:lnTo>
                  <a:pt x="7136" y="16404"/>
                </a:lnTo>
                <a:lnTo>
                  <a:pt x="6847" y="16404"/>
                </a:lnTo>
                <a:cubicBezTo>
                  <a:pt x="6605" y="16357"/>
                  <a:pt x="6365" y="16211"/>
                  <a:pt x="6172" y="16068"/>
                </a:cubicBezTo>
                <a:cubicBezTo>
                  <a:pt x="5786" y="15442"/>
                  <a:pt x="5112" y="15104"/>
                  <a:pt x="4388" y="15104"/>
                </a:cubicBezTo>
                <a:cubicBezTo>
                  <a:pt x="3664" y="15104"/>
                  <a:pt x="2989" y="15442"/>
                  <a:pt x="2556" y="16068"/>
                </a:cubicBezTo>
                <a:cubicBezTo>
                  <a:pt x="2410" y="16308"/>
                  <a:pt x="2170" y="16453"/>
                  <a:pt x="1832" y="16453"/>
                </a:cubicBezTo>
                <a:cubicBezTo>
                  <a:pt x="1592" y="16453"/>
                  <a:pt x="1350" y="16357"/>
                  <a:pt x="1206" y="16164"/>
                </a:cubicBezTo>
                <a:lnTo>
                  <a:pt x="1206" y="10102"/>
                </a:lnTo>
                <a:close/>
                <a:moveTo>
                  <a:pt x="14176" y="13999"/>
                </a:moveTo>
                <a:lnTo>
                  <a:pt x="12874" y="16453"/>
                </a:lnTo>
                <a:cubicBezTo>
                  <a:pt x="12777" y="16692"/>
                  <a:pt x="12825" y="17030"/>
                  <a:pt x="13018" y="17173"/>
                </a:cubicBezTo>
                <a:cubicBezTo>
                  <a:pt x="13452" y="17558"/>
                  <a:pt x="13934" y="17751"/>
                  <a:pt x="14465" y="17751"/>
                </a:cubicBezTo>
                <a:cubicBezTo>
                  <a:pt x="15188" y="17751"/>
                  <a:pt x="15863" y="17366"/>
                  <a:pt x="16248" y="16789"/>
                </a:cubicBezTo>
                <a:cubicBezTo>
                  <a:pt x="16441" y="16549"/>
                  <a:pt x="16683" y="16357"/>
                  <a:pt x="16972" y="16357"/>
                </a:cubicBezTo>
                <a:cubicBezTo>
                  <a:pt x="17309" y="16357"/>
                  <a:pt x="17551" y="16453"/>
                  <a:pt x="17694" y="16789"/>
                </a:cubicBezTo>
                <a:cubicBezTo>
                  <a:pt x="18129" y="17366"/>
                  <a:pt x="18804" y="17751"/>
                  <a:pt x="19528" y="17751"/>
                </a:cubicBezTo>
                <a:cubicBezTo>
                  <a:pt x="19768" y="17751"/>
                  <a:pt x="20010" y="17654"/>
                  <a:pt x="20203" y="17607"/>
                </a:cubicBezTo>
                <a:lnTo>
                  <a:pt x="20203" y="20301"/>
                </a:lnTo>
                <a:lnTo>
                  <a:pt x="1253" y="20301"/>
                </a:lnTo>
                <a:lnTo>
                  <a:pt x="1253" y="17607"/>
                </a:lnTo>
                <a:cubicBezTo>
                  <a:pt x="1495" y="17654"/>
                  <a:pt x="1688" y="17751"/>
                  <a:pt x="1928" y="17751"/>
                </a:cubicBezTo>
                <a:cubicBezTo>
                  <a:pt x="2652" y="17751"/>
                  <a:pt x="3278" y="17366"/>
                  <a:pt x="3713" y="16789"/>
                </a:cubicBezTo>
                <a:cubicBezTo>
                  <a:pt x="3906" y="16549"/>
                  <a:pt x="4146" y="16357"/>
                  <a:pt x="4437" y="16357"/>
                </a:cubicBezTo>
                <a:cubicBezTo>
                  <a:pt x="4726" y="16357"/>
                  <a:pt x="4966" y="16453"/>
                  <a:pt x="5159" y="16789"/>
                </a:cubicBezTo>
                <a:cubicBezTo>
                  <a:pt x="5594" y="17366"/>
                  <a:pt x="6268" y="17751"/>
                  <a:pt x="6991" y="17751"/>
                </a:cubicBezTo>
                <a:cubicBezTo>
                  <a:pt x="7522" y="17751"/>
                  <a:pt x="8051" y="17558"/>
                  <a:pt x="8437" y="17173"/>
                </a:cubicBezTo>
                <a:cubicBezTo>
                  <a:pt x="8582" y="17030"/>
                  <a:pt x="8679" y="16692"/>
                  <a:pt x="8533" y="16453"/>
                </a:cubicBezTo>
                <a:lnTo>
                  <a:pt x="7280" y="13999"/>
                </a:lnTo>
                <a:close/>
                <a:moveTo>
                  <a:pt x="627" y="0"/>
                </a:moveTo>
                <a:cubicBezTo>
                  <a:pt x="289" y="0"/>
                  <a:pt x="0" y="289"/>
                  <a:pt x="0" y="673"/>
                </a:cubicBezTo>
                <a:lnTo>
                  <a:pt x="0" y="20927"/>
                </a:lnTo>
                <a:cubicBezTo>
                  <a:pt x="0" y="21311"/>
                  <a:pt x="289" y="21600"/>
                  <a:pt x="627" y="21600"/>
                </a:cubicBezTo>
                <a:lnTo>
                  <a:pt x="20974" y="21600"/>
                </a:lnTo>
                <a:cubicBezTo>
                  <a:pt x="21311" y="21600"/>
                  <a:pt x="21600" y="21311"/>
                  <a:pt x="21600" y="20927"/>
                </a:cubicBezTo>
                <a:lnTo>
                  <a:pt x="21600" y="673"/>
                </a:lnTo>
                <a:cubicBezTo>
                  <a:pt x="21600" y="289"/>
                  <a:pt x="21311" y="0"/>
                  <a:pt x="20974" y="0"/>
                </a:cubicBezTo>
                <a:close/>
              </a:path>
            </a:pathLst>
          </a:custGeom>
          <a:solidFill>
            <a:srgbClr val="000000"/>
          </a:solidFill>
          <a:ln w="12700">
            <a:miter lim="400000"/>
          </a:ln>
        </p:spPr>
        <p:txBody>
          <a:bodyPr lIns="0" tIns="0" rIns="0" bIns="0" anchor="ctr"/>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2" name="Google Shape;291;p49" descr="Google Shape;291;p49"/>
          <p:cNvPicPr>
            <a:picLocks noChangeAspect="1"/>
          </p:cNvPicPr>
          <p:nvPr/>
        </p:nvPicPr>
        <p:blipFill>
          <a:blip r:embed="rId2">
            <a:extLst/>
          </a:blip>
          <a:srcRect l="0" t="0" r="0" b="6672"/>
          <a:stretch>
            <a:fillRect/>
          </a:stretch>
        </p:blipFill>
        <p:spPr>
          <a:xfrm>
            <a:off x="902608" y="3882949"/>
            <a:ext cx="838630" cy="877613"/>
          </a:xfrm>
          <a:prstGeom prst="rect">
            <a:avLst/>
          </a:prstGeom>
          <a:ln w="12700">
            <a:miter lim="400000"/>
          </a:ln>
        </p:spPr>
      </p:pic>
      <p:pic>
        <p:nvPicPr>
          <p:cNvPr id="463" name="Google Shape;292;p49" descr="Google Shape;292;p49"/>
          <p:cNvPicPr>
            <a:picLocks noChangeAspect="1"/>
          </p:cNvPicPr>
          <p:nvPr/>
        </p:nvPicPr>
        <p:blipFill>
          <a:blip r:embed="rId3">
            <a:extLst/>
          </a:blip>
          <a:srcRect l="7064" t="4964" r="39419" b="37111"/>
          <a:stretch>
            <a:fillRect/>
          </a:stretch>
        </p:blipFill>
        <p:spPr>
          <a:xfrm>
            <a:off x="1330688" y="1370025"/>
            <a:ext cx="838629" cy="876923"/>
          </a:xfrm>
          <a:prstGeom prst="rect">
            <a:avLst/>
          </a:prstGeom>
          <a:ln w="12700">
            <a:miter lim="400000"/>
          </a:ln>
        </p:spPr>
      </p:pic>
      <p:pic>
        <p:nvPicPr>
          <p:cNvPr id="464" name="Google Shape;293;p49" descr="Google Shape;293;p49"/>
          <p:cNvPicPr>
            <a:picLocks noChangeAspect="1"/>
          </p:cNvPicPr>
          <p:nvPr/>
        </p:nvPicPr>
        <p:blipFill>
          <a:blip r:embed="rId4">
            <a:extLst/>
          </a:blip>
          <a:srcRect l="13165" t="0" r="18761" b="26317"/>
          <a:stretch>
            <a:fillRect/>
          </a:stretch>
        </p:blipFill>
        <p:spPr>
          <a:xfrm>
            <a:off x="293925" y="1369675"/>
            <a:ext cx="838627" cy="876922"/>
          </a:xfrm>
          <a:prstGeom prst="rect">
            <a:avLst/>
          </a:prstGeom>
          <a:ln w="12700">
            <a:miter lim="400000"/>
          </a:ln>
        </p:spPr>
      </p:pic>
      <p:pic>
        <p:nvPicPr>
          <p:cNvPr id="465" name="Google Shape;294;p49" descr="Google Shape;294;p49"/>
          <p:cNvPicPr>
            <a:picLocks noChangeAspect="1"/>
          </p:cNvPicPr>
          <p:nvPr/>
        </p:nvPicPr>
        <p:blipFill>
          <a:blip r:embed="rId5">
            <a:extLst/>
          </a:blip>
          <a:srcRect l="10153" t="21284" r="19089" b="21284"/>
          <a:stretch>
            <a:fillRect/>
          </a:stretch>
        </p:blipFill>
        <p:spPr>
          <a:xfrm>
            <a:off x="2367452" y="1369675"/>
            <a:ext cx="838625" cy="876931"/>
          </a:xfrm>
          <a:prstGeom prst="rect">
            <a:avLst/>
          </a:prstGeom>
          <a:ln w="12700">
            <a:miter lim="400000"/>
          </a:ln>
        </p:spPr>
      </p:pic>
      <p:sp>
        <p:nvSpPr>
          <p:cNvPr id="466" name="Google Shape;295;p49"/>
          <p:cNvSpPr/>
          <p:nvPr/>
        </p:nvSpPr>
        <p:spPr>
          <a:xfrm>
            <a:off x="312358" y="2938234"/>
            <a:ext cx="838500" cy="609601"/>
          </a:xfrm>
          <a:prstGeom prst="rect">
            <a:avLst/>
          </a:prstGeom>
          <a:solidFill>
            <a:srgbClr val="E9EDF3"/>
          </a:solidFill>
          <a:ln>
            <a:solidFill>
              <a:srgbClr val="68728D"/>
            </a:solidFill>
          </a:ln>
        </p:spPr>
        <p:txBody>
          <a:bodyPr lIns="0" tIns="0" rIns="0" bIns="0" anchor="ctr"/>
          <a:lstStyle/>
          <a:p>
            <a:pPr/>
          </a:p>
        </p:txBody>
      </p:sp>
      <p:sp>
        <p:nvSpPr>
          <p:cNvPr id="467" name="Google Shape;296;p49"/>
          <p:cNvSpPr/>
          <p:nvPr/>
        </p:nvSpPr>
        <p:spPr>
          <a:xfrm>
            <a:off x="2404797" y="2938233"/>
            <a:ext cx="838501" cy="609601"/>
          </a:xfrm>
          <a:prstGeom prst="rect">
            <a:avLst/>
          </a:prstGeom>
          <a:solidFill>
            <a:srgbClr val="E9EDF3"/>
          </a:solidFill>
          <a:ln>
            <a:solidFill>
              <a:srgbClr val="68728D"/>
            </a:solidFill>
          </a:ln>
        </p:spPr>
        <p:txBody>
          <a:bodyPr lIns="0" tIns="0" rIns="0" bIns="0" anchor="ctr"/>
          <a:lstStyle/>
          <a:p>
            <a:pPr/>
          </a:p>
        </p:txBody>
      </p:sp>
      <p:sp>
        <p:nvSpPr>
          <p:cNvPr id="468" name="Google Shape;297;p49"/>
          <p:cNvSpPr txBox="1"/>
          <p:nvPr/>
        </p:nvSpPr>
        <p:spPr>
          <a:xfrm>
            <a:off x="902608" y="4801519"/>
            <a:ext cx="838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Marco</a:t>
            </a:r>
          </a:p>
        </p:txBody>
      </p:sp>
      <p:sp>
        <p:nvSpPr>
          <p:cNvPr id="469" name="Google Shape;298;p49"/>
          <p:cNvSpPr txBox="1"/>
          <p:nvPr/>
        </p:nvSpPr>
        <p:spPr>
          <a:xfrm>
            <a:off x="293925" y="2300943"/>
            <a:ext cx="83850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600">
                <a:solidFill>
                  <a:srgbClr val="252831"/>
                </a:solidFill>
                <a:latin typeface="Montserrat"/>
                <a:ea typeface="Montserrat"/>
                <a:cs typeface="Montserrat"/>
                <a:sym typeface="Montserrat"/>
              </a:defRPr>
            </a:lvl1pPr>
          </a:lstStyle>
          <a:p>
            <a:pPr/>
            <a:r>
              <a:t>Kawena</a:t>
            </a:r>
          </a:p>
        </p:txBody>
      </p:sp>
      <p:sp>
        <p:nvSpPr>
          <p:cNvPr id="470" name="Google Shape;299;p49"/>
          <p:cNvSpPr txBox="1"/>
          <p:nvPr/>
        </p:nvSpPr>
        <p:spPr>
          <a:xfrm>
            <a:off x="2040030" y="4774054"/>
            <a:ext cx="838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Jerry</a:t>
            </a:r>
          </a:p>
        </p:txBody>
      </p:sp>
      <p:grpSp>
        <p:nvGrpSpPr>
          <p:cNvPr id="473" name="Google Shape;300;p49"/>
          <p:cNvGrpSpPr/>
          <p:nvPr/>
        </p:nvGrpSpPr>
        <p:grpSpPr>
          <a:xfrm>
            <a:off x="302213" y="3555495"/>
            <a:ext cx="838501" cy="254001"/>
            <a:chOff x="0" y="0"/>
            <a:chExt cx="838499" cy="254000"/>
          </a:xfrm>
        </p:grpSpPr>
        <p:sp>
          <p:nvSpPr>
            <p:cNvPr id="471" name="Rectangle"/>
            <p:cNvSpPr/>
            <p:nvPr/>
          </p:nvSpPr>
          <p:spPr>
            <a:xfrm>
              <a:off x="0" y="26001"/>
              <a:ext cx="838500" cy="228000"/>
            </a:xfrm>
            <a:prstGeom prst="rect">
              <a:avLst/>
            </a:prstGeom>
            <a:solidFill>
              <a:srgbClr val="FFFFFF"/>
            </a:solidFill>
            <a:ln w="12700" cap="flat">
              <a:noFill/>
              <a:miter lim="400000"/>
            </a:ln>
            <a:effectLst/>
          </p:spPr>
          <p:txBody>
            <a:bodyPr wrap="square" lIns="0" tIns="0" rIns="0" bIns="0" numCol="1" anchor="b">
              <a:noAutofit/>
            </a:bodyPr>
            <a:lstStyle/>
            <a:p>
              <a:pPr algn="ctr">
                <a:defRPr sz="1700">
                  <a:solidFill>
                    <a:srgbClr val="252831"/>
                  </a:solidFill>
                  <a:latin typeface="Montserrat"/>
                  <a:ea typeface="Montserrat"/>
                  <a:cs typeface="Montserrat"/>
                  <a:sym typeface="Montserrat"/>
                </a:defRPr>
              </a:pPr>
            </a:p>
          </p:txBody>
        </p:sp>
        <p:sp>
          <p:nvSpPr>
            <p:cNvPr id="472" name="Polina"/>
            <p:cNvSpPr txBox="1"/>
            <p:nvPr/>
          </p:nvSpPr>
          <p:spPr>
            <a:xfrm>
              <a:off x="0" y="0"/>
              <a:ext cx="838500"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a:defRPr sz="1700">
                  <a:solidFill>
                    <a:srgbClr val="252831"/>
                  </a:solidFill>
                  <a:latin typeface="Montserrat"/>
                  <a:ea typeface="Montserrat"/>
                  <a:cs typeface="Montserrat"/>
                  <a:sym typeface="Montserrat"/>
                </a:defRPr>
              </a:lvl1pPr>
            </a:lstStyle>
            <a:p>
              <a:pPr/>
              <a:r>
                <a:t>Polina</a:t>
              </a:r>
            </a:p>
          </p:txBody>
        </p:sp>
      </p:grpSp>
      <p:sp>
        <p:nvSpPr>
          <p:cNvPr id="474" name="Google Shape;301;p49"/>
          <p:cNvSpPr txBox="1"/>
          <p:nvPr/>
        </p:nvSpPr>
        <p:spPr>
          <a:xfrm>
            <a:off x="1330689" y="2288243"/>
            <a:ext cx="838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Justin</a:t>
            </a:r>
          </a:p>
        </p:txBody>
      </p:sp>
      <p:sp>
        <p:nvSpPr>
          <p:cNvPr id="475" name="Google Shape;302;p49"/>
          <p:cNvSpPr txBox="1"/>
          <p:nvPr/>
        </p:nvSpPr>
        <p:spPr>
          <a:xfrm>
            <a:off x="1374064" y="3555495"/>
            <a:ext cx="838500"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Junryl</a:t>
            </a:r>
          </a:p>
        </p:txBody>
      </p:sp>
      <p:grpSp>
        <p:nvGrpSpPr>
          <p:cNvPr id="478" name="Google Shape;303;p49"/>
          <p:cNvGrpSpPr/>
          <p:nvPr/>
        </p:nvGrpSpPr>
        <p:grpSpPr>
          <a:xfrm>
            <a:off x="2404801" y="3555495"/>
            <a:ext cx="838501" cy="254001"/>
            <a:chOff x="0" y="0"/>
            <a:chExt cx="838499" cy="254000"/>
          </a:xfrm>
        </p:grpSpPr>
        <p:sp>
          <p:nvSpPr>
            <p:cNvPr id="476" name="Rectangle"/>
            <p:cNvSpPr/>
            <p:nvPr/>
          </p:nvSpPr>
          <p:spPr>
            <a:xfrm>
              <a:off x="0" y="26001"/>
              <a:ext cx="838500" cy="228000"/>
            </a:xfrm>
            <a:prstGeom prst="rect">
              <a:avLst/>
            </a:prstGeom>
            <a:solidFill>
              <a:srgbClr val="FFFFFF"/>
            </a:solidFill>
            <a:ln w="12700" cap="flat">
              <a:noFill/>
              <a:miter lim="400000"/>
            </a:ln>
            <a:effectLst/>
          </p:spPr>
          <p:txBody>
            <a:bodyPr wrap="square" lIns="0" tIns="0" rIns="0" bIns="0" numCol="1" anchor="b">
              <a:noAutofit/>
            </a:bodyPr>
            <a:lstStyle/>
            <a:p>
              <a:pPr algn="ctr">
                <a:defRPr sz="1700">
                  <a:solidFill>
                    <a:srgbClr val="252831"/>
                  </a:solidFill>
                  <a:latin typeface="Montserrat"/>
                  <a:ea typeface="Montserrat"/>
                  <a:cs typeface="Montserrat"/>
                  <a:sym typeface="Montserrat"/>
                </a:defRPr>
              </a:pPr>
            </a:p>
          </p:txBody>
        </p:sp>
        <p:sp>
          <p:nvSpPr>
            <p:cNvPr id="477" name="Marisa"/>
            <p:cNvSpPr txBox="1"/>
            <p:nvPr/>
          </p:nvSpPr>
          <p:spPr>
            <a:xfrm>
              <a:off x="0" y="0"/>
              <a:ext cx="838500"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a:defRPr sz="1700">
                  <a:solidFill>
                    <a:srgbClr val="252831"/>
                  </a:solidFill>
                  <a:latin typeface="Montserrat"/>
                  <a:ea typeface="Montserrat"/>
                  <a:cs typeface="Montserrat"/>
                  <a:sym typeface="Montserrat"/>
                </a:defRPr>
              </a:lvl1pPr>
            </a:lstStyle>
            <a:p>
              <a:pPr/>
              <a:r>
                <a:t>Marisa</a:t>
              </a:r>
            </a:p>
          </p:txBody>
        </p:sp>
      </p:grpSp>
      <p:sp>
        <p:nvSpPr>
          <p:cNvPr id="479" name="Google Shape;304;p49"/>
          <p:cNvSpPr txBox="1"/>
          <p:nvPr/>
        </p:nvSpPr>
        <p:spPr>
          <a:xfrm>
            <a:off x="2367452" y="2313643"/>
            <a:ext cx="838501" cy="228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500">
                <a:solidFill>
                  <a:srgbClr val="252831"/>
                </a:solidFill>
                <a:latin typeface="Montserrat"/>
                <a:ea typeface="Montserrat"/>
                <a:cs typeface="Montserrat"/>
                <a:sym typeface="Montserrat"/>
              </a:defRPr>
            </a:lvl1pPr>
          </a:lstStyle>
          <a:p>
            <a:pPr/>
            <a:r>
              <a:t>Michelle</a:t>
            </a:r>
          </a:p>
        </p:txBody>
      </p:sp>
      <p:pic>
        <p:nvPicPr>
          <p:cNvPr id="480" name="Google Shape;305;p49" descr="Google Shape;305;p49"/>
          <p:cNvPicPr>
            <a:picLocks noChangeAspect="1"/>
          </p:cNvPicPr>
          <p:nvPr/>
        </p:nvPicPr>
        <p:blipFill>
          <a:blip r:embed="rId6">
            <a:extLst/>
          </a:blip>
          <a:srcRect l="6400" t="4495" r="6400" b="4504"/>
          <a:stretch>
            <a:fillRect/>
          </a:stretch>
        </p:blipFill>
        <p:spPr>
          <a:xfrm>
            <a:off x="2037438" y="3889312"/>
            <a:ext cx="841219" cy="876925"/>
          </a:xfrm>
          <a:prstGeom prst="rect">
            <a:avLst/>
          </a:prstGeom>
          <a:ln w="12700">
            <a:miter lim="400000"/>
          </a:ln>
        </p:spPr>
      </p:pic>
      <p:pic>
        <p:nvPicPr>
          <p:cNvPr id="481" name="Google Shape;306;p49" descr="Google Shape;306;p49"/>
          <p:cNvPicPr>
            <a:picLocks noChangeAspect="1"/>
          </p:cNvPicPr>
          <p:nvPr/>
        </p:nvPicPr>
        <p:blipFill>
          <a:blip r:embed="rId7">
            <a:extLst/>
          </a:blip>
          <a:srcRect l="24018" t="0" r="10873" b="29755"/>
          <a:stretch>
            <a:fillRect/>
          </a:stretch>
        </p:blipFill>
        <p:spPr>
          <a:xfrm>
            <a:off x="1375351" y="2670763"/>
            <a:ext cx="838634" cy="876905"/>
          </a:xfrm>
          <a:prstGeom prst="rect">
            <a:avLst/>
          </a:prstGeom>
          <a:ln w="12700">
            <a:miter lim="400000"/>
          </a:ln>
        </p:spPr>
      </p:pic>
      <p:pic>
        <p:nvPicPr>
          <p:cNvPr id="482" name="Google Shape;307;p49" descr="Google Shape;307;p49"/>
          <p:cNvPicPr>
            <a:picLocks noChangeAspect="1"/>
          </p:cNvPicPr>
          <p:nvPr/>
        </p:nvPicPr>
        <p:blipFill>
          <a:blip r:embed="rId8">
            <a:extLst/>
          </a:blip>
          <a:srcRect l="10452" t="0" r="19539" b="31299"/>
          <a:stretch>
            <a:fillRect/>
          </a:stretch>
        </p:blipFill>
        <p:spPr>
          <a:xfrm>
            <a:off x="312356" y="2670755"/>
            <a:ext cx="838627" cy="877615"/>
          </a:xfrm>
          <a:prstGeom prst="rect">
            <a:avLst/>
          </a:prstGeom>
          <a:ln w="12700">
            <a:miter lim="400000"/>
          </a:ln>
        </p:spPr>
      </p:pic>
      <p:pic>
        <p:nvPicPr>
          <p:cNvPr id="483" name="Google Shape;308;p49" descr="Google Shape;308;p49"/>
          <p:cNvPicPr>
            <a:picLocks noChangeAspect="1"/>
          </p:cNvPicPr>
          <p:nvPr/>
        </p:nvPicPr>
        <p:blipFill>
          <a:blip r:embed="rId9">
            <a:extLst/>
          </a:blip>
          <a:srcRect l="20594" t="3424" r="10248" b="33284"/>
          <a:stretch>
            <a:fillRect/>
          </a:stretch>
        </p:blipFill>
        <p:spPr>
          <a:xfrm>
            <a:off x="2404821" y="2670755"/>
            <a:ext cx="841230" cy="876922"/>
          </a:xfrm>
          <a:prstGeom prst="rect">
            <a:avLst/>
          </a:prstGeom>
          <a:ln w="12700">
            <a:miter lim="400000"/>
          </a:ln>
        </p:spPr>
      </p:pic>
      <p:sp>
        <p:nvSpPr>
          <p:cNvPr id="484" name="Google Shape;309;p49"/>
          <p:cNvSpPr txBox="1"/>
          <p:nvPr>
            <p:ph type="title" idx="4294967295"/>
          </p:nvPr>
        </p:nvSpPr>
        <p:spPr>
          <a:xfrm>
            <a:off x="613649" y="844999"/>
            <a:ext cx="2490902" cy="435300"/>
          </a:xfrm>
          <a:prstGeom prst="rect">
            <a:avLst/>
          </a:prstGeom>
        </p:spPr>
        <p:txBody>
          <a:bodyPr/>
          <a:lstStyle>
            <a:lvl1pPr algn="ctr" defTabSz="740663">
              <a:defRPr sz="1620">
                <a:latin typeface="Reem Kufi"/>
                <a:ea typeface="Reem Kufi"/>
                <a:cs typeface="Reem Kufi"/>
                <a:sym typeface="Reem Kufi"/>
              </a:defRPr>
            </a:lvl1pPr>
          </a:lstStyle>
          <a:p>
            <a:pPr/>
            <a:r>
              <a:t>NEEDFINDING 1</a:t>
            </a:r>
          </a:p>
        </p:txBody>
      </p:sp>
      <p:pic>
        <p:nvPicPr>
          <p:cNvPr id="485" name="Google Shape;310;p49" descr="Google Shape;310;p49"/>
          <p:cNvPicPr>
            <a:picLocks noChangeAspect="1"/>
          </p:cNvPicPr>
          <p:nvPr/>
        </p:nvPicPr>
        <p:blipFill>
          <a:blip r:embed="rId10">
            <a:extLst/>
          </a:blip>
          <a:srcRect l="27258" t="0" r="29962" b="64272"/>
          <a:stretch>
            <a:fillRect/>
          </a:stretch>
        </p:blipFill>
        <p:spPr>
          <a:xfrm>
            <a:off x="4630163" y="1369673"/>
            <a:ext cx="856672" cy="877386"/>
          </a:xfrm>
          <a:prstGeom prst="rect">
            <a:avLst/>
          </a:prstGeom>
          <a:ln w="12700">
            <a:miter lim="400000"/>
          </a:ln>
        </p:spPr>
      </p:pic>
      <p:sp>
        <p:nvSpPr>
          <p:cNvPr id="486" name="Google Shape;311;p49"/>
          <p:cNvSpPr txBox="1"/>
          <p:nvPr/>
        </p:nvSpPr>
        <p:spPr>
          <a:xfrm>
            <a:off x="4630163" y="2288741"/>
            <a:ext cx="856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Nadin</a:t>
            </a:r>
          </a:p>
        </p:txBody>
      </p:sp>
      <p:pic>
        <p:nvPicPr>
          <p:cNvPr id="487" name="Google Shape;312;p49" descr="Google Shape;312;p49"/>
          <p:cNvPicPr>
            <a:picLocks noChangeAspect="1"/>
          </p:cNvPicPr>
          <p:nvPr/>
        </p:nvPicPr>
        <p:blipFill>
          <a:blip r:embed="rId11">
            <a:extLst/>
          </a:blip>
          <a:srcRect l="0" t="0" r="0" b="189"/>
          <a:stretch>
            <a:fillRect/>
          </a:stretch>
        </p:blipFill>
        <p:spPr>
          <a:xfrm>
            <a:off x="3624112" y="2671440"/>
            <a:ext cx="856669" cy="877388"/>
          </a:xfrm>
          <a:prstGeom prst="rect">
            <a:avLst/>
          </a:prstGeom>
          <a:ln w="12700">
            <a:miter lim="400000"/>
          </a:ln>
        </p:spPr>
      </p:pic>
      <p:sp>
        <p:nvSpPr>
          <p:cNvPr id="488" name="Google Shape;313;p49"/>
          <p:cNvSpPr txBox="1"/>
          <p:nvPr/>
        </p:nvSpPr>
        <p:spPr>
          <a:xfrm>
            <a:off x="3625441" y="3556660"/>
            <a:ext cx="856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Mitch</a:t>
            </a:r>
          </a:p>
        </p:txBody>
      </p:sp>
      <p:sp>
        <p:nvSpPr>
          <p:cNvPr id="489" name="Google Shape;314;p49"/>
          <p:cNvSpPr txBox="1"/>
          <p:nvPr/>
        </p:nvSpPr>
        <p:spPr>
          <a:xfrm>
            <a:off x="3558175" y="2327291"/>
            <a:ext cx="856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Stone</a:t>
            </a:r>
          </a:p>
        </p:txBody>
      </p:sp>
      <p:sp>
        <p:nvSpPr>
          <p:cNvPr id="490" name="Google Shape;315;p49"/>
          <p:cNvSpPr txBox="1"/>
          <p:nvPr/>
        </p:nvSpPr>
        <p:spPr>
          <a:xfrm>
            <a:off x="4652603" y="3556669"/>
            <a:ext cx="856502"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Sierra</a:t>
            </a:r>
          </a:p>
        </p:txBody>
      </p:sp>
      <p:sp>
        <p:nvSpPr>
          <p:cNvPr id="491" name="Google Shape;316;p49"/>
          <p:cNvSpPr txBox="1"/>
          <p:nvPr/>
        </p:nvSpPr>
        <p:spPr>
          <a:xfrm>
            <a:off x="3397149" y="845163"/>
            <a:ext cx="2490902" cy="4353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defTabSz="740663">
              <a:defRPr sz="1620">
                <a:latin typeface="Reem Kufi"/>
                <a:ea typeface="Reem Kufi"/>
                <a:cs typeface="Reem Kufi"/>
                <a:sym typeface="Reem Kufi"/>
              </a:defRPr>
            </a:lvl1pPr>
          </a:lstStyle>
          <a:p>
            <a:pPr/>
            <a:r>
              <a:t>NEEDFINDING 2</a:t>
            </a:r>
          </a:p>
        </p:txBody>
      </p:sp>
      <p:sp>
        <p:nvSpPr>
          <p:cNvPr id="492" name="Google Shape;317;p49"/>
          <p:cNvSpPr/>
          <p:nvPr/>
        </p:nvSpPr>
        <p:spPr>
          <a:xfrm>
            <a:off x="7042322" y="1370025"/>
            <a:ext cx="807601" cy="877801"/>
          </a:xfrm>
          <a:prstGeom prst="rect">
            <a:avLst/>
          </a:prstGeom>
          <a:solidFill>
            <a:srgbClr val="E9EDF3"/>
          </a:solidFill>
          <a:ln>
            <a:solidFill>
              <a:srgbClr val="000000"/>
            </a:solidFill>
          </a:ln>
        </p:spPr>
        <p:txBody>
          <a:bodyPr lIns="0" tIns="0" rIns="0" bIns="0" anchor="ctr"/>
          <a:lstStyle/>
          <a:p>
            <a:pPr/>
          </a:p>
        </p:txBody>
      </p:sp>
      <p:pic>
        <p:nvPicPr>
          <p:cNvPr id="493" name="Google Shape;318;p49" descr="Google Shape;318;p49"/>
          <p:cNvPicPr>
            <a:picLocks noChangeAspect="1"/>
          </p:cNvPicPr>
          <p:nvPr/>
        </p:nvPicPr>
        <p:blipFill>
          <a:blip r:embed="rId12">
            <a:extLst/>
          </a:blip>
          <a:srcRect l="11540" t="9721" r="15647" b="8726"/>
          <a:stretch>
            <a:fillRect/>
          </a:stretch>
        </p:blipFill>
        <p:spPr>
          <a:xfrm>
            <a:off x="7046958" y="1370465"/>
            <a:ext cx="807932" cy="877396"/>
          </a:xfrm>
          <a:prstGeom prst="rect">
            <a:avLst/>
          </a:prstGeom>
          <a:ln w="12700">
            <a:miter lim="400000"/>
          </a:ln>
        </p:spPr>
      </p:pic>
      <p:sp>
        <p:nvSpPr>
          <p:cNvPr id="494" name="Google Shape;319;p49"/>
          <p:cNvSpPr txBox="1"/>
          <p:nvPr/>
        </p:nvSpPr>
        <p:spPr>
          <a:xfrm>
            <a:off x="7017971" y="2258223"/>
            <a:ext cx="856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Wesley</a:t>
            </a:r>
          </a:p>
        </p:txBody>
      </p:sp>
      <p:sp>
        <p:nvSpPr>
          <p:cNvPr id="495" name="Google Shape;320;p49"/>
          <p:cNvSpPr txBox="1"/>
          <p:nvPr/>
        </p:nvSpPr>
        <p:spPr>
          <a:xfrm>
            <a:off x="6015361" y="2283631"/>
            <a:ext cx="856501" cy="228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500">
                <a:solidFill>
                  <a:srgbClr val="252831"/>
                </a:solidFill>
                <a:latin typeface="Montserrat"/>
                <a:ea typeface="Montserrat"/>
                <a:cs typeface="Montserrat"/>
                <a:sym typeface="Montserrat"/>
              </a:defRPr>
            </a:lvl1pPr>
          </a:lstStyle>
          <a:p>
            <a:pPr/>
            <a:r>
              <a:t>Andreley</a:t>
            </a:r>
          </a:p>
        </p:txBody>
      </p:sp>
      <p:sp>
        <p:nvSpPr>
          <p:cNvPr id="496" name="Google Shape;321;p49"/>
          <p:cNvSpPr txBox="1"/>
          <p:nvPr/>
        </p:nvSpPr>
        <p:spPr>
          <a:xfrm>
            <a:off x="7018360" y="3559706"/>
            <a:ext cx="856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Asante</a:t>
            </a:r>
          </a:p>
        </p:txBody>
      </p:sp>
      <p:sp>
        <p:nvSpPr>
          <p:cNvPr id="497" name="Google Shape;322;p49"/>
          <p:cNvSpPr txBox="1"/>
          <p:nvPr/>
        </p:nvSpPr>
        <p:spPr>
          <a:xfrm>
            <a:off x="6040011" y="3556681"/>
            <a:ext cx="856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Anil</a:t>
            </a:r>
          </a:p>
        </p:txBody>
      </p:sp>
      <p:sp>
        <p:nvSpPr>
          <p:cNvPr id="498" name="Google Shape;323;p49"/>
          <p:cNvSpPr txBox="1"/>
          <p:nvPr/>
        </p:nvSpPr>
        <p:spPr>
          <a:xfrm>
            <a:off x="6192849" y="845400"/>
            <a:ext cx="2490901" cy="4353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defTabSz="740663">
              <a:defRPr sz="1620">
                <a:latin typeface="Reem Kufi"/>
                <a:ea typeface="Reem Kufi"/>
                <a:cs typeface="Reem Kufi"/>
                <a:sym typeface="Reem Kufi"/>
              </a:defRPr>
            </a:lvl1pPr>
          </a:lstStyle>
          <a:p>
            <a:pPr/>
            <a:r>
              <a:t>PROTOTYPING</a:t>
            </a:r>
          </a:p>
        </p:txBody>
      </p:sp>
      <p:pic>
        <p:nvPicPr>
          <p:cNvPr id="499" name="Google Shape;324;p49" descr="Google Shape;324;p49"/>
          <p:cNvPicPr>
            <a:picLocks noChangeAspect="1"/>
          </p:cNvPicPr>
          <p:nvPr/>
        </p:nvPicPr>
        <p:blipFill>
          <a:blip r:embed="rId13">
            <a:extLst/>
          </a:blip>
          <a:srcRect l="20354" t="5755" r="20354" b="28913"/>
          <a:stretch>
            <a:fillRect/>
          </a:stretch>
        </p:blipFill>
        <p:spPr>
          <a:xfrm>
            <a:off x="6022975" y="1370474"/>
            <a:ext cx="841247" cy="876901"/>
          </a:xfrm>
          <a:prstGeom prst="rect">
            <a:avLst/>
          </a:prstGeom>
          <a:ln w="12700">
            <a:miter lim="400000"/>
          </a:ln>
        </p:spPr>
      </p:pic>
      <p:pic>
        <p:nvPicPr>
          <p:cNvPr id="500" name="Google Shape;325;p49" descr="Google Shape;325;p49"/>
          <p:cNvPicPr>
            <a:picLocks noChangeAspect="1"/>
          </p:cNvPicPr>
          <p:nvPr/>
        </p:nvPicPr>
        <p:blipFill>
          <a:blip r:embed="rId14">
            <a:extLst/>
          </a:blip>
          <a:srcRect l="8068" t="0" r="9753" b="11629"/>
          <a:stretch>
            <a:fillRect/>
          </a:stretch>
        </p:blipFill>
        <p:spPr>
          <a:xfrm>
            <a:off x="6022975" y="2670300"/>
            <a:ext cx="841248" cy="877825"/>
          </a:xfrm>
          <a:prstGeom prst="rect">
            <a:avLst/>
          </a:prstGeom>
          <a:ln w="12700">
            <a:miter lim="400000"/>
          </a:ln>
        </p:spPr>
      </p:pic>
      <p:sp>
        <p:nvSpPr>
          <p:cNvPr id="501" name="Google Shape;326;p49"/>
          <p:cNvSpPr txBox="1"/>
          <p:nvPr/>
        </p:nvSpPr>
        <p:spPr>
          <a:xfrm>
            <a:off x="2812525" y="182924"/>
            <a:ext cx="3739501" cy="5727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defTabSz="822959">
              <a:defRPr b="1" sz="2520">
                <a:latin typeface="Reem Kufi"/>
                <a:ea typeface="Reem Kufi"/>
                <a:cs typeface="Reem Kufi"/>
                <a:sym typeface="Reem Kufi"/>
              </a:defRPr>
            </a:lvl1pPr>
          </a:lstStyle>
          <a:p>
            <a:pPr/>
            <a:r>
              <a:t>OUR INTERVIEWEES</a:t>
            </a:r>
          </a:p>
        </p:txBody>
      </p:sp>
      <p:sp>
        <p:nvSpPr>
          <p:cNvPr id="502" name="Google Shape;327;p49"/>
          <p:cNvSpPr/>
          <p:nvPr/>
        </p:nvSpPr>
        <p:spPr>
          <a:xfrm>
            <a:off x="8045054" y="2610062"/>
            <a:ext cx="807601" cy="877801"/>
          </a:xfrm>
          <a:prstGeom prst="rect">
            <a:avLst/>
          </a:prstGeom>
          <a:solidFill>
            <a:srgbClr val="E9EDF3"/>
          </a:solidFill>
          <a:ln>
            <a:solidFill>
              <a:srgbClr val="000000"/>
            </a:solidFill>
          </a:ln>
        </p:spPr>
        <p:txBody>
          <a:bodyPr lIns="0" tIns="0" rIns="0" bIns="0" anchor="ctr"/>
          <a:lstStyle/>
          <a:p>
            <a:pPr/>
          </a:p>
        </p:txBody>
      </p:sp>
      <p:pic>
        <p:nvPicPr>
          <p:cNvPr id="503" name="Google Shape;328;p49" descr="Google Shape;328;p49"/>
          <p:cNvPicPr>
            <a:picLocks noChangeAspect="1"/>
          </p:cNvPicPr>
          <p:nvPr/>
        </p:nvPicPr>
        <p:blipFill>
          <a:blip r:embed="rId15">
            <a:extLst/>
          </a:blip>
          <a:srcRect l="4387" t="0" r="4387" b="6829"/>
          <a:stretch>
            <a:fillRect/>
          </a:stretch>
        </p:blipFill>
        <p:spPr>
          <a:xfrm>
            <a:off x="4650716" y="2674252"/>
            <a:ext cx="859537" cy="877825"/>
          </a:xfrm>
          <a:prstGeom prst="rect">
            <a:avLst/>
          </a:prstGeom>
          <a:ln w="12700">
            <a:miter lim="400000"/>
          </a:ln>
        </p:spPr>
      </p:pic>
      <p:pic>
        <p:nvPicPr>
          <p:cNvPr id="504" name="Google Shape;329;p49" descr="Google Shape;329;p49"/>
          <p:cNvPicPr>
            <a:picLocks noChangeAspect="1"/>
          </p:cNvPicPr>
          <p:nvPr/>
        </p:nvPicPr>
        <p:blipFill>
          <a:blip r:embed="rId16">
            <a:extLst/>
          </a:blip>
          <a:stretch>
            <a:fillRect/>
          </a:stretch>
        </p:blipFill>
        <p:spPr>
          <a:xfrm>
            <a:off x="3602225" y="1380012"/>
            <a:ext cx="859537" cy="873739"/>
          </a:xfrm>
          <a:prstGeom prst="rect">
            <a:avLst/>
          </a:prstGeom>
          <a:ln w="12700">
            <a:miter lim="400000"/>
          </a:ln>
        </p:spPr>
      </p:pic>
      <p:pic>
        <p:nvPicPr>
          <p:cNvPr id="505" name="Google Shape;330;p49" descr="Google Shape;330;p49"/>
          <p:cNvPicPr>
            <a:picLocks noChangeAspect="1"/>
          </p:cNvPicPr>
          <p:nvPr/>
        </p:nvPicPr>
        <p:blipFill>
          <a:blip r:embed="rId17">
            <a:extLst/>
          </a:blip>
          <a:srcRect l="15482" t="9367" r="12898" b="15267"/>
          <a:stretch>
            <a:fillRect/>
          </a:stretch>
        </p:blipFill>
        <p:spPr>
          <a:xfrm>
            <a:off x="7017625" y="2604812"/>
            <a:ext cx="807601" cy="888290"/>
          </a:xfrm>
          <a:prstGeom prst="rect">
            <a:avLst/>
          </a:prstGeom>
          <a:ln w="12700">
            <a:miter lim="400000"/>
          </a:ln>
        </p:spPr>
      </p:pic>
      <p:sp>
        <p:nvSpPr>
          <p:cNvPr id="506" name="Google Shape;331;p49"/>
          <p:cNvSpPr txBox="1"/>
          <p:nvPr/>
        </p:nvSpPr>
        <p:spPr>
          <a:xfrm>
            <a:off x="7996711" y="3559730"/>
            <a:ext cx="856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Wilson</a:t>
            </a:r>
          </a:p>
        </p:txBody>
      </p:sp>
      <p:sp>
        <p:nvSpPr>
          <p:cNvPr id="507" name="Google Shape;332;p49"/>
          <p:cNvSpPr txBox="1"/>
          <p:nvPr/>
        </p:nvSpPr>
        <p:spPr>
          <a:xfrm>
            <a:off x="8020611" y="2258231"/>
            <a:ext cx="856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Gus</a:t>
            </a:r>
          </a:p>
        </p:txBody>
      </p:sp>
      <p:sp>
        <p:nvSpPr>
          <p:cNvPr id="508" name="Google Shape;333;p49"/>
          <p:cNvSpPr txBox="1"/>
          <p:nvPr/>
        </p:nvSpPr>
        <p:spPr>
          <a:xfrm>
            <a:off x="7022686" y="4850705"/>
            <a:ext cx="8565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Karen</a:t>
            </a:r>
          </a:p>
        </p:txBody>
      </p:sp>
      <p:pic>
        <p:nvPicPr>
          <p:cNvPr id="509" name="Google Shape;334;p49" descr="Google Shape;334;p49"/>
          <p:cNvPicPr>
            <a:picLocks noChangeAspect="1"/>
          </p:cNvPicPr>
          <p:nvPr/>
        </p:nvPicPr>
        <p:blipFill>
          <a:blip r:embed="rId18">
            <a:extLst/>
          </a:blip>
          <a:srcRect l="0" t="49013" r="39083" b="0"/>
          <a:stretch>
            <a:fillRect/>
          </a:stretch>
        </p:blipFill>
        <p:spPr>
          <a:xfrm>
            <a:off x="8020600" y="1372750"/>
            <a:ext cx="807951" cy="888277"/>
          </a:xfrm>
          <a:prstGeom prst="rect">
            <a:avLst/>
          </a:prstGeom>
          <a:ln w="12700">
            <a:miter lim="400000"/>
          </a:ln>
        </p:spPr>
      </p:pic>
      <p:pic>
        <p:nvPicPr>
          <p:cNvPr id="510" name="Google Shape;335;p49" descr="Google Shape;335;p49"/>
          <p:cNvPicPr>
            <a:picLocks noChangeAspect="1"/>
          </p:cNvPicPr>
          <p:nvPr/>
        </p:nvPicPr>
        <p:blipFill>
          <a:blip r:embed="rId19">
            <a:extLst/>
          </a:blip>
          <a:stretch>
            <a:fillRect/>
          </a:stretch>
        </p:blipFill>
        <p:spPr>
          <a:xfrm>
            <a:off x="8045050" y="2612100"/>
            <a:ext cx="807951" cy="888276"/>
          </a:xfrm>
          <a:prstGeom prst="rect">
            <a:avLst/>
          </a:prstGeom>
          <a:ln w="12700">
            <a:miter lim="400000"/>
          </a:ln>
        </p:spPr>
      </p:pic>
      <p:pic>
        <p:nvPicPr>
          <p:cNvPr id="511" name="Google Shape;336;p49" descr="Google Shape;336;p49"/>
          <p:cNvPicPr>
            <a:picLocks noChangeAspect="1"/>
          </p:cNvPicPr>
          <p:nvPr/>
        </p:nvPicPr>
        <p:blipFill>
          <a:blip r:embed="rId20">
            <a:extLst/>
          </a:blip>
          <a:srcRect l="11573" t="0" r="11573" b="0"/>
          <a:stretch>
            <a:fillRect/>
          </a:stretch>
        </p:blipFill>
        <p:spPr>
          <a:xfrm>
            <a:off x="7017449" y="3901718"/>
            <a:ext cx="807951" cy="886968"/>
          </a:xfrm>
          <a:prstGeom prst="rect">
            <a:avLst/>
          </a:prstGeom>
          <a:ln w="12700">
            <a:miter lim="400000"/>
          </a:ln>
        </p:spPr>
      </p:pic>
      <p:sp>
        <p:nvSpPr>
          <p:cNvPr id="512" name="Google Shape;337;p49"/>
          <p:cNvSpPr/>
          <p:nvPr/>
        </p:nvSpPr>
        <p:spPr>
          <a:xfrm>
            <a:off x="3396824" y="897449"/>
            <a:ext cx="9601" cy="4082101"/>
          </a:xfrm>
          <a:prstGeom prst="line">
            <a:avLst/>
          </a:prstGeom>
          <a:ln w="28575">
            <a:solidFill>
              <a:srgbClr val="000000"/>
            </a:solidFill>
          </a:ln>
        </p:spPr>
        <p:txBody>
          <a:bodyPr lIns="0" tIns="0" rIns="0" bIns="0"/>
          <a:lstStyle/>
          <a:p>
            <a:pPr/>
          </a:p>
        </p:txBody>
      </p:sp>
      <p:sp>
        <p:nvSpPr>
          <p:cNvPr id="513" name="Google Shape;338;p49"/>
          <p:cNvSpPr/>
          <p:nvPr/>
        </p:nvSpPr>
        <p:spPr>
          <a:xfrm>
            <a:off x="5846174" y="897449"/>
            <a:ext cx="9601" cy="4082101"/>
          </a:xfrm>
          <a:prstGeom prst="line">
            <a:avLst/>
          </a:prstGeom>
          <a:ln w="28575">
            <a:solidFill>
              <a:srgbClr val="000000"/>
            </a:solidFill>
          </a:ln>
        </p:spPr>
        <p:txBody>
          <a:bodyPr lIns="0" tIns="0" rIns="0" bIns="0"/>
          <a:lstStyle/>
          <a:p>
            <a:pP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6" name="Google Shape;1241;p112"/>
          <p:cNvSpPr txBox="1"/>
          <p:nvPr>
            <p:ph type="title"/>
          </p:nvPr>
        </p:nvSpPr>
        <p:spPr>
          <a:xfrm>
            <a:off x="3781075" y="1635449"/>
            <a:ext cx="1714501" cy="973201"/>
          </a:xfrm>
          <a:prstGeom prst="rect">
            <a:avLst/>
          </a:prstGeom>
        </p:spPr>
        <p:txBody>
          <a:bodyPr/>
          <a:lstStyle>
            <a:lvl1pPr defTabSz="795527">
              <a:defRPr sz="5220"/>
            </a:lvl1pPr>
          </a:lstStyle>
          <a:p>
            <a:pPr/>
            <a:r>
              <a:t>04</a:t>
            </a:r>
          </a:p>
        </p:txBody>
      </p:sp>
      <p:sp>
        <p:nvSpPr>
          <p:cNvPr id="1307" name="Google Shape;1242;p112"/>
          <p:cNvSpPr txBox="1"/>
          <p:nvPr/>
        </p:nvSpPr>
        <p:spPr>
          <a:xfrm>
            <a:off x="1426550" y="2414275"/>
            <a:ext cx="6522450" cy="594301"/>
          </a:xfrm>
          <a:prstGeom prst="rect">
            <a:avLst/>
          </a:prstGeom>
          <a:ln w="12700">
            <a:miter lim="400000"/>
          </a:ln>
          <a:extLst>
            <a:ext uri="{C572A759-6A51-4108-AA02-DFA0A04FC94B}">
              <ma14:wrappingTextBoxFlag xmlns:ma14="http://schemas.microsoft.com/office/mac/drawingml/2011/main" val="1"/>
            </a:ext>
          </a:extLst>
        </p:spPr>
        <p:txBody>
          <a:bodyPr lIns="83774" tIns="83774" rIns="83774" bIns="83774">
            <a:normAutofit fontScale="100000" lnSpcReduction="0"/>
          </a:bodyPr>
          <a:lstStyle>
            <a:lvl1pPr algn="ctr" defTabSz="859536">
              <a:defRPr sz="2820">
                <a:latin typeface="Reem Kufi"/>
                <a:ea typeface="Reem Kufi"/>
                <a:cs typeface="Reem Kufi"/>
                <a:sym typeface="Reem Kufi"/>
              </a:defRPr>
            </a:lvl1pPr>
          </a:lstStyle>
          <a:p>
            <a:pPr/>
            <a:r>
              <a:t>SOLUTION AND SUMMARY</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9" name="Google Shape;1247;p113"/>
          <p:cNvSpPr/>
          <p:nvPr/>
        </p:nvSpPr>
        <p:spPr>
          <a:xfrm>
            <a:off x="2486899" y="3377050"/>
            <a:ext cx="5715001" cy="1420201"/>
          </a:xfrm>
          <a:prstGeom prst="rect">
            <a:avLst/>
          </a:prstGeom>
          <a:solidFill>
            <a:srgbClr val="FFFFFF"/>
          </a:solidFill>
          <a:ln w="12700">
            <a:miter lim="400000"/>
          </a:ln>
        </p:spPr>
        <p:txBody>
          <a:bodyPr lIns="0" tIns="0" rIns="0" bIns="0" anchor="ctr"/>
          <a:lstStyle/>
          <a:p>
            <a:pPr/>
          </a:p>
        </p:txBody>
      </p:sp>
      <p:sp>
        <p:nvSpPr>
          <p:cNvPr id="1310" name="Google Shape;1248;p113"/>
          <p:cNvSpPr txBox="1"/>
          <p:nvPr/>
        </p:nvSpPr>
        <p:spPr>
          <a:xfrm>
            <a:off x="622899" y="642700"/>
            <a:ext cx="7629902"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spcBef>
                <a:spcPts val="1000"/>
              </a:spcBef>
              <a:defRPr b="1" sz="2200">
                <a:solidFill>
                  <a:srgbClr val="252831"/>
                </a:solidFill>
                <a:latin typeface="Reem Kufi"/>
                <a:ea typeface="Reem Kufi"/>
                <a:cs typeface="Reem Kufi"/>
                <a:sym typeface="Reem Kufi"/>
              </a:defRPr>
            </a:lvl1pPr>
          </a:lstStyle>
          <a:p>
            <a:pPr/>
            <a:r>
              <a:t>KEY LEARNINGS</a:t>
            </a:r>
          </a:p>
        </p:txBody>
      </p:sp>
      <p:sp>
        <p:nvSpPr>
          <p:cNvPr id="1311" name="Google Shape;1249;p113"/>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1312" name="Google Shape;1250;p113"/>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sp>
        <p:nvSpPr>
          <p:cNvPr id="1313" name="Google Shape;1251;p113"/>
          <p:cNvSpPr txBox="1"/>
          <p:nvPr/>
        </p:nvSpPr>
        <p:spPr>
          <a:xfrm>
            <a:off x="6294225" y="2934624"/>
            <a:ext cx="2571301" cy="906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1600">
                <a:latin typeface="Montserrat"/>
                <a:ea typeface="Montserrat"/>
                <a:cs typeface="Montserrat"/>
                <a:sym typeface="Montserrat"/>
              </a:defRPr>
            </a:lvl1pPr>
          </a:lstStyle>
          <a:p>
            <a:pPr/>
            <a:r>
              <a:t>Humor is an accessible way of introducing someone to culture</a:t>
            </a:r>
          </a:p>
        </p:txBody>
      </p:sp>
      <p:grpSp>
        <p:nvGrpSpPr>
          <p:cNvPr id="1319" name="Google Shape;1252;p113"/>
          <p:cNvGrpSpPr/>
          <p:nvPr/>
        </p:nvGrpSpPr>
        <p:grpSpPr>
          <a:xfrm>
            <a:off x="6820485" y="1509397"/>
            <a:ext cx="1332958" cy="1348144"/>
            <a:chOff x="0" y="0"/>
            <a:chExt cx="1332957" cy="1348142"/>
          </a:xfrm>
        </p:grpSpPr>
        <p:sp>
          <p:nvSpPr>
            <p:cNvPr id="1314" name="Google Shape;1253;p113"/>
            <p:cNvSpPr/>
            <p:nvPr/>
          </p:nvSpPr>
          <p:spPr>
            <a:xfrm>
              <a:off x="717603" y="953501"/>
              <a:ext cx="386551" cy="144195"/>
            </a:xfrm>
            <a:custGeom>
              <a:avLst/>
              <a:gdLst/>
              <a:ahLst/>
              <a:cxnLst>
                <a:cxn ang="0">
                  <a:pos x="wd2" y="hd2"/>
                </a:cxn>
                <a:cxn ang="5400000">
                  <a:pos x="wd2" y="hd2"/>
                </a:cxn>
                <a:cxn ang="10800000">
                  <a:pos x="wd2" y="hd2"/>
                </a:cxn>
                <a:cxn ang="16200000">
                  <a:pos x="wd2" y="hd2"/>
                </a:cxn>
              </a:cxnLst>
              <a:rect l="0" t="0" r="r" b="b"/>
              <a:pathLst>
                <a:path w="21194" h="21600" fill="norm" stroke="1" extrusionOk="0">
                  <a:moveTo>
                    <a:pt x="2071" y="0"/>
                  </a:moveTo>
                  <a:cubicBezTo>
                    <a:pt x="1540" y="0"/>
                    <a:pt x="1015" y="574"/>
                    <a:pt x="607" y="1694"/>
                  </a:cubicBezTo>
                  <a:cubicBezTo>
                    <a:pt x="-202" y="3961"/>
                    <a:pt x="-202" y="8023"/>
                    <a:pt x="607" y="10290"/>
                  </a:cubicBezTo>
                  <a:cubicBezTo>
                    <a:pt x="3530" y="17983"/>
                    <a:pt x="7103" y="21600"/>
                    <a:pt x="10680" y="21600"/>
                  </a:cubicBezTo>
                  <a:cubicBezTo>
                    <a:pt x="14253" y="21600"/>
                    <a:pt x="17825" y="17524"/>
                    <a:pt x="20583" y="10290"/>
                  </a:cubicBezTo>
                  <a:cubicBezTo>
                    <a:pt x="21398" y="8023"/>
                    <a:pt x="21398" y="3961"/>
                    <a:pt x="20583" y="1694"/>
                  </a:cubicBezTo>
                  <a:cubicBezTo>
                    <a:pt x="20181" y="574"/>
                    <a:pt x="19609" y="0"/>
                    <a:pt x="19042" y="0"/>
                  </a:cubicBezTo>
                  <a:cubicBezTo>
                    <a:pt x="18475" y="0"/>
                    <a:pt x="17908" y="574"/>
                    <a:pt x="17501" y="1694"/>
                  </a:cubicBezTo>
                  <a:cubicBezTo>
                    <a:pt x="15552" y="7119"/>
                    <a:pt x="13031" y="9831"/>
                    <a:pt x="10516" y="9831"/>
                  </a:cubicBezTo>
                  <a:cubicBezTo>
                    <a:pt x="8000" y="9831"/>
                    <a:pt x="5479" y="7119"/>
                    <a:pt x="3530" y="1694"/>
                  </a:cubicBezTo>
                  <a:cubicBezTo>
                    <a:pt x="3128" y="574"/>
                    <a:pt x="2597" y="0"/>
                    <a:pt x="2071"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15" name="Google Shape;1254;p113"/>
            <p:cNvSpPr/>
            <p:nvPr/>
          </p:nvSpPr>
          <p:spPr>
            <a:xfrm>
              <a:off x="0" y="0"/>
              <a:ext cx="1332957" cy="1348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16" y="1530"/>
                  </a:moveTo>
                  <a:lnTo>
                    <a:pt x="12816" y="6269"/>
                  </a:lnTo>
                  <a:cubicBezTo>
                    <a:pt x="11377" y="6076"/>
                    <a:pt x="10033" y="5738"/>
                    <a:pt x="8640" y="5158"/>
                  </a:cubicBezTo>
                  <a:cubicBezTo>
                    <a:pt x="8570" y="5139"/>
                    <a:pt x="8493" y="5129"/>
                    <a:pt x="8415" y="5129"/>
                  </a:cubicBezTo>
                  <a:cubicBezTo>
                    <a:pt x="8279" y="5129"/>
                    <a:pt x="8138" y="5162"/>
                    <a:pt x="8016" y="5255"/>
                  </a:cubicBezTo>
                  <a:cubicBezTo>
                    <a:pt x="7872" y="5351"/>
                    <a:pt x="7728" y="5545"/>
                    <a:pt x="7728" y="5786"/>
                  </a:cubicBezTo>
                  <a:lnTo>
                    <a:pt x="7728" y="10236"/>
                  </a:lnTo>
                  <a:cubicBezTo>
                    <a:pt x="7552" y="10216"/>
                    <a:pt x="7376" y="10207"/>
                    <a:pt x="7197" y="10207"/>
                  </a:cubicBezTo>
                  <a:cubicBezTo>
                    <a:pt x="6062" y="10207"/>
                    <a:pt x="4911" y="10609"/>
                    <a:pt x="4080" y="11444"/>
                  </a:cubicBezTo>
                  <a:cubicBezTo>
                    <a:pt x="3839" y="11687"/>
                    <a:pt x="3839" y="12122"/>
                    <a:pt x="4080" y="12363"/>
                  </a:cubicBezTo>
                  <a:cubicBezTo>
                    <a:pt x="4201" y="12485"/>
                    <a:pt x="4368" y="12545"/>
                    <a:pt x="4536" y="12545"/>
                  </a:cubicBezTo>
                  <a:cubicBezTo>
                    <a:pt x="4705" y="12545"/>
                    <a:pt x="4872" y="12485"/>
                    <a:pt x="4993" y="12363"/>
                  </a:cubicBezTo>
                  <a:cubicBezTo>
                    <a:pt x="5544" y="11806"/>
                    <a:pt x="6295" y="11507"/>
                    <a:pt x="7050" y="11507"/>
                  </a:cubicBezTo>
                  <a:cubicBezTo>
                    <a:pt x="7277" y="11507"/>
                    <a:pt x="7505" y="11533"/>
                    <a:pt x="7728" y="11590"/>
                  </a:cubicBezTo>
                  <a:lnTo>
                    <a:pt x="7728" y="13283"/>
                  </a:lnTo>
                  <a:cubicBezTo>
                    <a:pt x="7728" y="13863"/>
                    <a:pt x="7776" y="14491"/>
                    <a:pt x="7920" y="15024"/>
                  </a:cubicBezTo>
                  <a:cubicBezTo>
                    <a:pt x="7680" y="15071"/>
                    <a:pt x="7392" y="15217"/>
                    <a:pt x="7056" y="15265"/>
                  </a:cubicBezTo>
                  <a:cubicBezTo>
                    <a:pt x="3792" y="14540"/>
                    <a:pt x="1393" y="11590"/>
                    <a:pt x="1393" y="8205"/>
                  </a:cubicBezTo>
                  <a:lnTo>
                    <a:pt x="1393" y="1530"/>
                  </a:lnTo>
                  <a:lnTo>
                    <a:pt x="1440" y="1530"/>
                  </a:lnTo>
                  <a:cubicBezTo>
                    <a:pt x="3216" y="2160"/>
                    <a:pt x="5232" y="2498"/>
                    <a:pt x="7152" y="2498"/>
                  </a:cubicBezTo>
                  <a:cubicBezTo>
                    <a:pt x="9071" y="2498"/>
                    <a:pt x="11040" y="2207"/>
                    <a:pt x="12816" y="1530"/>
                  </a:cubicBezTo>
                  <a:close/>
                  <a:moveTo>
                    <a:pt x="20448" y="6705"/>
                  </a:moveTo>
                  <a:lnTo>
                    <a:pt x="20448" y="13283"/>
                  </a:lnTo>
                  <a:cubicBezTo>
                    <a:pt x="20448" y="16715"/>
                    <a:pt x="18049" y="19666"/>
                    <a:pt x="14736" y="20392"/>
                  </a:cubicBezTo>
                  <a:cubicBezTo>
                    <a:pt x="11473" y="19666"/>
                    <a:pt x="9120" y="16668"/>
                    <a:pt x="9120" y="13283"/>
                  </a:cubicBezTo>
                  <a:lnTo>
                    <a:pt x="9120" y="6705"/>
                  </a:lnTo>
                  <a:cubicBezTo>
                    <a:pt x="10993" y="7335"/>
                    <a:pt x="12912" y="7672"/>
                    <a:pt x="14736" y="7672"/>
                  </a:cubicBezTo>
                  <a:cubicBezTo>
                    <a:pt x="16656" y="7576"/>
                    <a:pt x="18576" y="7285"/>
                    <a:pt x="20448" y="6705"/>
                  </a:cubicBezTo>
                  <a:close/>
                  <a:moveTo>
                    <a:pt x="655" y="0"/>
                  </a:moveTo>
                  <a:cubicBezTo>
                    <a:pt x="530" y="0"/>
                    <a:pt x="401" y="23"/>
                    <a:pt x="288" y="80"/>
                  </a:cubicBezTo>
                  <a:cubicBezTo>
                    <a:pt x="145" y="224"/>
                    <a:pt x="0" y="418"/>
                    <a:pt x="0" y="660"/>
                  </a:cubicBezTo>
                  <a:lnTo>
                    <a:pt x="0" y="8205"/>
                  </a:lnTo>
                  <a:cubicBezTo>
                    <a:pt x="192" y="12170"/>
                    <a:pt x="3072" y="15748"/>
                    <a:pt x="7009" y="16522"/>
                  </a:cubicBezTo>
                  <a:lnTo>
                    <a:pt x="7248" y="16522"/>
                  </a:lnTo>
                  <a:cubicBezTo>
                    <a:pt x="7632" y="16474"/>
                    <a:pt x="7968" y="16378"/>
                    <a:pt x="8352" y="16232"/>
                  </a:cubicBezTo>
                  <a:cubicBezTo>
                    <a:pt x="9361" y="18941"/>
                    <a:pt x="11712" y="21069"/>
                    <a:pt x="14593" y="21600"/>
                  </a:cubicBezTo>
                  <a:lnTo>
                    <a:pt x="14832" y="21600"/>
                  </a:lnTo>
                  <a:cubicBezTo>
                    <a:pt x="18768" y="20826"/>
                    <a:pt x="21600" y="17248"/>
                    <a:pt x="21600" y="13234"/>
                  </a:cubicBezTo>
                  <a:lnTo>
                    <a:pt x="21600" y="5786"/>
                  </a:lnTo>
                  <a:cubicBezTo>
                    <a:pt x="21600" y="5592"/>
                    <a:pt x="21504" y="5351"/>
                    <a:pt x="21312" y="5255"/>
                  </a:cubicBezTo>
                  <a:cubicBezTo>
                    <a:pt x="21190" y="5162"/>
                    <a:pt x="21050" y="5129"/>
                    <a:pt x="20914" y="5129"/>
                  </a:cubicBezTo>
                  <a:cubicBezTo>
                    <a:pt x="20835" y="5129"/>
                    <a:pt x="20759" y="5139"/>
                    <a:pt x="20689" y="5158"/>
                  </a:cubicBezTo>
                  <a:cubicBezTo>
                    <a:pt x="18768" y="5979"/>
                    <a:pt x="16752" y="6318"/>
                    <a:pt x="14640" y="6318"/>
                  </a:cubicBezTo>
                  <a:lnTo>
                    <a:pt x="14064" y="6318"/>
                  </a:lnTo>
                  <a:lnTo>
                    <a:pt x="14064" y="660"/>
                  </a:lnTo>
                  <a:cubicBezTo>
                    <a:pt x="14064" y="467"/>
                    <a:pt x="13920" y="224"/>
                    <a:pt x="13728" y="80"/>
                  </a:cubicBezTo>
                  <a:cubicBezTo>
                    <a:pt x="13644" y="23"/>
                    <a:pt x="13526" y="0"/>
                    <a:pt x="13406" y="0"/>
                  </a:cubicBezTo>
                  <a:cubicBezTo>
                    <a:pt x="13319" y="0"/>
                    <a:pt x="13232" y="11"/>
                    <a:pt x="13152" y="31"/>
                  </a:cubicBezTo>
                  <a:cubicBezTo>
                    <a:pt x="11232" y="804"/>
                    <a:pt x="9120" y="1191"/>
                    <a:pt x="7009" y="1191"/>
                  </a:cubicBezTo>
                  <a:cubicBezTo>
                    <a:pt x="4944" y="1191"/>
                    <a:pt x="2832" y="757"/>
                    <a:pt x="913" y="31"/>
                  </a:cubicBezTo>
                  <a:cubicBezTo>
                    <a:pt x="832" y="11"/>
                    <a:pt x="745" y="0"/>
                    <a:pt x="655"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16" name="Google Shape;1255;p113"/>
            <p:cNvSpPr/>
            <p:nvPr/>
          </p:nvSpPr>
          <p:spPr>
            <a:xfrm>
              <a:off x="166686" y="319717"/>
              <a:ext cx="235414" cy="156651"/>
            </a:xfrm>
            <a:custGeom>
              <a:avLst/>
              <a:gdLst/>
              <a:ahLst/>
              <a:cxnLst>
                <a:cxn ang="0">
                  <a:pos x="wd2" y="hd2"/>
                </a:cxn>
                <a:cxn ang="5400000">
                  <a:pos x="wd2" y="hd2"/>
                </a:cxn>
                <a:cxn ang="10800000">
                  <a:pos x="wd2" y="hd2"/>
                </a:cxn>
                <a:cxn ang="16200000">
                  <a:pos x="wd2" y="hd2"/>
                </a:cxn>
              </a:cxnLst>
              <a:rect l="0" t="0" r="r" b="b"/>
              <a:pathLst>
                <a:path w="20938" h="21600" fill="norm" stroke="1" extrusionOk="0">
                  <a:moveTo>
                    <a:pt x="17328" y="0"/>
                  </a:moveTo>
                  <a:cubicBezTo>
                    <a:pt x="16893" y="0"/>
                    <a:pt x="16450" y="106"/>
                    <a:pt x="15999" y="304"/>
                  </a:cubicBezTo>
                  <a:lnTo>
                    <a:pt x="2034" y="11124"/>
                  </a:lnTo>
                  <a:cubicBezTo>
                    <a:pt x="194" y="12788"/>
                    <a:pt x="-333" y="16117"/>
                    <a:pt x="194" y="18614"/>
                  </a:cubicBezTo>
                  <a:cubicBezTo>
                    <a:pt x="963" y="20437"/>
                    <a:pt x="2301" y="21600"/>
                    <a:pt x="3581" y="21600"/>
                  </a:cubicBezTo>
                  <a:cubicBezTo>
                    <a:pt x="4049" y="21600"/>
                    <a:pt x="4509" y="21441"/>
                    <a:pt x="4935" y="21111"/>
                  </a:cubicBezTo>
                  <a:lnTo>
                    <a:pt x="19160" y="10291"/>
                  </a:lnTo>
                  <a:cubicBezTo>
                    <a:pt x="20740" y="8627"/>
                    <a:pt x="21267" y="5707"/>
                    <a:pt x="20740" y="3210"/>
                  </a:cubicBezTo>
                  <a:cubicBezTo>
                    <a:pt x="19946" y="1004"/>
                    <a:pt x="18691" y="0"/>
                    <a:pt x="17328"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17" name="Google Shape;1256;p113"/>
            <p:cNvSpPr/>
            <p:nvPr/>
          </p:nvSpPr>
          <p:spPr>
            <a:xfrm>
              <a:off x="639380" y="635316"/>
              <a:ext cx="236256" cy="159333"/>
            </a:xfrm>
            <a:custGeom>
              <a:avLst/>
              <a:gdLst/>
              <a:ahLst/>
              <a:cxnLst>
                <a:cxn ang="0">
                  <a:pos x="wd2" y="hd2"/>
                </a:cxn>
                <a:cxn ang="5400000">
                  <a:pos x="wd2" y="hd2"/>
                </a:cxn>
                <a:cxn ang="10800000">
                  <a:pos x="wd2" y="hd2"/>
                </a:cxn>
                <a:cxn ang="16200000">
                  <a:pos x="wd2" y="hd2"/>
                </a:cxn>
              </a:cxnLst>
              <a:rect l="0" t="0" r="r" b="b"/>
              <a:pathLst>
                <a:path w="20505" h="21600" fill="norm" stroke="1" extrusionOk="0">
                  <a:moveTo>
                    <a:pt x="3637" y="0"/>
                  </a:moveTo>
                  <a:cubicBezTo>
                    <a:pt x="2380" y="0"/>
                    <a:pt x="1058" y="1221"/>
                    <a:pt x="299" y="3338"/>
                  </a:cubicBezTo>
                  <a:cubicBezTo>
                    <a:pt x="-476" y="5793"/>
                    <a:pt x="299" y="8663"/>
                    <a:pt x="2094" y="10300"/>
                  </a:cubicBezTo>
                  <a:lnTo>
                    <a:pt x="15461" y="20938"/>
                  </a:lnTo>
                  <a:cubicBezTo>
                    <a:pt x="15893" y="21392"/>
                    <a:pt x="16367" y="21600"/>
                    <a:pt x="16840" y="21600"/>
                  </a:cubicBezTo>
                  <a:cubicBezTo>
                    <a:pt x="18072" y="21600"/>
                    <a:pt x="19353" y="20249"/>
                    <a:pt x="20096" y="18483"/>
                  </a:cubicBezTo>
                  <a:cubicBezTo>
                    <a:pt x="21124" y="16028"/>
                    <a:pt x="20096" y="12755"/>
                    <a:pt x="18292" y="11521"/>
                  </a:cubicBezTo>
                  <a:lnTo>
                    <a:pt x="4926" y="481"/>
                  </a:lnTo>
                  <a:cubicBezTo>
                    <a:pt x="4518" y="156"/>
                    <a:pt x="4086" y="0"/>
                    <a:pt x="3637"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18" name="Google Shape;1257;p113"/>
            <p:cNvSpPr/>
            <p:nvPr/>
          </p:nvSpPr>
          <p:spPr>
            <a:xfrm>
              <a:off x="951680" y="636657"/>
              <a:ext cx="232454" cy="157992"/>
            </a:xfrm>
            <a:custGeom>
              <a:avLst/>
              <a:gdLst/>
              <a:ahLst/>
              <a:cxnLst>
                <a:cxn ang="0">
                  <a:pos x="wd2" y="hd2"/>
                </a:cxn>
                <a:cxn ang="5400000">
                  <a:pos x="wd2" y="hd2"/>
                </a:cxn>
                <a:cxn ang="10800000">
                  <a:pos x="wd2" y="hd2"/>
                </a:cxn>
                <a:cxn ang="16200000">
                  <a:pos x="wd2" y="hd2"/>
                </a:cxn>
              </a:cxnLst>
              <a:rect l="0" t="0" r="r" b="b"/>
              <a:pathLst>
                <a:path w="20925" h="21600" fill="norm" stroke="1" extrusionOk="0">
                  <a:moveTo>
                    <a:pt x="17158" y="0"/>
                  </a:moveTo>
                  <a:cubicBezTo>
                    <a:pt x="16735" y="0"/>
                    <a:pt x="16312" y="105"/>
                    <a:pt x="15922" y="301"/>
                  </a:cubicBezTo>
                  <a:lnTo>
                    <a:pt x="2058" y="11435"/>
                  </a:lnTo>
                  <a:cubicBezTo>
                    <a:pt x="196" y="12680"/>
                    <a:pt x="-337" y="15981"/>
                    <a:pt x="196" y="18456"/>
                  </a:cubicBezTo>
                  <a:cubicBezTo>
                    <a:pt x="772" y="20238"/>
                    <a:pt x="2177" y="21600"/>
                    <a:pt x="3514" y="21600"/>
                  </a:cubicBezTo>
                  <a:cubicBezTo>
                    <a:pt x="4039" y="21600"/>
                    <a:pt x="4547" y="21390"/>
                    <a:pt x="4995" y="20932"/>
                  </a:cubicBezTo>
                  <a:lnTo>
                    <a:pt x="18859" y="10204"/>
                  </a:lnTo>
                  <a:cubicBezTo>
                    <a:pt x="20730" y="8554"/>
                    <a:pt x="21263" y="5659"/>
                    <a:pt x="20730" y="3183"/>
                  </a:cubicBezTo>
                  <a:cubicBezTo>
                    <a:pt x="19917" y="996"/>
                    <a:pt x="18495" y="0"/>
                    <a:pt x="17158"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sp>
        <p:nvSpPr>
          <p:cNvPr id="1320" name="Google Shape;1258;p113"/>
          <p:cNvSpPr txBox="1"/>
          <p:nvPr/>
        </p:nvSpPr>
        <p:spPr>
          <a:xfrm>
            <a:off x="3561924" y="2934624"/>
            <a:ext cx="2571301" cy="114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1600">
                <a:latin typeface="Montserrat"/>
                <a:ea typeface="Montserrat"/>
                <a:cs typeface="Montserrat"/>
                <a:sym typeface="Montserrat"/>
              </a:defRPr>
            </a:lvl1pPr>
          </a:lstStyle>
          <a:p>
            <a:pPr/>
            <a:r>
              <a:t>Personal stories inspire people to look deeper into the culture and history of sites</a:t>
            </a:r>
          </a:p>
        </p:txBody>
      </p:sp>
      <p:sp>
        <p:nvSpPr>
          <p:cNvPr id="1321" name="Google Shape;1259;p113"/>
          <p:cNvSpPr txBox="1"/>
          <p:nvPr/>
        </p:nvSpPr>
        <p:spPr>
          <a:xfrm>
            <a:off x="700549" y="2934624"/>
            <a:ext cx="2652302" cy="114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1600">
                <a:latin typeface="Montserrat"/>
                <a:ea typeface="Montserrat"/>
                <a:cs typeface="Montserrat"/>
                <a:sym typeface="Montserrat"/>
              </a:defRPr>
            </a:lvl1pPr>
          </a:lstStyle>
          <a:p>
            <a:pPr/>
            <a:r>
              <a:t>Viewers are invigorated by seeing the hard work and passion that people put into their art</a:t>
            </a:r>
          </a:p>
        </p:txBody>
      </p:sp>
      <p:sp>
        <p:nvSpPr>
          <p:cNvPr id="1322" name="Google Shape;1260;p113"/>
          <p:cNvSpPr/>
          <p:nvPr/>
        </p:nvSpPr>
        <p:spPr>
          <a:xfrm>
            <a:off x="3920911" y="1598609"/>
            <a:ext cx="1594013" cy="1169715"/>
          </a:xfrm>
          <a:custGeom>
            <a:avLst/>
            <a:gdLst/>
            <a:ahLst/>
            <a:cxnLst>
              <a:cxn ang="0">
                <a:pos x="wd2" y="hd2"/>
              </a:cxn>
              <a:cxn ang="5400000">
                <a:pos x="wd2" y="hd2"/>
              </a:cxn>
              <a:cxn ang="10800000">
                <a:pos x="wd2" y="hd2"/>
              </a:cxn>
              <a:cxn ang="16200000">
                <a:pos x="wd2" y="hd2"/>
              </a:cxn>
            </a:cxnLst>
            <a:rect l="0" t="0" r="r" b="b"/>
            <a:pathLst>
              <a:path w="21549" h="21600" fill="norm" stroke="1" extrusionOk="0">
                <a:moveTo>
                  <a:pt x="4184" y="1532"/>
                </a:moveTo>
                <a:cubicBezTo>
                  <a:pt x="5951" y="1707"/>
                  <a:pt x="7773" y="2413"/>
                  <a:pt x="9276" y="3768"/>
                </a:cubicBezTo>
                <a:lnTo>
                  <a:pt x="9812" y="4179"/>
                </a:lnTo>
                <a:lnTo>
                  <a:pt x="9812" y="19304"/>
                </a:lnTo>
                <a:lnTo>
                  <a:pt x="9757" y="19304"/>
                </a:lnTo>
                <a:cubicBezTo>
                  <a:pt x="8095" y="17950"/>
                  <a:pt x="6166" y="17126"/>
                  <a:pt x="4184" y="17008"/>
                </a:cubicBezTo>
                <a:lnTo>
                  <a:pt x="4184" y="1532"/>
                </a:lnTo>
                <a:close/>
                <a:moveTo>
                  <a:pt x="16833" y="1649"/>
                </a:moveTo>
                <a:lnTo>
                  <a:pt x="16833" y="17068"/>
                </a:lnTo>
                <a:cubicBezTo>
                  <a:pt x="14796" y="17186"/>
                  <a:pt x="12865" y="17950"/>
                  <a:pt x="11205" y="19304"/>
                </a:cubicBezTo>
                <a:lnTo>
                  <a:pt x="11205" y="4296"/>
                </a:lnTo>
                <a:lnTo>
                  <a:pt x="11741" y="3826"/>
                </a:lnTo>
                <a:cubicBezTo>
                  <a:pt x="13187" y="2531"/>
                  <a:pt x="15011" y="1767"/>
                  <a:pt x="16833" y="1649"/>
                </a:cubicBezTo>
                <a:close/>
                <a:moveTo>
                  <a:pt x="2843" y="4592"/>
                </a:moveTo>
                <a:lnTo>
                  <a:pt x="2843" y="17715"/>
                </a:lnTo>
                <a:cubicBezTo>
                  <a:pt x="2843" y="18185"/>
                  <a:pt x="3165" y="18538"/>
                  <a:pt x="3486" y="18538"/>
                </a:cubicBezTo>
                <a:cubicBezTo>
                  <a:pt x="5148" y="18538"/>
                  <a:pt x="6916" y="19069"/>
                  <a:pt x="8416" y="20070"/>
                </a:cubicBezTo>
                <a:lnTo>
                  <a:pt x="2093" y="20070"/>
                </a:lnTo>
                <a:cubicBezTo>
                  <a:pt x="1664" y="20070"/>
                  <a:pt x="1395" y="19717"/>
                  <a:pt x="1395" y="19304"/>
                </a:cubicBezTo>
                <a:lnTo>
                  <a:pt x="1395" y="5356"/>
                </a:lnTo>
                <a:cubicBezTo>
                  <a:pt x="1395" y="4945"/>
                  <a:pt x="1717" y="4650"/>
                  <a:pt x="2093" y="4592"/>
                </a:cubicBezTo>
                <a:close/>
                <a:moveTo>
                  <a:pt x="19353" y="4592"/>
                </a:moveTo>
                <a:cubicBezTo>
                  <a:pt x="19781" y="4592"/>
                  <a:pt x="20048" y="4945"/>
                  <a:pt x="20103" y="5356"/>
                </a:cubicBezTo>
                <a:lnTo>
                  <a:pt x="20103" y="19304"/>
                </a:lnTo>
                <a:cubicBezTo>
                  <a:pt x="20103" y="19717"/>
                  <a:pt x="19781" y="20010"/>
                  <a:pt x="19353" y="20070"/>
                </a:cubicBezTo>
                <a:lnTo>
                  <a:pt x="12598" y="20070"/>
                </a:lnTo>
                <a:cubicBezTo>
                  <a:pt x="13992" y="19127"/>
                  <a:pt x="15761" y="18538"/>
                  <a:pt x="17476" y="18538"/>
                </a:cubicBezTo>
                <a:cubicBezTo>
                  <a:pt x="17905" y="18538"/>
                  <a:pt x="18172" y="18185"/>
                  <a:pt x="18172" y="17715"/>
                </a:cubicBezTo>
                <a:lnTo>
                  <a:pt x="18172" y="4592"/>
                </a:lnTo>
                <a:close/>
                <a:moveTo>
                  <a:pt x="3486" y="0"/>
                </a:moveTo>
                <a:cubicBezTo>
                  <a:pt x="3057" y="0"/>
                  <a:pt x="2789" y="353"/>
                  <a:pt x="2789" y="766"/>
                </a:cubicBezTo>
                <a:lnTo>
                  <a:pt x="2789" y="3120"/>
                </a:lnTo>
                <a:lnTo>
                  <a:pt x="2093" y="3120"/>
                </a:lnTo>
                <a:cubicBezTo>
                  <a:pt x="914" y="3120"/>
                  <a:pt x="-51" y="4121"/>
                  <a:pt x="2" y="5473"/>
                </a:cubicBezTo>
                <a:lnTo>
                  <a:pt x="2" y="19304"/>
                </a:lnTo>
                <a:cubicBezTo>
                  <a:pt x="2" y="20541"/>
                  <a:pt x="914" y="21600"/>
                  <a:pt x="2093" y="21600"/>
                </a:cubicBezTo>
                <a:lnTo>
                  <a:pt x="19405" y="21600"/>
                </a:lnTo>
                <a:cubicBezTo>
                  <a:pt x="20584" y="21600"/>
                  <a:pt x="21549" y="20599"/>
                  <a:pt x="21549" y="19304"/>
                </a:cubicBezTo>
                <a:lnTo>
                  <a:pt x="21549" y="5356"/>
                </a:lnTo>
                <a:cubicBezTo>
                  <a:pt x="21496" y="4121"/>
                  <a:pt x="20584" y="3120"/>
                  <a:pt x="19405" y="3120"/>
                </a:cubicBezTo>
                <a:lnTo>
                  <a:pt x="18226" y="3120"/>
                </a:lnTo>
                <a:lnTo>
                  <a:pt x="18226" y="766"/>
                </a:lnTo>
                <a:cubicBezTo>
                  <a:pt x="18226" y="295"/>
                  <a:pt x="17905" y="0"/>
                  <a:pt x="17529" y="0"/>
                </a:cubicBezTo>
                <a:cubicBezTo>
                  <a:pt x="15225" y="0"/>
                  <a:pt x="12813" y="884"/>
                  <a:pt x="10829" y="2591"/>
                </a:cubicBezTo>
                <a:lnTo>
                  <a:pt x="10507" y="2884"/>
                </a:lnTo>
                <a:lnTo>
                  <a:pt x="10186" y="2591"/>
                </a:lnTo>
                <a:cubicBezTo>
                  <a:pt x="8309" y="884"/>
                  <a:pt x="5899" y="0"/>
                  <a:pt x="3486" y="0"/>
                </a:cubicBezTo>
                <a:close/>
              </a:path>
            </a:pathLst>
          </a:custGeom>
          <a:solidFill>
            <a:srgbClr val="000000"/>
          </a:solidFill>
          <a:ln w="12700">
            <a:miter lim="400000"/>
          </a:ln>
        </p:spPr>
        <p:txBody>
          <a:bodyPr lIns="0" tIns="0" rIns="0" bIns="0" anchor="ctr"/>
          <a:lstStyle/>
          <a:p>
            <a:pPr/>
          </a:p>
        </p:txBody>
      </p:sp>
      <p:pic>
        <p:nvPicPr>
          <p:cNvPr id="1323" name="Google Shape;1261;p113" descr="Google Shape;1261;p113"/>
          <p:cNvPicPr>
            <a:picLocks noChangeAspect="1"/>
          </p:cNvPicPr>
          <p:nvPr/>
        </p:nvPicPr>
        <p:blipFill>
          <a:blip r:embed="rId3">
            <a:extLst/>
          </a:blip>
          <a:stretch>
            <a:fillRect/>
          </a:stretch>
        </p:blipFill>
        <p:spPr>
          <a:xfrm>
            <a:off x="1391825" y="1548025"/>
            <a:ext cx="1333051" cy="1333051"/>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7" name="Google Shape;1266;p114"/>
          <p:cNvSpPr/>
          <p:nvPr/>
        </p:nvSpPr>
        <p:spPr>
          <a:xfrm>
            <a:off x="2182099" y="3377050"/>
            <a:ext cx="5715001" cy="1420201"/>
          </a:xfrm>
          <a:prstGeom prst="rect">
            <a:avLst/>
          </a:prstGeom>
          <a:solidFill>
            <a:srgbClr val="FFFFFF"/>
          </a:solidFill>
          <a:ln w="12700">
            <a:miter lim="400000"/>
          </a:ln>
        </p:spPr>
        <p:txBody>
          <a:bodyPr lIns="0" tIns="0" rIns="0" bIns="0" anchor="ctr"/>
          <a:lstStyle/>
          <a:p>
            <a:pPr/>
          </a:p>
        </p:txBody>
      </p:sp>
      <p:pic>
        <p:nvPicPr>
          <p:cNvPr id="1328" name="Google Shape;1267;p114" descr="Google Shape;1267;p114"/>
          <p:cNvPicPr>
            <a:picLocks noChangeAspect="1"/>
          </p:cNvPicPr>
          <p:nvPr/>
        </p:nvPicPr>
        <p:blipFill>
          <a:blip r:embed="rId3">
            <a:extLst/>
          </a:blip>
          <a:stretch>
            <a:fillRect/>
          </a:stretch>
        </p:blipFill>
        <p:spPr>
          <a:xfrm>
            <a:off x="6396251" y="2715625"/>
            <a:ext cx="2632052" cy="1754702"/>
          </a:xfrm>
          <a:prstGeom prst="rect">
            <a:avLst/>
          </a:prstGeom>
          <a:ln w="12700">
            <a:miter lim="400000"/>
          </a:ln>
        </p:spPr>
      </p:pic>
      <p:sp>
        <p:nvSpPr>
          <p:cNvPr id="1329" name="Google Shape;1268;p114"/>
          <p:cNvSpPr txBox="1"/>
          <p:nvPr/>
        </p:nvSpPr>
        <p:spPr>
          <a:xfrm>
            <a:off x="622899" y="642700"/>
            <a:ext cx="7629902"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spcBef>
                <a:spcPts val="1000"/>
              </a:spcBef>
              <a:defRPr b="1" sz="2200">
                <a:solidFill>
                  <a:srgbClr val="252831"/>
                </a:solidFill>
                <a:latin typeface="Reem Kufi"/>
                <a:ea typeface="Reem Kufi"/>
                <a:cs typeface="Reem Kufi"/>
                <a:sym typeface="Reem Kufi"/>
              </a:defRPr>
            </a:lvl1pPr>
          </a:lstStyle>
          <a:p>
            <a:pPr/>
            <a:r>
              <a:t>KEY LEARNINGS</a:t>
            </a:r>
          </a:p>
        </p:txBody>
      </p:sp>
      <p:sp>
        <p:nvSpPr>
          <p:cNvPr id="1330" name="Google Shape;1269;p114"/>
          <p:cNvSpPr/>
          <p:nvPr/>
        </p:nvSpPr>
        <p:spPr>
          <a:xfrm>
            <a:off x="622900" y="355850"/>
            <a:ext cx="3530401" cy="214201"/>
          </a:xfrm>
          <a:prstGeom prst="rect">
            <a:avLst/>
          </a:prstGeom>
          <a:solidFill>
            <a:srgbClr val="000000"/>
          </a:solidFill>
          <a:ln>
            <a:solidFill>
              <a:srgbClr val="000000"/>
            </a:solidFill>
          </a:ln>
        </p:spPr>
        <p:txBody>
          <a:bodyPr lIns="0" tIns="0" rIns="0" bIns="0" anchor="ctr"/>
          <a:lstStyle/>
          <a:p>
            <a:pPr/>
          </a:p>
        </p:txBody>
      </p:sp>
      <p:sp>
        <p:nvSpPr>
          <p:cNvPr id="1331" name="Google Shape;1270;p114"/>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sp>
        <p:nvSpPr>
          <p:cNvPr id="1332" name="Google Shape;1271;p114"/>
          <p:cNvSpPr txBox="1"/>
          <p:nvPr/>
        </p:nvSpPr>
        <p:spPr>
          <a:xfrm>
            <a:off x="1041324" y="1997125"/>
            <a:ext cx="5882402" cy="1744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defRPr b="1" sz="3400">
                <a:latin typeface="Montserrat"/>
                <a:ea typeface="Montserrat"/>
                <a:cs typeface="Montserrat"/>
                <a:sym typeface="Montserrat"/>
              </a:defRPr>
            </a:pPr>
            <a:r>
              <a:t>Personal stories </a:t>
            </a:r>
            <a:r>
              <a:rPr b="0"/>
              <a:t>are at the</a:t>
            </a:r>
            <a:r>
              <a:t> heart </a:t>
            </a:r>
            <a:r>
              <a:rPr b="0"/>
              <a:t>of </a:t>
            </a:r>
            <a:r>
              <a:t>cultural understanding</a:t>
            </a:r>
          </a:p>
        </p:txBody>
      </p:sp>
      <p:sp>
        <p:nvSpPr>
          <p:cNvPr id="1333" name="Google Shape;1272;p114"/>
          <p:cNvSpPr txBox="1"/>
          <p:nvPr/>
        </p:nvSpPr>
        <p:spPr>
          <a:xfrm>
            <a:off x="1041324" y="1485899"/>
            <a:ext cx="6142802"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2000">
                <a:latin typeface="Montserrat"/>
                <a:ea typeface="Montserrat"/>
                <a:cs typeface="Montserrat"/>
                <a:sym typeface="Montserrat"/>
              </a:defRPr>
            </a:lvl1pPr>
          </a:lstStyle>
          <a:p>
            <a:pPr/>
            <a:r>
              <a:t>No matter the problem or solution we look at:</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7" name="Google Shape;1277;p115"/>
          <p:cNvSpPr/>
          <p:nvPr/>
        </p:nvSpPr>
        <p:spPr>
          <a:xfrm>
            <a:off x="4911299" y="4583050"/>
            <a:ext cx="3530401" cy="214201"/>
          </a:xfrm>
          <a:prstGeom prst="rect">
            <a:avLst/>
          </a:prstGeom>
          <a:solidFill>
            <a:srgbClr val="000000"/>
          </a:solidFill>
          <a:ln>
            <a:solidFill>
              <a:srgbClr val="000000"/>
            </a:solidFill>
          </a:ln>
        </p:spPr>
        <p:txBody>
          <a:bodyPr lIns="0" tIns="0" rIns="0" bIns="0" anchor="ctr"/>
          <a:lstStyle/>
          <a:p>
            <a:pPr/>
          </a:p>
        </p:txBody>
      </p:sp>
      <p:sp>
        <p:nvSpPr>
          <p:cNvPr id="1338" name="Google Shape;1278;p115"/>
          <p:cNvSpPr/>
          <p:nvPr/>
        </p:nvSpPr>
        <p:spPr>
          <a:xfrm>
            <a:off x="2497550" y="3497874"/>
            <a:ext cx="6090901" cy="1420201"/>
          </a:xfrm>
          <a:prstGeom prst="rect">
            <a:avLst/>
          </a:prstGeom>
          <a:solidFill>
            <a:srgbClr val="FFFFFF"/>
          </a:solidFill>
          <a:ln w="12700">
            <a:miter lim="400000"/>
          </a:ln>
        </p:spPr>
        <p:txBody>
          <a:bodyPr lIns="0" tIns="0" rIns="0" bIns="0" anchor="ctr"/>
          <a:lstStyle/>
          <a:p>
            <a:pPr/>
          </a:p>
        </p:txBody>
      </p:sp>
      <p:sp>
        <p:nvSpPr>
          <p:cNvPr id="1339" name="Google Shape;1279;p115"/>
          <p:cNvSpPr txBox="1"/>
          <p:nvPr>
            <p:ph type="title"/>
          </p:nvPr>
        </p:nvSpPr>
        <p:spPr>
          <a:xfrm>
            <a:off x="1100999" y="539999"/>
            <a:ext cx="2992202" cy="572701"/>
          </a:xfrm>
          <a:prstGeom prst="rect">
            <a:avLst/>
          </a:prstGeom>
        </p:spPr>
        <p:txBody>
          <a:bodyPr/>
          <a:lstStyle>
            <a:lvl1pPr defTabSz="822959">
              <a:defRPr sz="2520"/>
            </a:lvl1pPr>
          </a:lstStyle>
          <a:p>
            <a:pPr/>
            <a:r>
              <a:t>NEXT STEPS</a:t>
            </a:r>
          </a:p>
        </p:txBody>
      </p:sp>
      <p:sp>
        <p:nvSpPr>
          <p:cNvPr id="1340" name="Google Shape;1280;p115"/>
          <p:cNvSpPr txBox="1"/>
          <p:nvPr/>
        </p:nvSpPr>
        <p:spPr>
          <a:xfrm>
            <a:off x="1257524" y="1257999"/>
            <a:ext cx="923701" cy="8412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defRPr sz="4000">
                <a:solidFill>
                  <a:srgbClr val="F1C232"/>
                </a:solidFill>
                <a:latin typeface="Reem Kufi"/>
                <a:ea typeface="Reem Kufi"/>
                <a:cs typeface="Reem Kufi"/>
                <a:sym typeface="Reem Kufi"/>
              </a:defRPr>
            </a:lvl1pPr>
          </a:lstStyle>
          <a:p>
            <a:pPr/>
            <a:r>
              <a:t>01</a:t>
            </a:r>
          </a:p>
        </p:txBody>
      </p:sp>
      <p:sp>
        <p:nvSpPr>
          <p:cNvPr id="1341" name="Google Shape;1281;p115"/>
          <p:cNvSpPr txBox="1"/>
          <p:nvPr>
            <p:ph type="body" sz="quarter" idx="1"/>
          </p:nvPr>
        </p:nvSpPr>
        <p:spPr>
          <a:xfrm>
            <a:off x="2451649" y="1258024"/>
            <a:ext cx="6232802" cy="337501"/>
          </a:xfrm>
          <a:prstGeom prst="rect">
            <a:avLst/>
          </a:prstGeom>
        </p:spPr>
        <p:txBody>
          <a:bodyPr/>
          <a:lstStyle>
            <a:lvl1pPr marL="0" indent="0" algn="l" defTabSz="429768">
              <a:spcBef>
                <a:spcPts val="700"/>
              </a:spcBef>
              <a:defRPr sz="1081">
                <a:latin typeface="Montserrat"/>
                <a:ea typeface="Montserrat"/>
                <a:cs typeface="Montserrat"/>
                <a:sym typeface="Montserrat"/>
              </a:defRPr>
            </a:lvl1pPr>
          </a:lstStyle>
          <a:p>
            <a:pPr/>
            <a:r>
              <a:t>Finalizing which problem we                want to address</a:t>
            </a:r>
          </a:p>
        </p:txBody>
      </p:sp>
      <p:sp>
        <p:nvSpPr>
          <p:cNvPr id="1342" name="Google Shape;1282;p115"/>
          <p:cNvSpPr txBox="1"/>
          <p:nvPr/>
        </p:nvSpPr>
        <p:spPr>
          <a:xfrm>
            <a:off x="1257524" y="3534474"/>
            <a:ext cx="923701" cy="8412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defRPr sz="4000">
                <a:solidFill>
                  <a:srgbClr val="F1C232"/>
                </a:solidFill>
                <a:latin typeface="Reem Kufi"/>
                <a:ea typeface="Reem Kufi"/>
                <a:cs typeface="Reem Kufi"/>
                <a:sym typeface="Reem Kufi"/>
              </a:defRPr>
            </a:lvl1pPr>
          </a:lstStyle>
          <a:p>
            <a:pPr/>
            <a:r>
              <a:t>03</a:t>
            </a:r>
          </a:p>
        </p:txBody>
      </p:sp>
      <p:sp>
        <p:nvSpPr>
          <p:cNvPr id="1343" name="Google Shape;1283;p115"/>
          <p:cNvSpPr txBox="1"/>
          <p:nvPr/>
        </p:nvSpPr>
        <p:spPr>
          <a:xfrm>
            <a:off x="1266824" y="2400999"/>
            <a:ext cx="923702" cy="8412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defRPr sz="4000">
                <a:solidFill>
                  <a:srgbClr val="F1C232"/>
                </a:solidFill>
                <a:latin typeface="Reem Kufi"/>
                <a:ea typeface="Reem Kufi"/>
                <a:cs typeface="Reem Kufi"/>
                <a:sym typeface="Reem Kufi"/>
              </a:defRPr>
            </a:lvl1pPr>
          </a:lstStyle>
          <a:p>
            <a:pPr/>
            <a:r>
              <a:t>02</a:t>
            </a:r>
          </a:p>
        </p:txBody>
      </p:sp>
      <p:sp>
        <p:nvSpPr>
          <p:cNvPr id="1344" name="Google Shape;1284;p115"/>
          <p:cNvSpPr/>
          <p:nvPr/>
        </p:nvSpPr>
        <p:spPr>
          <a:xfrm>
            <a:off x="2290649" y="3632751"/>
            <a:ext cx="26501" cy="644659"/>
          </a:xfrm>
          <a:prstGeom prst="rect">
            <a:avLst/>
          </a:prstGeom>
          <a:solidFill>
            <a:srgbClr val="F1C232"/>
          </a:solidFill>
          <a:ln w="12700">
            <a:miter lim="400000"/>
          </a:ln>
        </p:spPr>
        <p:txBody>
          <a:bodyPr lIns="0" tIns="0" rIns="0" bIns="0" anchor="ctr"/>
          <a:lstStyle/>
          <a:p>
            <a:pPr/>
          </a:p>
        </p:txBody>
      </p:sp>
      <p:sp>
        <p:nvSpPr>
          <p:cNvPr id="1345" name="Google Shape;1285;p115"/>
          <p:cNvSpPr txBox="1"/>
          <p:nvPr/>
        </p:nvSpPr>
        <p:spPr>
          <a:xfrm>
            <a:off x="2502799" y="2652850"/>
            <a:ext cx="6232802" cy="337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defTabSz="429768">
              <a:spcBef>
                <a:spcPts val="700"/>
              </a:spcBef>
              <a:defRPr sz="1081">
                <a:latin typeface="Montserrat"/>
                <a:ea typeface="Montserrat"/>
                <a:cs typeface="Montserrat"/>
                <a:sym typeface="Montserrat"/>
              </a:defRPr>
            </a:lvl1pPr>
          </a:lstStyle>
          <a:p>
            <a:pPr/>
            <a:r>
              <a:t>Modifying our solutions</a:t>
            </a:r>
          </a:p>
        </p:txBody>
      </p:sp>
      <p:sp>
        <p:nvSpPr>
          <p:cNvPr id="1346" name="Google Shape;1286;p115"/>
          <p:cNvSpPr/>
          <p:nvPr/>
        </p:nvSpPr>
        <p:spPr>
          <a:xfrm>
            <a:off x="2333400" y="2499275"/>
            <a:ext cx="26501" cy="644659"/>
          </a:xfrm>
          <a:prstGeom prst="rect">
            <a:avLst/>
          </a:prstGeom>
          <a:solidFill>
            <a:srgbClr val="F1C232"/>
          </a:solidFill>
          <a:ln w="12700">
            <a:miter lim="400000"/>
          </a:ln>
        </p:spPr>
        <p:txBody>
          <a:bodyPr lIns="0" tIns="0" rIns="0" bIns="0" anchor="ctr"/>
          <a:lstStyle/>
          <a:p>
            <a:pPr/>
          </a:p>
        </p:txBody>
      </p:sp>
      <p:sp>
        <p:nvSpPr>
          <p:cNvPr id="1347" name="Google Shape;1287;p115"/>
          <p:cNvSpPr/>
          <p:nvPr/>
        </p:nvSpPr>
        <p:spPr>
          <a:xfrm>
            <a:off x="2303162" y="1356276"/>
            <a:ext cx="26501" cy="644658"/>
          </a:xfrm>
          <a:prstGeom prst="rect">
            <a:avLst/>
          </a:prstGeom>
          <a:solidFill>
            <a:srgbClr val="F1C232"/>
          </a:solidFill>
          <a:ln w="12700">
            <a:miter lim="400000"/>
          </a:ln>
        </p:spPr>
        <p:txBody>
          <a:bodyPr lIns="0" tIns="0" rIns="0" bIns="0" anchor="ctr"/>
          <a:lstStyle/>
          <a:p>
            <a:pPr/>
          </a:p>
        </p:txBody>
      </p:sp>
      <p:sp>
        <p:nvSpPr>
          <p:cNvPr id="1348" name="Google Shape;1288;p115"/>
          <p:cNvSpPr txBox="1"/>
          <p:nvPr/>
        </p:nvSpPr>
        <p:spPr>
          <a:xfrm>
            <a:off x="2426599" y="3786325"/>
            <a:ext cx="6232802" cy="337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defTabSz="429768">
              <a:spcBef>
                <a:spcPts val="700"/>
              </a:spcBef>
              <a:defRPr sz="1081">
                <a:latin typeface="Montserrat"/>
                <a:ea typeface="Montserrat"/>
                <a:cs typeface="Montserrat"/>
                <a:sym typeface="Montserrat"/>
              </a:defRPr>
            </a:lvl1pPr>
          </a:lstStyle>
          <a:p>
            <a:pPr/>
            <a:r>
              <a:t>Concept video!</a:t>
            </a:r>
          </a:p>
        </p:txBody>
      </p:sp>
      <p:grpSp>
        <p:nvGrpSpPr>
          <p:cNvPr id="1351" name="Google Shape;1289;p115"/>
          <p:cNvGrpSpPr/>
          <p:nvPr/>
        </p:nvGrpSpPr>
        <p:grpSpPr>
          <a:xfrm>
            <a:off x="6928515" y="969651"/>
            <a:ext cx="904575" cy="914317"/>
            <a:chOff x="0" y="0"/>
            <a:chExt cx="904574" cy="914316"/>
          </a:xfrm>
        </p:grpSpPr>
        <p:sp>
          <p:nvSpPr>
            <p:cNvPr id="1349" name="Google Shape;1290;p115"/>
            <p:cNvSpPr/>
            <p:nvPr/>
          </p:nvSpPr>
          <p:spPr>
            <a:xfrm>
              <a:off x="0" y="0"/>
              <a:ext cx="904575" cy="914317"/>
            </a:xfrm>
            <a:custGeom>
              <a:avLst/>
              <a:gdLst/>
              <a:ahLst/>
              <a:cxnLst>
                <a:cxn ang="0">
                  <a:pos x="wd2" y="hd2"/>
                </a:cxn>
                <a:cxn ang="5400000">
                  <a:pos x="wd2" y="hd2"/>
                </a:cxn>
                <a:cxn ang="10800000">
                  <a:pos x="wd2" y="hd2"/>
                </a:cxn>
                <a:cxn ang="16200000">
                  <a:pos x="wd2" y="hd2"/>
                </a:cxn>
              </a:cxnLst>
              <a:rect l="0" t="0" r="r" b="b"/>
              <a:pathLst>
                <a:path w="21369" h="21600" fill="norm" stroke="1" extrusionOk="0">
                  <a:moveTo>
                    <a:pt x="13877" y="1284"/>
                  </a:moveTo>
                  <a:cubicBezTo>
                    <a:pt x="17362" y="1284"/>
                    <a:pt x="20206" y="4086"/>
                    <a:pt x="20206" y="7588"/>
                  </a:cubicBezTo>
                  <a:cubicBezTo>
                    <a:pt x="20206" y="11092"/>
                    <a:pt x="17362" y="13951"/>
                    <a:pt x="13877" y="13951"/>
                  </a:cubicBezTo>
                  <a:cubicBezTo>
                    <a:pt x="10394" y="13951"/>
                    <a:pt x="7548" y="11092"/>
                    <a:pt x="7548" y="7588"/>
                  </a:cubicBezTo>
                  <a:cubicBezTo>
                    <a:pt x="7548" y="4086"/>
                    <a:pt x="10394" y="1284"/>
                    <a:pt x="13877" y="1284"/>
                  </a:cubicBezTo>
                  <a:close/>
                  <a:moveTo>
                    <a:pt x="5974" y="14944"/>
                  </a:moveTo>
                  <a:cubicBezTo>
                    <a:pt x="6140" y="14944"/>
                    <a:pt x="6300" y="15003"/>
                    <a:pt x="6387" y="15120"/>
                  </a:cubicBezTo>
                  <a:cubicBezTo>
                    <a:pt x="6619" y="15354"/>
                    <a:pt x="6619" y="15761"/>
                    <a:pt x="6387" y="15995"/>
                  </a:cubicBezTo>
                  <a:lnTo>
                    <a:pt x="2264" y="20140"/>
                  </a:lnTo>
                  <a:cubicBezTo>
                    <a:pt x="2148" y="20257"/>
                    <a:pt x="1990" y="20314"/>
                    <a:pt x="1829" y="20314"/>
                  </a:cubicBezTo>
                  <a:cubicBezTo>
                    <a:pt x="1671" y="20314"/>
                    <a:pt x="1511" y="20257"/>
                    <a:pt x="1394" y="20140"/>
                  </a:cubicBezTo>
                  <a:cubicBezTo>
                    <a:pt x="1162" y="19906"/>
                    <a:pt x="1162" y="19497"/>
                    <a:pt x="1394" y="19263"/>
                  </a:cubicBezTo>
                  <a:lnTo>
                    <a:pt x="5517" y="15120"/>
                  </a:lnTo>
                  <a:cubicBezTo>
                    <a:pt x="5633" y="15003"/>
                    <a:pt x="5807" y="14944"/>
                    <a:pt x="5974" y="14944"/>
                  </a:cubicBezTo>
                  <a:close/>
                  <a:moveTo>
                    <a:pt x="13877" y="0"/>
                  </a:moveTo>
                  <a:cubicBezTo>
                    <a:pt x="9697" y="0"/>
                    <a:pt x="6330" y="3445"/>
                    <a:pt x="6330" y="7588"/>
                  </a:cubicBezTo>
                  <a:cubicBezTo>
                    <a:pt x="6330" y="9515"/>
                    <a:pt x="6968" y="11209"/>
                    <a:pt x="8129" y="12493"/>
                  </a:cubicBezTo>
                  <a:lnTo>
                    <a:pt x="6852" y="13834"/>
                  </a:lnTo>
                  <a:cubicBezTo>
                    <a:pt x="6573" y="13684"/>
                    <a:pt x="6277" y="13612"/>
                    <a:pt x="5985" y="13612"/>
                  </a:cubicBezTo>
                  <a:cubicBezTo>
                    <a:pt x="5491" y="13612"/>
                    <a:pt x="5010" y="13818"/>
                    <a:pt x="4645" y="14184"/>
                  </a:cubicBezTo>
                  <a:lnTo>
                    <a:pt x="523" y="18330"/>
                  </a:lnTo>
                  <a:cubicBezTo>
                    <a:pt x="-174" y="19030"/>
                    <a:pt x="-174" y="20314"/>
                    <a:pt x="523" y="21016"/>
                  </a:cubicBezTo>
                  <a:cubicBezTo>
                    <a:pt x="871" y="21367"/>
                    <a:pt x="1394" y="21600"/>
                    <a:pt x="1859" y="21600"/>
                  </a:cubicBezTo>
                  <a:cubicBezTo>
                    <a:pt x="2323" y="21600"/>
                    <a:pt x="2788" y="21367"/>
                    <a:pt x="3136" y="21016"/>
                  </a:cubicBezTo>
                  <a:lnTo>
                    <a:pt x="7259" y="16871"/>
                  </a:lnTo>
                  <a:cubicBezTo>
                    <a:pt x="7839" y="16288"/>
                    <a:pt x="8013" y="15411"/>
                    <a:pt x="7664" y="14653"/>
                  </a:cubicBezTo>
                  <a:lnTo>
                    <a:pt x="8943" y="13367"/>
                  </a:lnTo>
                  <a:cubicBezTo>
                    <a:pt x="10278" y="14477"/>
                    <a:pt x="12019" y="15178"/>
                    <a:pt x="13820" y="15178"/>
                  </a:cubicBezTo>
                  <a:cubicBezTo>
                    <a:pt x="18000" y="15178"/>
                    <a:pt x="21369" y="11733"/>
                    <a:pt x="21369" y="7588"/>
                  </a:cubicBezTo>
                  <a:cubicBezTo>
                    <a:pt x="21426" y="3385"/>
                    <a:pt x="18000" y="0"/>
                    <a:pt x="13877"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50" name="Google Shape;1291;p115"/>
            <p:cNvSpPr/>
            <p:nvPr/>
          </p:nvSpPr>
          <p:spPr>
            <a:xfrm>
              <a:off x="427717" y="106279"/>
              <a:ext cx="321969" cy="375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4" y="3126"/>
                  </a:moveTo>
                  <a:cubicBezTo>
                    <a:pt x="12860" y="3126"/>
                    <a:pt x="14178" y="4547"/>
                    <a:pt x="14178" y="6253"/>
                  </a:cubicBezTo>
                  <a:cubicBezTo>
                    <a:pt x="14178" y="7958"/>
                    <a:pt x="12530" y="9235"/>
                    <a:pt x="10714" y="9235"/>
                  </a:cubicBezTo>
                  <a:cubicBezTo>
                    <a:pt x="8903" y="9235"/>
                    <a:pt x="7254" y="7814"/>
                    <a:pt x="7254" y="6253"/>
                  </a:cubicBezTo>
                  <a:cubicBezTo>
                    <a:pt x="7087" y="4547"/>
                    <a:pt x="8735" y="3126"/>
                    <a:pt x="10714" y="3126"/>
                  </a:cubicBezTo>
                  <a:close/>
                  <a:moveTo>
                    <a:pt x="12362" y="12361"/>
                  </a:moveTo>
                  <a:cubicBezTo>
                    <a:pt x="15335" y="12361"/>
                    <a:pt x="17805" y="14495"/>
                    <a:pt x="17805" y="17053"/>
                  </a:cubicBezTo>
                  <a:lnTo>
                    <a:pt x="17805" y="18618"/>
                  </a:lnTo>
                  <a:lnTo>
                    <a:pt x="3460" y="18618"/>
                  </a:lnTo>
                  <a:lnTo>
                    <a:pt x="3460" y="17053"/>
                  </a:lnTo>
                  <a:cubicBezTo>
                    <a:pt x="3460" y="14495"/>
                    <a:pt x="5935" y="12361"/>
                    <a:pt x="8903" y="12361"/>
                  </a:cubicBezTo>
                  <a:close/>
                  <a:moveTo>
                    <a:pt x="10714" y="0"/>
                  </a:moveTo>
                  <a:cubicBezTo>
                    <a:pt x="6757" y="0"/>
                    <a:pt x="3460" y="2842"/>
                    <a:pt x="3460" y="6253"/>
                  </a:cubicBezTo>
                  <a:cubicBezTo>
                    <a:pt x="3460" y="7674"/>
                    <a:pt x="4119" y="9095"/>
                    <a:pt x="5108" y="10087"/>
                  </a:cubicBezTo>
                  <a:cubicBezTo>
                    <a:pt x="2141" y="11368"/>
                    <a:pt x="0" y="14066"/>
                    <a:pt x="0" y="17053"/>
                  </a:cubicBezTo>
                  <a:lnTo>
                    <a:pt x="0" y="20039"/>
                  </a:lnTo>
                  <a:cubicBezTo>
                    <a:pt x="0" y="20892"/>
                    <a:pt x="822" y="21600"/>
                    <a:pt x="1811" y="21600"/>
                  </a:cubicBezTo>
                  <a:lnTo>
                    <a:pt x="19784" y="21600"/>
                  </a:lnTo>
                  <a:cubicBezTo>
                    <a:pt x="20773" y="21600"/>
                    <a:pt x="21600" y="20892"/>
                    <a:pt x="21600" y="20039"/>
                  </a:cubicBezTo>
                  <a:lnTo>
                    <a:pt x="21600" y="17053"/>
                  </a:lnTo>
                  <a:cubicBezTo>
                    <a:pt x="21433" y="14066"/>
                    <a:pt x="19454" y="11368"/>
                    <a:pt x="16324" y="10087"/>
                  </a:cubicBezTo>
                  <a:cubicBezTo>
                    <a:pt x="17313" y="9095"/>
                    <a:pt x="17973" y="7814"/>
                    <a:pt x="17973" y="6253"/>
                  </a:cubicBezTo>
                  <a:cubicBezTo>
                    <a:pt x="17973" y="2842"/>
                    <a:pt x="14676" y="0"/>
                    <a:pt x="10714"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grpSp>
        <p:nvGrpSpPr>
          <p:cNvPr id="1360" name="Google Shape;1292;p115"/>
          <p:cNvGrpSpPr/>
          <p:nvPr/>
        </p:nvGrpSpPr>
        <p:grpSpPr>
          <a:xfrm>
            <a:off x="6268365" y="2233799"/>
            <a:ext cx="914323" cy="914321"/>
            <a:chOff x="0" y="77"/>
            <a:chExt cx="914322" cy="914320"/>
          </a:xfrm>
        </p:grpSpPr>
        <p:sp>
          <p:nvSpPr>
            <p:cNvPr id="1352" name="Google Shape;1293;p115"/>
            <p:cNvSpPr/>
            <p:nvPr/>
          </p:nvSpPr>
          <p:spPr>
            <a:xfrm>
              <a:off x="160502" y="77"/>
              <a:ext cx="586363" cy="914321"/>
            </a:xfrm>
            <a:custGeom>
              <a:avLst/>
              <a:gdLst/>
              <a:ahLst/>
              <a:cxnLst>
                <a:cxn ang="0">
                  <a:pos x="wd2" y="hd2"/>
                </a:cxn>
                <a:cxn ang="5400000">
                  <a:pos x="wd2" y="hd2"/>
                </a:cxn>
                <a:cxn ang="10800000">
                  <a:pos x="wd2" y="hd2"/>
                </a:cxn>
                <a:cxn ang="16200000">
                  <a:pos x="wd2" y="hd2"/>
                </a:cxn>
              </a:cxnLst>
              <a:rect l="0" t="0" r="r" b="b"/>
              <a:pathLst>
                <a:path w="21167" h="21600" fill="norm" stroke="1" extrusionOk="0">
                  <a:moveTo>
                    <a:pt x="10489" y="1256"/>
                  </a:moveTo>
                  <a:cubicBezTo>
                    <a:pt x="15380" y="1256"/>
                    <a:pt x="19206" y="3749"/>
                    <a:pt x="19206" y="6878"/>
                  </a:cubicBezTo>
                  <a:cubicBezTo>
                    <a:pt x="19293" y="8791"/>
                    <a:pt x="18226" y="9834"/>
                    <a:pt x="17427" y="10645"/>
                  </a:cubicBezTo>
                  <a:cubicBezTo>
                    <a:pt x="16091" y="12036"/>
                    <a:pt x="15557" y="12732"/>
                    <a:pt x="15557" y="14586"/>
                  </a:cubicBezTo>
                  <a:cubicBezTo>
                    <a:pt x="15557" y="14933"/>
                    <a:pt x="15114" y="15224"/>
                    <a:pt x="14490" y="15224"/>
                  </a:cubicBezTo>
                  <a:lnTo>
                    <a:pt x="6750" y="15224"/>
                  </a:lnTo>
                  <a:cubicBezTo>
                    <a:pt x="6216" y="15224"/>
                    <a:pt x="5773" y="14933"/>
                    <a:pt x="5773" y="14586"/>
                  </a:cubicBezTo>
                  <a:cubicBezTo>
                    <a:pt x="5773" y="12732"/>
                    <a:pt x="5149" y="12095"/>
                    <a:pt x="3816" y="10704"/>
                  </a:cubicBezTo>
                  <a:cubicBezTo>
                    <a:pt x="3104" y="9834"/>
                    <a:pt x="1322" y="8328"/>
                    <a:pt x="1946" y="5894"/>
                  </a:cubicBezTo>
                  <a:cubicBezTo>
                    <a:pt x="2658" y="3344"/>
                    <a:pt x="6038" y="1256"/>
                    <a:pt x="10489" y="1256"/>
                  </a:cubicBezTo>
                  <a:close/>
                  <a:moveTo>
                    <a:pt x="13423" y="16383"/>
                  </a:moveTo>
                  <a:lnTo>
                    <a:pt x="13423" y="17601"/>
                  </a:lnTo>
                  <a:lnTo>
                    <a:pt x="12445" y="17601"/>
                  </a:lnTo>
                  <a:cubicBezTo>
                    <a:pt x="11821" y="17601"/>
                    <a:pt x="11378" y="17890"/>
                    <a:pt x="11378" y="18237"/>
                  </a:cubicBezTo>
                  <a:cubicBezTo>
                    <a:pt x="11378" y="18644"/>
                    <a:pt x="11821" y="18933"/>
                    <a:pt x="12445" y="18933"/>
                  </a:cubicBezTo>
                  <a:lnTo>
                    <a:pt x="13423" y="18933"/>
                  </a:lnTo>
                  <a:lnTo>
                    <a:pt x="13423" y="19571"/>
                  </a:lnTo>
                  <a:cubicBezTo>
                    <a:pt x="13513" y="19919"/>
                    <a:pt x="13067" y="20207"/>
                    <a:pt x="12533" y="20207"/>
                  </a:cubicBezTo>
                  <a:lnTo>
                    <a:pt x="8619" y="20207"/>
                  </a:lnTo>
                  <a:cubicBezTo>
                    <a:pt x="8085" y="20207"/>
                    <a:pt x="7639" y="19919"/>
                    <a:pt x="7639" y="19571"/>
                  </a:cubicBezTo>
                  <a:lnTo>
                    <a:pt x="7639" y="18933"/>
                  </a:lnTo>
                  <a:lnTo>
                    <a:pt x="8619" y="18933"/>
                  </a:lnTo>
                  <a:cubicBezTo>
                    <a:pt x="9240" y="18933"/>
                    <a:pt x="9687" y="18644"/>
                    <a:pt x="9687" y="18237"/>
                  </a:cubicBezTo>
                  <a:cubicBezTo>
                    <a:pt x="9687" y="17890"/>
                    <a:pt x="9240" y="17601"/>
                    <a:pt x="8619" y="17601"/>
                  </a:cubicBezTo>
                  <a:lnTo>
                    <a:pt x="7639" y="17601"/>
                  </a:lnTo>
                  <a:lnTo>
                    <a:pt x="7639" y="16383"/>
                  </a:lnTo>
                  <a:close/>
                  <a:moveTo>
                    <a:pt x="10726" y="0"/>
                  </a:moveTo>
                  <a:cubicBezTo>
                    <a:pt x="9977" y="0"/>
                    <a:pt x="9212" y="50"/>
                    <a:pt x="8441" y="156"/>
                  </a:cubicBezTo>
                  <a:cubicBezTo>
                    <a:pt x="4259" y="736"/>
                    <a:pt x="966" y="2879"/>
                    <a:pt x="167" y="5662"/>
                  </a:cubicBezTo>
                  <a:cubicBezTo>
                    <a:pt x="-279" y="7342"/>
                    <a:pt x="167" y="9139"/>
                    <a:pt x="1503" y="10588"/>
                  </a:cubicBezTo>
                  <a:cubicBezTo>
                    <a:pt x="1859" y="10877"/>
                    <a:pt x="2037" y="11168"/>
                    <a:pt x="2302" y="11457"/>
                  </a:cubicBezTo>
                  <a:cubicBezTo>
                    <a:pt x="3547" y="12675"/>
                    <a:pt x="3816" y="13138"/>
                    <a:pt x="3816" y="14645"/>
                  </a:cubicBezTo>
                  <a:cubicBezTo>
                    <a:pt x="3816" y="15456"/>
                    <a:pt x="4615" y="16151"/>
                    <a:pt x="5773" y="16442"/>
                  </a:cubicBezTo>
                  <a:lnTo>
                    <a:pt x="5773" y="19687"/>
                  </a:lnTo>
                  <a:cubicBezTo>
                    <a:pt x="5773" y="20730"/>
                    <a:pt x="7105" y="21600"/>
                    <a:pt x="8619" y="21600"/>
                  </a:cubicBezTo>
                  <a:lnTo>
                    <a:pt x="12533" y="21600"/>
                  </a:lnTo>
                  <a:cubicBezTo>
                    <a:pt x="14047" y="21600"/>
                    <a:pt x="15380" y="20730"/>
                    <a:pt x="15380" y="19687"/>
                  </a:cubicBezTo>
                  <a:lnTo>
                    <a:pt x="15380" y="16442"/>
                  </a:lnTo>
                  <a:cubicBezTo>
                    <a:pt x="16537" y="16151"/>
                    <a:pt x="17336" y="15515"/>
                    <a:pt x="17336" y="14645"/>
                  </a:cubicBezTo>
                  <a:lnTo>
                    <a:pt x="17336" y="14586"/>
                  </a:lnTo>
                  <a:cubicBezTo>
                    <a:pt x="17336" y="13138"/>
                    <a:pt x="17870" y="12559"/>
                    <a:pt x="18938" y="11457"/>
                  </a:cubicBezTo>
                  <a:cubicBezTo>
                    <a:pt x="19740" y="10645"/>
                    <a:pt x="21163" y="9255"/>
                    <a:pt x="21163" y="7053"/>
                  </a:cubicBezTo>
                  <a:cubicBezTo>
                    <a:pt x="21321" y="3048"/>
                    <a:pt x="16523" y="0"/>
                    <a:pt x="10726"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53" name="Google Shape;1294;p115"/>
            <p:cNvSpPr/>
            <p:nvPr/>
          </p:nvSpPr>
          <p:spPr>
            <a:xfrm>
              <a:off x="805899" y="269187"/>
              <a:ext cx="108424" cy="56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8" y="0"/>
                  </a:moveTo>
                  <a:cubicBezTo>
                    <a:pt x="2462" y="0"/>
                    <a:pt x="0" y="4684"/>
                    <a:pt x="0" y="11277"/>
                  </a:cubicBezTo>
                  <a:cubicBezTo>
                    <a:pt x="0" y="16916"/>
                    <a:pt x="2462" y="21600"/>
                    <a:pt x="5408" y="21600"/>
                  </a:cubicBezTo>
                  <a:lnTo>
                    <a:pt x="16208" y="21600"/>
                  </a:lnTo>
                  <a:cubicBezTo>
                    <a:pt x="19153" y="21600"/>
                    <a:pt x="21600" y="16916"/>
                    <a:pt x="21600" y="11277"/>
                  </a:cubicBezTo>
                  <a:cubicBezTo>
                    <a:pt x="21600" y="4684"/>
                    <a:pt x="19153" y="0"/>
                    <a:pt x="16208"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54" name="Google Shape;1295;p115"/>
            <p:cNvSpPr/>
            <p:nvPr/>
          </p:nvSpPr>
          <p:spPr>
            <a:xfrm>
              <a:off x="0" y="269187"/>
              <a:ext cx="108424" cy="56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8" y="0"/>
                  </a:moveTo>
                  <a:cubicBezTo>
                    <a:pt x="2462" y="0"/>
                    <a:pt x="0" y="4684"/>
                    <a:pt x="0" y="11277"/>
                  </a:cubicBezTo>
                  <a:cubicBezTo>
                    <a:pt x="0" y="16916"/>
                    <a:pt x="2462" y="21600"/>
                    <a:pt x="5408" y="21600"/>
                  </a:cubicBezTo>
                  <a:lnTo>
                    <a:pt x="15709" y="21600"/>
                  </a:lnTo>
                  <a:cubicBezTo>
                    <a:pt x="18655" y="20675"/>
                    <a:pt x="21600" y="15961"/>
                    <a:pt x="21600" y="11277"/>
                  </a:cubicBezTo>
                  <a:cubicBezTo>
                    <a:pt x="21600" y="4684"/>
                    <a:pt x="18655" y="0"/>
                    <a:pt x="15709"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55" name="Google Shape;1296;p115"/>
            <p:cNvSpPr/>
            <p:nvPr/>
          </p:nvSpPr>
          <p:spPr>
            <a:xfrm>
              <a:off x="755620" y="53650"/>
              <a:ext cx="101697" cy="82696"/>
            </a:xfrm>
            <a:custGeom>
              <a:avLst/>
              <a:gdLst/>
              <a:ahLst/>
              <a:cxnLst>
                <a:cxn ang="0">
                  <a:pos x="wd2" y="hd2"/>
                </a:cxn>
                <a:cxn ang="5400000">
                  <a:pos x="wd2" y="hd2"/>
                </a:cxn>
                <a:cxn ang="10800000">
                  <a:pos x="wd2" y="hd2"/>
                </a:cxn>
                <a:cxn ang="16200000">
                  <a:pos x="wd2" y="hd2"/>
                </a:cxn>
              </a:cxnLst>
              <a:rect l="0" t="0" r="r" b="b"/>
              <a:pathLst>
                <a:path w="19803" h="21600" fill="norm" stroke="1" extrusionOk="0">
                  <a:moveTo>
                    <a:pt x="14345" y="0"/>
                  </a:moveTo>
                  <a:cubicBezTo>
                    <a:pt x="13416" y="0"/>
                    <a:pt x="12486" y="366"/>
                    <a:pt x="11710" y="1180"/>
                  </a:cubicBezTo>
                  <a:lnTo>
                    <a:pt x="2600" y="8237"/>
                  </a:lnTo>
                  <a:cubicBezTo>
                    <a:pt x="194" y="10149"/>
                    <a:pt x="-766" y="14644"/>
                    <a:pt x="681" y="17837"/>
                  </a:cubicBezTo>
                  <a:cubicBezTo>
                    <a:pt x="1656" y="20014"/>
                    <a:pt x="3728" y="21600"/>
                    <a:pt x="5556" y="21600"/>
                  </a:cubicBezTo>
                  <a:cubicBezTo>
                    <a:pt x="6439" y="21600"/>
                    <a:pt x="7262" y="21234"/>
                    <a:pt x="7871" y="20420"/>
                  </a:cubicBezTo>
                  <a:lnTo>
                    <a:pt x="16995" y="13363"/>
                  </a:lnTo>
                  <a:cubicBezTo>
                    <a:pt x="19387" y="11431"/>
                    <a:pt x="20834" y="6956"/>
                    <a:pt x="18915" y="3742"/>
                  </a:cubicBezTo>
                  <a:cubicBezTo>
                    <a:pt x="18260" y="1586"/>
                    <a:pt x="16295" y="0"/>
                    <a:pt x="14345"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56" name="Google Shape;1297;p115"/>
            <p:cNvSpPr/>
            <p:nvPr/>
          </p:nvSpPr>
          <p:spPr>
            <a:xfrm>
              <a:off x="56397" y="457082"/>
              <a:ext cx="100958" cy="81606"/>
            </a:xfrm>
            <a:custGeom>
              <a:avLst/>
              <a:gdLst/>
              <a:ahLst/>
              <a:cxnLst>
                <a:cxn ang="0">
                  <a:pos x="wd2" y="hd2"/>
                </a:cxn>
                <a:cxn ang="5400000">
                  <a:pos x="wd2" y="hd2"/>
                </a:cxn>
                <a:cxn ang="10800000">
                  <a:pos x="wd2" y="hd2"/>
                </a:cxn>
                <a:cxn ang="16200000">
                  <a:pos x="wd2" y="hd2"/>
                </a:cxn>
              </a:cxnLst>
              <a:rect l="0" t="0" r="r" b="b"/>
              <a:pathLst>
                <a:path w="19672" h="21600" fill="norm" stroke="1" extrusionOk="0">
                  <a:moveTo>
                    <a:pt x="14405" y="0"/>
                  </a:moveTo>
                  <a:cubicBezTo>
                    <a:pt x="13476" y="0"/>
                    <a:pt x="12500" y="289"/>
                    <a:pt x="11585" y="907"/>
                  </a:cubicBezTo>
                  <a:lnTo>
                    <a:pt x="2455" y="8059"/>
                  </a:lnTo>
                  <a:cubicBezTo>
                    <a:pt x="61" y="9996"/>
                    <a:pt x="-899" y="14551"/>
                    <a:pt x="1022" y="17787"/>
                  </a:cubicBezTo>
                  <a:cubicBezTo>
                    <a:pt x="1662" y="19992"/>
                    <a:pt x="3644" y="21600"/>
                    <a:pt x="5595" y="21600"/>
                  </a:cubicBezTo>
                  <a:cubicBezTo>
                    <a:pt x="6525" y="21600"/>
                    <a:pt x="7439" y="21229"/>
                    <a:pt x="8217" y="20384"/>
                  </a:cubicBezTo>
                  <a:lnTo>
                    <a:pt x="16860" y="13253"/>
                  </a:lnTo>
                  <a:cubicBezTo>
                    <a:pt x="19268" y="11295"/>
                    <a:pt x="20701" y="6760"/>
                    <a:pt x="18780" y="3504"/>
                  </a:cubicBezTo>
                  <a:cubicBezTo>
                    <a:pt x="18140" y="1298"/>
                    <a:pt x="16372" y="0"/>
                    <a:pt x="14405"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57" name="Google Shape;1298;p115"/>
            <p:cNvSpPr/>
            <p:nvPr/>
          </p:nvSpPr>
          <p:spPr>
            <a:xfrm>
              <a:off x="756731" y="457082"/>
              <a:ext cx="100586" cy="79426"/>
            </a:xfrm>
            <a:custGeom>
              <a:avLst/>
              <a:gdLst/>
              <a:ahLst/>
              <a:cxnLst>
                <a:cxn ang="0">
                  <a:pos x="wd2" y="hd2"/>
                </a:cxn>
                <a:cxn ang="5400000">
                  <a:pos x="wd2" y="hd2"/>
                </a:cxn>
                <a:cxn ang="10800000">
                  <a:pos x="wd2" y="hd2"/>
                </a:cxn>
                <a:cxn ang="16200000">
                  <a:pos x="wd2" y="hd2"/>
                </a:cxn>
              </a:cxnLst>
              <a:rect l="0" t="0" r="r" b="b"/>
              <a:pathLst>
                <a:path w="20039" h="21600" fill="norm" stroke="1" extrusionOk="0">
                  <a:moveTo>
                    <a:pt x="5369" y="0"/>
                  </a:moveTo>
                  <a:cubicBezTo>
                    <a:pt x="3593" y="0"/>
                    <a:pt x="1800" y="1334"/>
                    <a:pt x="476" y="3600"/>
                  </a:cubicBezTo>
                  <a:cubicBezTo>
                    <a:pt x="-506" y="6946"/>
                    <a:pt x="-23" y="10948"/>
                    <a:pt x="2439" y="13616"/>
                  </a:cubicBezTo>
                  <a:lnTo>
                    <a:pt x="11759" y="20944"/>
                  </a:lnTo>
                  <a:cubicBezTo>
                    <a:pt x="12538" y="21367"/>
                    <a:pt x="13364" y="21600"/>
                    <a:pt x="14190" y="21600"/>
                  </a:cubicBezTo>
                  <a:cubicBezTo>
                    <a:pt x="15982" y="21600"/>
                    <a:pt x="17790" y="20562"/>
                    <a:pt x="19130" y="18275"/>
                  </a:cubicBezTo>
                  <a:cubicBezTo>
                    <a:pt x="21094" y="14273"/>
                    <a:pt x="19613" y="10271"/>
                    <a:pt x="17167" y="8280"/>
                  </a:cubicBezTo>
                  <a:lnTo>
                    <a:pt x="7832" y="932"/>
                  </a:lnTo>
                  <a:cubicBezTo>
                    <a:pt x="7052" y="296"/>
                    <a:pt x="6211" y="0"/>
                    <a:pt x="5369"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58" name="Google Shape;1299;p115"/>
            <p:cNvSpPr/>
            <p:nvPr/>
          </p:nvSpPr>
          <p:spPr>
            <a:xfrm>
              <a:off x="58144" y="55830"/>
              <a:ext cx="99211" cy="79426"/>
            </a:xfrm>
            <a:custGeom>
              <a:avLst/>
              <a:gdLst/>
              <a:ahLst/>
              <a:cxnLst>
                <a:cxn ang="0">
                  <a:pos x="wd2" y="hd2"/>
                </a:cxn>
                <a:cxn ang="5400000">
                  <a:pos x="wd2" y="hd2"/>
                </a:cxn>
                <a:cxn ang="10800000">
                  <a:pos x="wd2" y="hd2"/>
                </a:cxn>
                <a:cxn ang="16200000">
                  <a:pos x="wd2" y="hd2"/>
                </a:cxn>
              </a:cxnLst>
              <a:rect l="0" t="0" r="r" b="b"/>
              <a:pathLst>
                <a:path w="19764" h="21600" fill="norm" stroke="1" extrusionOk="0">
                  <a:moveTo>
                    <a:pt x="5529" y="0"/>
                  </a:moveTo>
                  <a:cubicBezTo>
                    <a:pt x="3627" y="0"/>
                    <a:pt x="1695" y="1038"/>
                    <a:pt x="698" y="3304"/>
                  </a:cubicBezTo>
                  <a:cubicBezTo>
                    <a:pt x="-783" y="6649"/>
                    <a:pt x="199" y="10652"/>
                    <a:pt x="2661" y="13320"/>
                  </a:cubicBezTo>
                  <a:lnTo>
                    <a:pt x="11498" y="20668"/>
                  </a:lnTo>
                  <a:cubicBezTo>
                    <a:pt x="12277" y="21304"/>
                    <a:pt x="13165" y="21600"/>
                    <a:pt x="14069" y="21600"/>
                  </a:cubicBezTo>
                  <a:cubicBezTo>
                    <a:pt x="15955" y="21600"/>
                    <a:pt x="17856" y="20266"/>
                    <a:pt x="18853" y="17979"/>
                  </a:cubicBezTo>
                  <a:cubicBezTo>
                    <a:pt x="20817" y="14654"/>
                    <a:pt x="19352" y="10652"/>
                    <a:pt x="16890" y="7984"/>
                  </a:cubicBezTo>
                  <a:lnTo>
                    <a:pt x="8053" y="635"/>
                  </a:lnTo>
                  <a:cubicBezTo>
                    <a:pt x="7274" y="212"/>
                    <a:pt x="6401" y="0"/>
                    <a:pt x="5529"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59" name="Google Shape;1300;p115"/>
            <p:cNvSpPr/>
            <p:nvPr/>
          </p:nvSpPr>
          <p:spPr>
            <a:xfrm>
              <a:off x="297200" y="111272"/>
              <a:ext cx="316102" cy="476784"/>
            </a:xfrm>
            <a:custGeom>
              <a:avLst/>
              <a:gdLst/>
              <a:ahLst/>
              <a:cxnLst>
                <a:cxn ang="0">
                  <a:pos x="wd2" y="hd2"/>
                </a:cxn>
                <a:cxn ang="5400000">
                  <a:pos x="wd2" y="hd2"/>
                </a:cxn>
                <a:cxn ang="10800000">
                  <a:pos x="wd2" y="hd2"/>
                </a:cxn>
                <a:cxn ang="16200000">
                  <a:pos x="wd2" y="hd2"/>
                </a:cxn>
              </a:cxnLst>
              <a:rect l="0" t="0" r="r" b="b"/>
              <a:pathLst>
                <a:path w="21314" h="21600" fill="norm" stroke="1" extrusionOk="0">
                  <a:moveTo>
                    <a:pt x="9040" y="5263"/>
                  </a:moveTo>
                  <a:lnTo>
                    <a:pt x="9040" y="8265"/>
                  </a:lnTo>
                  <a:cubicBezTo>
                    <a:pt x="9040" y="8819"/>
                    <a:pt x="9372" y="9264"/>
                    <a:pt x="10037" y="9377"/>
                  </a:cubicBezTo>
                  <a:lnTo>
                    <a:pt x="17020" y="11377"/>
                  </a:lnTo>
                  <a:lnTo>
                    <a:pt x="12532" y="16266"/>
                  </a:lnTo>
                  <a:lnTo>
                    <a:pt x="12532" y="13155"/>
                  </a:lnTo>
                  <a:cubicBezTo>
                    <a:pt x="12532" y="12601"/>
                    <a:pt x="12199" y="12153"/>
                    <a:pt x="11535" y="12044"/>
                  </a:cubicBezTo>
                  <a:lnTo>
                    <a:pt x="4388" y="10153"/>
                  </a:lnTo>
                  <a:lnTo>
                    <a:pt x="9040" y="5263"/>
                  </a:lnTo>
                  <a:close/>
                  <a:moveTo>
                    <a:pt x="10649" y="0"/>
                  </a:moveTo>
                  <a:cubicBezTo>
                    <a:pt x="10021" y="0"/>
                    <a:pt x="9467" y="166"/>
                    <a:pt x="9209" y="596"/>
                  </a:cubicBezTo>
                  <a:lnTo>
                    <a:pt x="236" y="10375"/>
                  </a:lnTo>
                  <a:cubicBezTo>
                    <a:pt x="68" y="10597"/>
                    <a:pt x="-96" y="11042"/>
                    <a:pt x="68" y="11377"/>
                  </a:cubicBezTo>
                  <a:cubicBezTo>
                    <a:pt x="236" y="11599"/>
                    <a:pt x="732" y="11931"/>
                    <a:pt x="1064" y="12044"/>
                  </a:cubicBezTo>
                  <a:lnTo>
                    <a:pt x="9040" y="14157"/>
                  </a:lnTo>
                  <a:lnTo>
                    <a:pt x="9040" y="20489"/>
                  </a:lnTo>
                  <a:cubicBezTo>
                    <a:pt x="9040" y="21046"/>
                    <a:pt x="9704" y="21491"/>
                    <a:pt x="10206" y="21600"/>
                  </a:cubicBezTo>
                  <a:lnTo>
                    <a:pt x="10707" y="21600"/>
                  </a:lnTo>
                  <a:cubicBezTo>
                    <a:pt x="11202" y="21600"/>
                    <a:pt x="11867" y="21491"/>
                    <a:pt x="12036" y="21046"/>
                  </a:cubicBezTo>
                  <a:lnTo>
                    <a:pt x="21008" y="11377"/>
                  </a:lnTo>
                  <a:cubicBezTo>
                    <a:pt x="21172" y="11042"/>
                    <a:pt x="21504" y="10597"/>
                    <a:pt x="21172" y="10375"/>
                  </a:cubicBezTo>
                  <a:cubicBezTo>
                    <a:pt x="21172" y="10153"/>
                    <a:pt x="20839" y="9821"/>
                    <a:pt x="20507" y="9708"/>
                  </a:cubicBezTo>
                  <a:lnTo>
                    <a:pt x="12532" y="7599"/>
                  </a:lnTo>
                  <a:lnTo>
                    <a:pt x="12532" y="1263"/>
                  </a:lnTo>
                  <a:cubicBezTo>
                    <a:pt x="12532" y="596"/>
                    <a:pt x="11867" y="261"/>
                    <a:pt x="11202" y="39"/>
                  </a:cubicBezTo>
                  <a:cubicBezTo>
                    <a:pt x="11018" y="14"/>
                    <a:pt x="10828" y="0"/>
                    <a:pt x="10649"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grpSp>
        <p:nvGrpSpPr>
          <p:cNvPr id="1367" name="Google Shape;1301;p115"/>
          <p:cNvGrpSpPr/>
          <p:nvPr/>
        </p:nvGrpSpPr>
        <p:grpSpPr>
          <a:xfrm>
            <a:off x="4953082" y="3309141"/>
            <a:ext cx="993722" cy="914323"/>
            <a:chOff x="0" y="0"/>
            <a:chExt cx="993721" cy="914321"/>
          </a:xfrm>
        </p:grpSpPr>
        <p:sp>
          <p:nvSpPr>
            <p:cNvPr id="1361" name="Google Shape;1302;p115"/>
            <p:cNvSpPr/>
            <p:nvPr/>
          </p:nvSpPr>
          <p:spPr>
            <a:xfrm>
              <a:off x="112895" y="118438"/>
              <a:ext cx="177038" cy="1835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7107"/>
                  </a:moveTo>
                  <a:cubicBezTo>
                    <a:pt x="12686" y="7107"/>
                    <a:pt x="14580" y="9025"/>
                    <a:pt x="14580" y="10943"/>
                  </a:cubicBezTo>
                  <a:cubicBezTo>
                    <a:pt x="14580" y="13130"/>
                    <a:pt x="12686" y="14770"/>
                    <a:pt x="10800" y="14770"/>
                  </a:cubicBezTo>
                  <a:cubicBezTo>
                    <a:pt x="8906" y="14770"/>
                    <a:pt x="7286" y="13130"/>
                    <a:pt x="7286" y="10943"/>
                  </a:cubicBezTo>
                  <a:cubicBezTo>
                    <a:pt x="7020" y="9025"/>
                    <a:pt x="8640" y="7107"/>
                    <a:pt x="10800" y="7107"/>
                  </a:cubicBezTo>
                  <a:close/>
                  <a:moveTo>
                    <a:pt x="10800" y="0"/>
                  </a:moveTo>
                  <a:cubicBezTo>
                    <a:pt x="4860" y="0"/>
                    <a:pt x="0" y="4921"/>
                    <a:pt x="0" y="10665"/>
                  </a:cubicBezTo>
                  <a:cubicBezTo>
                    <a:pt x="0" y="16679"/>
                    <a:pt x="4860" y="21600"/>
                    <a:pt x="10800" y="21600"/>
                  </a:cubicBezTo>
                  <a:cubicBezTo>
                    <a:pt x="16466" y="21600"/>
                    <a:pt x="21600" y="16679"/>
                    <a:pt x="21600" y="10665"/>
                  </a:cubicBezTo>
                  <a:cubicBezTo>
                    <a:pt x="21600" y="4921"/>
                    <a:pt x="16740" y="0"/>
                    <a:pt x="10800"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62" name="Google Shape;1303;p115"/>
            <p:cNvSpPr/>
            <p:nvPr/>
          </p:nvSpPr>
          <p:spPr>
            <a:xfrm>
              <a:off x="464454" y="118438"/>
              <a:ext cx="172947" cy="183558"/>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10301" y="7107"/>
                  </a:moveTo>
                  <a:cubicBezTo>
                    <a:pt x="12461" y="7107"/>
                    <a:pt x="14081" y="9025"/>
                    <a:pt x="14081" y="10943"/>
                  </a:cubicBezTo>
                  <a:cubicBezTo>
                    <a:pt x="14081" y="13130"/>
                    <a:pt x="12461" y="14770"/>
                    <a:pt x="10301" y="14770"/>
                  </a:cubicBezTo>
                  <a:cubicBezTo>
                    <a:pt x="8407" y="14770"/>
                    <a:pt x="7061" y="13130"/>
                    <a:pt x="7061" y="10943"/>
                  </a:cubicBezTo>
                  <a:cubicBezTo>
                    <a:pt x="6787" y="9025"/>
                    <a:pt x="8407" y="7107"/>
                    <a:pt x="10301" y="7107"/>
                  </a:cubicBezTo>
                  <a:close/>
                  <a:moveTo>
                    <a:pt x="10301" y="0"/>
                  </a:moveTo>
                  <a:cubicBezTo>
                    <a:pt x="4361" y="0"/>
                    <a:pt x="41" y="4921"/>
                    <a:pt x="41" y="10665"/>
                  </a:cubicBezTo>
                  <a:cubicBezTo>
                    <a:pt x="-499" y="16679"/>
                    <a:pt x="4361" y="21600"/>
                    <a:pt x="10301" y="21600"/>
                  </a:cubicBezTo>
                  <a:cubicBezTo>
                    <a:pt x="16241" y="21600"/>
                    <a:pt x="21101" y="16679"/>
                    <a:pt x="21101" y="10665"/>
                  </a:cubicBezTo>
                  <a:cubicBezTo>
                    <a:pt x="21101" y="4921"/>
                    <a:pt x="16515" y="0"/>
                    <a:pt x="10301"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63" name="Google Shape;1304;p115"/>
            <p:cNvSpPr/>
            <p:nvPr/>
          </p:nvSpPr>
          <p:spPr>
            <a:xfrm>
              <a:off x="579864" y="487913"/>
              <a:ext cx="55360" cy="58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39" y="0"/>
                  </a:moveTo>
                  <a:cubicBezTo>
                    <a:pt x="5181" y="0"/>
                    <a:pt x="0" y="4309"/>
                    <a:pt x="0" y="10375"/>
                  </a:cubicBezTo>
                  <a:cubicBezTo>
                    <a:pt x="0" y="16413"/>
                    <a:pt x="5181" y="21600"/>
                    <a:pt x="11239" y="21600"/>
                  </a:cubicBezTo>
                  <a:cubicBezTo>
                    <a:pt x="17269" y="21600"/>
                    <a:pt x="21600" y="16413"/>
                    <a:pt x="21600" y="10375"/>
                  </a:cubicBezTo>
                  <a:cubicBezTo>
                    <a:pt x="21600" y="4309"/>
                    <a:pt x="17269" y="0"/>
                    <a:pt x="11239"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64" name="Google Shape;1305;p115"/>
            <p:cNvSpPr/>
            <p:nvPr/>
          </p:nvSpPr>
          <p:spPr>
            <a:xfrm>
              <a:off x="464790" y="487913"/>
              <a:ext cx="55290" cy="58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75" y="0"/>
                  </a:moveTo>
                  <a:cubicBezTo>
                    <a:pt x="4309" y="0"/>
                    <a:pt x="0" y="4309"/>
                    <a:pt x="0" y="10375"/>
                  </a:cubicBezTo>
                  <a:cubicBezTo>
                    <a:pt x="0" y="16413"/>
                    <a:pt x="4309" y="21600"/>
                    <a:pt x="10375" y="21600"/>
                  </a:cubicBezTo>
                  <a:cubicBezTo>
                    <a:pt x="16413" y="21600"/>
                    <a:pt x="21600" y="16413"/>
                    <a:pt x="21600" y="10375"/>
                  </a:cubicBezTo>
                  <a:cubicBezTo>
                    <a:pt x="21600" y="4309"/>
                    <a:pt x="16413" y="0"/>
                    <a:pt x="10375"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65" name="Google Shape;1306;p115"/>
            <p:cNvSpPr/>
            <p:nvPr/>
          </p:nvSpPr>
          <p:spPr>
            <a:xfrm>
              <a:off x="112895" y="606351"/>
              <a:ext cx="289933" cy="178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13" y="7292"/>
                  </a:moveTo>
                  <a:lnTo>
                    <a:pt x="17313" y="14869"/>
                  </a:lnTo>
                  <a:lnTo>
                    <a:pt x="4287" y="14869"/>
                  </a:lnTo>
                  <a:lnTo>
                    <a:pt x="4287" y="7292"/>
                  </a:lnTo>
                  <a:close/>
                  <a:moveTo>
                    <a:pt x="2308" y="0"/>
                  </a:moveTo>
                  <a:cubicBezTo>
                    <a:pt x="989" y="0"/>
                    <a:pt x="0" y="1683"/>
                    <a:pt x="0" y="3650"/>
                  </a:cubicBezTo>
                  <a:lnTo>
                    <a:pt x="0" y="18234"/>
                  </a:lnTo>
                  <a:cubicBezTo>
                    <a:pt x="0" y="20202"/>
                    <a:pt x="989" y="21600"/>
                    <a:pt x="2308" y="21600"/>
                  </a:cubicBezTo>
                  <a:lnTo>
                    <a:pt x="19622" y="21600"/>
                  </a:lnTo>
                  <a:cubicBezTo>
                    <a:pt x="20773" y="21600"/>
                    <a:pt x="21600" y="19917"/>
                    <a:pt x="21600" y="18234"/>
                  </a:cubicBezTo>
                  <a:lnTo>
                    <a:pt x="21600" y="3650"/>
                  </a:lnTo>
                  <a:cubicBezTo>
                    <a:pt x="21600" y="1683"/>
                    <a:pt x="20773" y="0"/>
                    <a:pt x="19622" y="0"/>
                  </a:cubicBezTo>
                  <a:close/>
                </a:path>
              </a:pathLst>
            </a:custGeom>
            <a:solidFill>
              <a:srgbClr val="000000"/>
            </a:solidFill>
            <a:ln w="12700" cap="flat">
              <a:noFill/>
              <a:miter lim="400000"/>
            </a:ln>
            <a:effectLst/>
          </p:spPr>
          <p:txBody>
            <a:bodyPr wrap="square" lIns="0" tIns="0" rIns="0" bIns="0" numCol="1" anchor="ctr">
              <a:noAutofit/>
            </a:bodyPr>
            <a:lstStyle/>
            <a:p>
              <a:pPr/>
            </a:p>
          </p:txBody>
        </p:sp>
        <p:sp>
          <p:nvSpPr>
            <p:cNvPr id="1366" name="Google Shape;1307;p115"/>
            <p:cNvSpPr/>
            <p:nvPr/>
          </p:nvSpPr>
          <p:spPr>
            <a:xfrm>
              <a:off x="0" y="0"/>
              <a:ext cx="993722" cy="914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79" y="7519"/>
                  </a:moveTo>
                  <a:cubicBezTo>
                    <a:pt x="8322" y="7958"/>
                    <a:pt x="8564" y="8288"/>
                    <a:pt x="8803" y="8561"/>
                  </a:cubicBezTo>
                  <a:lnTo>
                    <a:pt x="7457" y="8561"/>
                  </a:lnTo>
                  <a:cubicBezTo>
                    <a:pt x="7698" y="8288"/>
                    <a:pt x="7938" y="7958"/>
                    <a:pt x="8179" y="7519"/>
                  </a:cubicBezTo>
                  <a:close/>
                  <a:moveTo>
                    <a:pt x="4378" y="1371"/>
                  </a:moveTo>
                  <a:cubicBezTo>
                    <a:pt x="6110" y="1371"/>
                    <a:pt x="7553" y="3018"/>
                    <a:pt x="7553" y="4995"/>
                  </a:cubicBezTo>
                  <a:cubicBezTo>
                    <a:pt x="7553" y="6971"/>
                    <a:pt x="6110" y="8617"/>
                    <a:pt x="4378" y="8617"/>
                  </a:cubicBezTo>
                  <a:cubicBezTo>
                    <a:pt x="2646" y="8561"/>
                    <a:pt x="1202" y="6971"/>
                    <a:pt x="1202" y="4995"/>
                  </a:cubicBezTo>
                  <a:cubicBezTo>
                    <a:pt x="1202" y="3018"/>
                    <a:pt x="2646" y="1371"/>
                    <a:pt x="4378" y="1371"/>
                  </a:cubicBezTo>
                  <a:close/>
                  <a:moveTo>
                    <a:pt x="11931" y="1371"/>
                  </a:moveTo>
                  <a:cubicBezTo>
                    <a:pt x="13711" y="1371"/>
                    <a:pt x="15154" y="3018"/>
                    <a:pt x="15154" y="4995"/>
                  </a:cubicBezTo>
                  <a:cubicBezTo>
                    <a:pt x="15154" y="6971"/>
                    <a:pt x="13711" y="8617"/>
                    <a:pt x="11931" y="8617"/>
                  </a:cubicBezTo>
                  <a:cubicBezTo>
                    <a:pt x="10199" y="8617"/>
                    <a:pt x="8756" y="6971"/>
                    <a:pt x="8756" y="4995"/>
                  </a:cubicBezTo>
                  <a:cubicBezTo>
                    <a:pt x="8756" y="3018"/>
                    <a:pt x="10199" y="1371"/>
                    <a:pt x="11931" y="1371"/>
                  </a:cubicBezTo>
                  <a:close/>
                  <a:moveTo>
                    <a:pt x="20253" y="10429"/>
                  </a:moveTo>
                  <a:lnTo>
                    <a:pt x="20253" y="19704"/>
                  </a:lnTo>
                  <a:lnTo>
                    <a:pt x="16405" y="17509"/>
                  </a:lnTo>
                  <a:lnTo>
                    <a:pt x="16405" y="12624"/>
                  </a:lnTo>
                  <a:lnTo>
                    <a:pt x="20253" y="10429"/>
                  </a:lnTo>
                  <a:close/>
                  <a:moveTo>
                    <a:pt x="14481" y="9988"/>
                  </a:moveTo>
                  <a:cubicBezTo>
                    <a:pt x="14817" y="9988"/>
                    <a:pt x="15058" y="10373"/>
                    <a:pt x="15058" y="10758"/>
                  </a:cubicBezTo>
                  <a:lnTo>
                    <a:pt x="15058" y="19429"/>
                  </a:lnTo>
                  <a:cubicBezTo>
                    <a:pt x="15058" y="19814"/>
                    <a:pt x="14770" y="20144"/>
                    <a:pt x="14481" y="20144"/>
                  </a:cubicBezTo>
                  <a:lnTo>
                    <a:pt x="1828" y="20144"/>
                  </a:lnTo>
                  <a:cubicBezTo>
                    <a:pt x="1490" y="20144"/>
                    <a:pt x="1202" y="19814"/>
                    <a:pt x="1202" y="19429"/>
                  </a:cubicBezTo>
                  <a:lnTo>
                    <a:pt x="1202" y="10758"/>
                  </a:lnTo>
                  <a:cubicBezTo>
                    <a:pt x="1202" y="10373"/>
                    <a:pt x="1490" y="9988"/>
                    <a:pt x="1828" y="9988"/>
                  </a:cubicBezTo>
                  <a:close/>
                  <a:moveTo>
                    <a:pt x="4378" y="0"/>
                  </a:moveTo>
                  <a:cubicBezTo>
                    <a:pt x="1924" y="0"/>
                    <a:pt x="0" y="2249"/>
                    <a:pt x="0" y="4995"/>
                  </a:cubicBezTo>
                  <a:cubicBezTo>
                    <a:pt x="0" y="6422"/>
                    <a:pt x="528" y="7739"/>
                    <a:pt x="1347" y="8727"/>
                  </a:cubicBezTo>
                  <a:cubicBezTo>
                    <a:pt x="577" y="9000"/>
                    <a:pt x="0" y="9824"/>
                    <a:pt x="0" y="10758"/>
                  </a:cubicBezTo>
                  <a:lnTo>
                    <a:pt x="0" y="19429"/>
                  </a:lnTo>
                  <a:cubicBezTo>
                    <a:pt x="0" y="20583"/>
                    <a:pt x="817" y="21570"/>
                    <a:pt x="1924" y="21570"/>
                  </a:cubicBezTo>
                  <a:lnTo>
                    <a:pt x="14528" y="21570"/>
                  </a:lnTo>
                  <a:cubicBezTo>
                    <a:pt x="15587" y="21570"/>
                    <a:pt x="16452" y="20637"/>
                    <a:pt x="16452" y="19429"/>
                  </a:cubicBezTo>
                  <a:lnTo>
                    <a:pt x="16452" y="19156"/>
                  </a:lnTo>
                  <a:lnTo>
                    <a:pt x="20687" y="21515"/>
                  </a:lnTo>
                  <a:cubicBezTo>
                    <a:pt x="20757" y="21576"/>
                    <a:pt x="20835" y="21600"/>
                    <a:pt x="20911" y="21600"/>
                  </a:cubicBezTo>
                  <a:cubicBezTo>
                    <a:pt x="21043" y="21600"/>
                    <a:pt x="21172" y="21530"/>
                    <a:pt x="21264" y="21461"/>
                  </a:cubicBezTo>
                  <a:cubicBezTo>
                    <a:pt x="21456" y="21351"/>
                    <a:pt x="21600" y="21131"/>
                    <a:pt x="21600" y="20856"/>
                  </a:cubicBezTo>
                  <a:lnTo>
                    <a:pt x="21600" y="9330"/>
                  </a:lnTo>
                  <a:cubicBezTo>
                    <a:pt x="21504" y="9056"/>
                    <a:pt x="21408" y="8837"/>
                    <a:pt x="21215" y="8727"/>
                  </a:cubicBezTo>
                  <a:cubicBezTo>
                    <a:pt x="21095" y="8622"/>
                    <a:pt x="20953" y="8584"/>
                    <a:pt x="20817" y="8584"/>
                  </a:cubicBezTo>
                  <a:cubicBezTo>
                    <a:pt x="20737" y="8584"/>
                    <a:pt x="20661" y="8596"/>
                    <a:pt x="20591" y="8617"/>
                  </a:cubicBezTo>
                  <a:lnTo>
                    <a:pt x="16405" y="11032"/>
                  </a:lnTo>
                  <a:lnTo>
                    <a:pt x="16405" y="10758"/>
                  </a:lnTo>
                  <a:cubicBezTo>
                    <a:pt x="16405" y="9715"/>
                    <a:pt x="15779" y="8891"/>
                    <a:pt x="15009" y="8727"/>
                  </a:cubicBezTo>
                  <a:cubicBezTo>
                    <a:pt x="15875" y="7793"/>
                    <a:pt x="16405" y="6532"/>
                    <a:pt x="16405" y="4995"/>
                  </a:cubicBezTo>
                  <a:cubicBezTo>
                    <a:pt x="16405" y="2195"/>
                    <a:pt x="14432" y="0"/>
                    <a:pt x="11931" y="0"/>
                  </a:cubicBezTo>
                  <a:cubicBezTo>
                    <a:pt x="10343" y="0"/>
                    <a:pt x="8948" y="932"/>
                    <a:pt x="8179" y="2469"/>
                  </a:cubicBezTo>
                  <a:cubicBezTo>
                    <a:pt x="7360" y="1042"/>
                    <a:pt x="6013" y="0"/>
                    <a:pt x="4378" y="0"/>
                  </a:cubicBezTo>
                  <a:close/>
                </a:path>
              </a:pathLst>
            </a:custGeom>
            <a:solidFill>
              <a:srgbClr val="000000"/>
            </a:solidFill>
            <a:ln w="12700" cap="flat">
              <a:noFill/>
              <a:miter lim="400000"/>
            </a:ln>
            <a:effectLst/>
          </p:spPr>
          <p:txBody>
            <a:bodyPr wrap="square" lIns="0" tIns="0" rIns="0" bIns="0" numCol="1" anchor="ctr">
              <a:noAutofit/>
            </a:bodyPr>
            <a:lstStyle/>
            <a:p>
              <a:pPr/>
            </a:p>
          </p:txBody>
        </p:sp>
      </p:gr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1" name="Google Shape;1312;p116"/>
          <p:cNvSpPr txBox="1"/>
          <p:nvPr>
            <p:ph type="title"/>
          </p:nvPr>
        </p:nvSpPr>
        <p:spPr>
          <a:xfrm>
            <a:off x="3781075" y="1635449"/>
            <a:ext cx="1714501" cy="973201"/>
          </a:xfrm>
          <a:prstGeom prst="rect">
            <a:avLst/>
          </a:prstGeom>
        </p:spPr>
        <p:txBody>
          <a:bodyPr/>
          <a:lstStyle>
            <a:lvl1pPr defTabSz="795527">
              <a:defRPr sz="5220"/>
            </a:lvl1pPr>
          </a:lstStyle>
          <a:p>
            <a:pPr/>
            <a:r>
              <a:t>05</a:t>
            </a:r>
          </a:p>
        </p:txBody>
      </p:sp>
      <p:sp>
        <p:nvSpPr>
          <p:cNvPr id="1372" name="Google Shape;1313;p116"/>
          <p:cNvSpPr txBox="1"/>
          <p:nvPr/>
        </p:nvSpPr>
        <p:spPr>
          <a:xfrm>
            <a:off x="1426550" y="2414275"/>
            <a:ext cx="6522450" cy="594301"/>
          </a:xfrm>
          <a:prstGeom prst="rect">
            <a:avLst/>
          </a:prstGeom>
          <a:ln w="12700">
            <a:miter lim="400000"/>
          </a:ln>
          <a:extLst>
            <a:ext uri="{C572A759-6A51-4108-AA02-DFA0A04FC94B}">
              <ma14:wrappingTextBoxFlag xmlns:ma14="http://schemas.microsoft.com/office/mac/drawingml/2011/main" val="1"/>
            </a:ext>
          </a:extLst>
        </p:spPr>
        <p:txBody>
          <a:bodyPr lIns="83774" tIns="83774" rIns="83774" bIns="83774">
            <a:normAutofit fontScale="100000" lnSpcReduction="0"/>
          </a:bodyPr>
          <a:lstStyle>
            <a:lvl1pPr algn="ctr" defTabSz="859536">
              <a:defRPr sz="2820">
                <a:latin typeface="Reem Kufi"/>
                <a:ea typeface="Reem Kufi"/>
                <a:cs typeface="Reem Kufi"/>
                <a:sym typeface="Reem Kufi"/>
              </a:defRPr>
            </a:lvl1pPr>
          </a:lstStyle>
          <a:p>
            <a:pPr/>
            <a:r>
              <a:t>APPENDIX</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4" name="Google Shape;1318;p117" descr="Google Shape;1318;p117"/>
          <p:cNvPicPr>
            <a:picLocks noChangeAspect="1"/>
          </p:cNvPicPr>
          <p:nvPr/>
        </p:nvPicPr>
        <p:blipFill>
          <a:blip r:embed="rId2">
            <a:extLst/>
          </a:blip>
          <a:srcRect l="3149" t="2870" r="6361" b="5133"/>
          <a:stretch>
            <a:fillRect/>
          </a:stretch>
        </p:blipFill>
        <p:spPr>
          <a:xfrm>
            <a:off x="562100" y="661125"/>
            <a:ext cx="7846128" cy="4272249"/>
          </a:xfrm>
          <a:prstGeom prst="rect">
            <a:avLst/>
          </a:prstGeom>
          <a:ln w="12700">
            <a:miter lim="400000"/>
          </a:ln>
        </p:spPr>
      </p:pic>
      <p:sp>
        <p:nvSpPr>
          <p:cNvPr id="1375" name="Google Shape;1319;p117"/>
          <p:cNvSpPr txBox="1"/>
          <p:nvPr/>
        </p:nvSpPr>
        <p:spPr>
          <a:xfrm>
            <a:off x="299399" y="137925"/>
            <a:ext cx="8545202" cy="8432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spcBef>
                <a:spcPts val="1000"/>
              </a:spcBef>
              <a:defRPr b="1" sz="2200">
                <a:solidFill>
                  <a:srgbClr val="252831"/>
                </a:solidFill>
                <a:latin typeface="Reem Kufi"/>
                <a:ea typeface="Reem Kufi"/>
                <a:cs typeface="Reem Kufi"/>
                <a:sym typeface="Reem Kufi"/>
              </a:defRPr>
            </a:lvl1pPr>
          </a:lstStyle>
          <a:p>
            <a:pPr/>
            <a:r>
              <a:t>HMW USE CULTURAL CONTEXT TO ENHANCE PERFORMANCE?</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7" name="Google Shape;1324;p118" descr="Google Shape;1324;p118"/>
          <p:cNvPicPr>
            <a:picLocks noChangeAspect="1"/>
          </p:cNvPicPr>
          <p:nvPr/>
        </p:nvPicPr>
        <p:blipFill>
          <a:blip r:embed="rId2">
            <a:extLst/>
          </a:blip>
          <a:srcRect l="3331" t="2691" r="4647" b="6679"/>
          <a:stretch>
            <a:fillRect/>
          </a:stretch>
        </p:blipFill>
        <p:spPr>
          <a:xfrm>
            <a:off x="492774" y="533249"/>
            <a:ext cx="8315855" cy="4510129"/>
          </a:xfrm>
          <a:prstGeom prst="rect">
            <a:avLst/>
          </a:prstGeom>
          <a:ln w="12700">
            <a:miter lim="400000"/>
          </a:ln>
        </p:spPr>
      </p:pic>
      <p:sp>
        <p:nvSpPr>
          <p:cNvPr id="1378" name="Google Shape;1325;p118"/>
          <p:cNvSpPr txBox="1"/>
          <p:nvPr/>
        </p:nvSpPr>
        <p:spPr>
          <a:xfrm>
            <a:off x="95975" y="96025"/>
            <a:ext cx="8956500" cy="665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spcBef>
                <a:spcPts val="1000"/>
              </a:spcBef>
              <a:defRPr b="1" sz="1600">
                <a:solidFill>
                  <a:srgbClr val="252831"/>
                </a:solidFill>
                <a:latin typeface="Reem Kufi"/>
                <a:ea typeface="Reem Kufi"/>
                <a:cs typeface="Reem Kufi"/>
                <a:sym typeface="Reem Kufi"/>
              </a:defRPr>
            </a:lvl1pPr>
          </a:lstStyle>
          <a:p>
            <a:pPr/>
            <a:r>
              <a:t>HMW ENCOURAGE CONVERSATIONS BETWEEN PEOPLE OF DIFFERENT BACKGROUNDS </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0" name="Google Shape;1330;p119"/>
          <p:cNvSpPr txBox="1"/>
          <p:nvPr/>
        </p:nvSpPr>
        <p:spPr>
          <a:xfrm>
            <a:off x="961674" y="96025"/>
            <a:ext cx="7629902" cy="5130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spcBef>
                <a:spcPts val="1000"/>
              </a:spcBef>
              <a:defRPr b="1" sz="2200">
                <a:solidFill>
                  <a:srgbClr val="252831"/>
                </a:solidFill>
                <a:latin typeface="Reem Kufi"/>
                <a:ea typeface="Reem Kufi"/>
                <a:cs typeface="Reem Kufi"/>
                <a:sym typeface="Reem Kufi"/>
              </a:defRPr>
            </a:lvl1pPr>
          </a:lstStyle>
          <a:p>
            <a:pPr/>
            <a:r>
              <a:t>HMW MAKE CULTURAL LEARNING AN ADVENTURE?</a:t>
            </a:r>
          </a:p>
        </p:txBody>
      </p:sp>
      <p:pic>
        <p:nvPicPr>
          <p:cNvPr id="1381" name="Google Shape;1331;p119" descr="Google Shape;1331;p119"/>
          <p:cNvPicPr>
            <a:picLocks noChangeAspect="1"/>
          </p:cNvPicPr>
          <p:nvPr/>
        </p:nvPicPr>
        <p:blipFill>
          <a:blip r:embed="rId2">
            <a:extLst/>
          </a:blip>
          <a:srcRect l="0" t="0" r="1758" b="0"/>
          <a:stretch>
            <a:fillRect/>
          </a:stretch>
        </p:blipFill>
        <p:spPr>
          <a:xfrm>
            <a:off x="918400" y="717724"/>
            <a:ext cx="7673179" cy="421947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15" name="Google Shape;343;p50"/>
          <p:cNvSpPr/>
          <p:nvPr/>
        </p:nvSpPr>
        <p:spPr>
          <a:xfrm>
            <a:off x="4884075" y="541424"/>
            <a:ext cx="3530401" cy="214201"/>
          </a:xfrm>
          <a:prstGeom prst="rect">
            <a:avLst/>
          </a:prstGeom>
          <a:solidFill>
            <a:srgbClr val="000000"/>
          </a:solidFill>
          <a:ln>
            <a:solidFill>
              <a:srgbClr val="000000"/>
            </a:solidFill>
          </a:ln>
        </p:spPr>
        <p:txBody>
          <a:bodyPr lIns="0" tIns="0" rIns="0" bIns="0" anchor="ctr"/>
          <a:lstStyle/>
          <a:p>
            <a:pPr/>
          </a:p>
        </p:txBody>
      </p:sp>
      <p:sp>
        <p:nvSpPr>
          <p:cNvPr id="516" name="Google Shape;344;p50"/>
          <p:cNvSpPr txBox="1"/>
          <p:nvPr>
            <p:ph type="title" idx="4294967295"/>
          </p:nvPr>
        </p:nvSpPr>
        <p:spPr>
          <a:xfrm>
            <a:off x="690149" y="272700"/>
            <a:ext cx="3739501" cy="922500"/>
          </a:xfrm>
          <a:prstGeom prst="rect">
            <a:avLst/>
          </a:prstGeom>
        </p:spPr>
        <p:txBody>
          <a:bodyPr/>
          <a:lstStyle/>
          <a:p>
            <a:pPr algn="ctr" defTabSz="905255">
              <a:defRPr b="1" sz="2772">
                <a:latin typeface="Reem Kufi"/>
                <a:ea typeface="Reem Kufi"/>
                <a:cs typeface="Reem Kufi"/>
                <a:sym typeface="Reem Kufi"/>
              </a:defRPr>
            </a:pPr>
            <a:r>
              <a:t>OUR INTERVIEWEES</a:t>
            </a:r>
          </a:p>
          <a:p>
            <a:pPr indent="1810511" algn="ctr" defTabSz="905255">
              <a:defRPr b="1" sz="1683">
                <a:solidFill>
                  <a:srgbClr val="2932D3"/>
                </a:solidFill>
                <a:latin typeface="Reem Kufi"/>
                <a:ea typeface="Reem Kufi"/>
                <a:cs typeface="Reem Kufi"/>
                <a:sym typeface="Reem Kufi"/>
              </a:defRPr>
            </a:pPr>
            <a:r>
              <a:t>NEEDFINDING 2 </a:t>
            </a:r>
          </a:p>
        </p:txBody>
      </p:sp>
      <p:pic>
        <p:nvPicPr>
          <p:cNvPr id="517" name="Google Shape;345;p50" descr="Google Shape;345;p50"/>
          <p:cNvPicPr>
            <a:picLocks noChangeAspect="1"/>
          </p:cNvPicPr>
          <p:nvPr/>
        </p:nvPicPr>
        <p:blipFill>
          <a:blip r:embed="rId3">
            <a:extLst/>
          </a:blip>
          <a:srcRect l="27258" t="0" r="29962" b="64272"/>
          <a:stretch>
            <a:fillRect/>
          </a:stretch>
        </p:blipFill>
        <p:spPr>
          <a:xfrm>
            <a:off x="3065249" y="1878478"/>
            <a:ext cx="1426999" cy="1513403"/>
          </a:xfrm>
          <a:prstGeom prst="rect">
            <a:avLst/>
          </a:prstGeom>
          <a:ln w="12700">
            <a:miter lim="400000"/>
          </a:ln>
        </p:spPr>
      </p:pic>
      <p:sp>
        <p:nvSpPr>
          <p:cNvPr id="518" name="Google Shape;346;p50"/>
          <p:cNvSpPr txBox="1"/>
          <p:nvPr/>
        </p:nvSpPr>
        <p:spPr>
          <a:xfrm>
            <a:off x="3065249" y="3647930"/>
            <a:ext cx="14268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Nadin</a:t>
            </a:r>
          </a:p>
        </p:txBody>
      </p:sp>
      <p:pic>
        <p:nvPicPr>
          <p:cNvPr id="519" name="Google Shape;347;p50" descr="Google Shape;347;p50"/>
          <p:cNvPicPr>
            <a:picLocks noChangeAspect="1"/>
          </p:cNvPicPr>
          <p:nvPr/>
        </p:nvPicPr>
        <p:blipFill>
          <a:blip r:embed="rId4">
            <a:extLst/>
          </a:blip>
          <a:srcRect l="0" t="0" r="0" b="189"/>
          <a:stretch>
            <a:fillRect/>
          </a:stretch>
        </p:blipFill>
        <p:spPr>
          <a:xfrm>
            <a:off x="4784916" y="1878475"/>
            <a:ext cx="1416936" cy="1513409"/>
          </a:xfrm>
          <a:prstGeom prst="rect">
            <a:avLst/>
          </a:prstGeom>
          <a:ln w="12700">
            <a:miter lim="400000"/>
          </a:ln>
        </p:spPr>
      </p:pic>
      <p:sp>
        <p:nvSpPr>
          <p:cNvPr id="520" name="Google Shape;348;p50"/>
          <p:cNvSpPr txBox="1"/>
          <p:nvPr/>
        </p:nvSpPr>
        <p:spPr>
          <a:xfrm>
            <a:off x="4782299" y="3685202"/>
            <a:ext cx="14268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Mitch</a:t>
            </a:r>
          </a:p>
        </p:txBody>
      </p:sp>
      <p:sp>
        <p:nvSpPr>
          <p:cNvPr id="521" name="Google Shape;349;p50"/>
          <p:cNvSpPr txBox="1"/>
          <p:nvPr/>
        </p:nvSpPr>
        <p:spPr>
          <a:xfrm>
            <a:off x="1238249" y="3714425"/>
            <a:ext cx="1426802"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Stone</a:t>
            </a:r>
          </a:p>
        </p:txBody>
      </p:sp>
      <p:sp>
        <p:nvSpPr>
          <p:cNvPr id="522" name="Google Shape;350;p50"/>
          <p:cNvSpPr txBox="1"/>
          <p:nvPr/>
        </p:nvSpPr>
        <p:spPr>
          <a:xfrm>
            <a:off x="6647874" y="3714415"/>
            <a:ext cx="1426801"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ctr">
              <a:defRPr sz="1700">
                <a:solidFill>
                  <a:srgbClr val="252831"/>
                </a:solidFill>
                <a:latin typeface="Montserrat"/>
                <a:ea typeface="Montserrat"/>
                <a:cs typeface="Montserrat"/>
                <a:sym typeface="Montserrat"/>
              </a:defRPr>
            </a:lvl1pPr>
          </a:lstStyle>
          <a:p>
            <a:pPr/>
            <a:r>
              <a:t>Sierra</a:t>
            </a:r>
          </a:p>
        </p:txBody>
      </p:sp>
      <p:pic>
        <p:nvPicPr>
          <p:cNvPr id="523" name="Google Shape;351;p50" descr="Google Shape;351;p50"/>
          <p:cNvPicPr>
            <a:picLocks noChangeAspect="1"/>
          </p:cNvPicPr>
          <p:nvPr/>
        </p:nvPicPr>
        <p:blipFill>
          <a:blip r:embed="rId5">
            <a:extLst/>
          </a:blip>
          <a:srcRect l="4387" t="0" r="4387" b="6829"/>
          <a:stretch>
            <a:fillRect/>
          </a:stretch>
        </p:blipFill>
        <p:spPr>
          <a:xfrm>
            <a:off x="6650491" y="1901130"/>
            <a:ext cx="1421328" cy="1508221"/>
          </a:xfrm>
          <a:prstGeom prst="rect">
            <a:avLst/>
          </a:prstGeom>
          <a:ln w="12700">
            <a:miter lim="400000"/>
          </a:ln>
        </p:spPr>
      </p:pic>
      <p:pic>
        <p:nvPicPr>
          <p:cNvPr id="524" name="Google Shape;352;p50" descr="Google Shape;352;p50"/>
          <p:cNvPicPr>
            <a:picLocks noChangeAspect="1"/>
          </p:cNvPicPr>
          <p:nvPr/>
        </p:nvPicPr>
        <p:blipFill>
          <a:blip r:embed="rId6">
            <a:extLst/>
          </a:blip>
          <a:stretch>
            <a:fillRect/>
          </a:stretch>
        </p:blipFill>
        <p:spPr>
          <a:xfrm>
            <a:off x="1296725" y="1901113"/>
            <a:ext cx="1426465" cy="151790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Google Shape;357;p51"/>
          <p:cNvSpPr txBox="1"/>
          <p:nvPr>
            <p:ph type="title"/>
          </p:nvPr>
        </p:nvSpPr>
        <p:spPr>
          <a:xfrm>
            <a:off x="3781075" y="1635449"/>
            <a:ext cx="1714501" cy="973201"/>
          </a:xfrm>
          <a:prstGeom prst="rect">
            <a:avLst/>
          </a:prstGeom>
        </p:spPr>
        <p:txBody>
          <a:bodyPr/>
          <a:lstStyle>
            <a:lvl1pPr defTabSz="795527">
              <a:defRPr sz="5220"/>
            </a:lvl1pPr>
          </a:lstStyle>
          <a:p>
            <a:pPr/>
            <a:r>
              <a:t>01</a:t>
            </a:r>
          </a:p>
        </p:txBody>
      </p:sp>
      <p:sp>
        <p:nvSpPr>
          <p:cNvPr id="529" name="Google Shape;358;p51"/>
          <p:cNvSpPr txBox="1"/>
          <p:nvPr/>
        </p:nvSpPr>
        <p:spPr>
          <a:xfrm>
            <a:off x="1426550" y="2414275"/>
            <a:ext cx="6522450" cy="594301"/>
          </a:xfrm>
          <a:prstGeom prst="rect">
            <a:avLst/>
          </a:prstGeom>
          <a:ln w="12700">
            <a:miter lim="400000"/>
          </a:ln>
          <a:extLst>
            <a:ext uri="{C572A759-6A51-4108-AA02-DFA0A04FC94B}">
              <ma14:wrappingTextBoxFlag xmlns:ma14="http://schemas.microsoft.com/office/mac/drawingml/2011/main" val="1"/>
            </a:ext>
          </a:extLst>
        </p:spPr>
        <p:txBody>
          <a:bodyPr lIns="83774" tIns="83774" rIns="83774" bIns="83774">
            <a:normAutofit fontScale="100000" lnSpcReduction="0"/>
          </a:bodyPr>
          <a:lstStyle>
            <a:lvl1pPr algn="ctr" defTabSz="859536">
              <a:defRPr sz="2820">
                <a:latin typeface="Reem Kufi"/>
                <a:ea typeface="Reem Kufi"/>
                <a:cs typeface="Reem Kufi"/>
                <a:sym typeface="Reem Kufi"/>
              </a:defRPr>
            </a:lvl1pPr>
          </a:lstStyle>
          <a:p>
            <a:pPr/>
            <a:r>
              <a:t>NEEDFINDING PART 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